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352" r:id="rId4"/>
    <p:sldId id="353" r:id="rId5"/>
    <p:sldId id="364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6" r:id="rId17"/>
    <p:sldId id="365" r:id="rId18"/>
    <p:sldId id="36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4660"/>
  </p:normalViewPr>
  <p:slideViewPr>
    <p:cSldViewPr>
      <p:cViewPr varScale="1">
        <p:scale>
          <a:sx n="154" d="100"/>
          <a:sy n="154" d="100"/>
        </p:scale>
        <p:origin x="195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916F6A-6D70-44A8-95FC-B158FC5EAEC1}" type="datetimeFigureOut">
              <a:rPr lang="ru-RU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CE5280-A4A4-4DFB-98E9-99C4EA540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08F3AE-DF35-4C8B-9BAD-F70956A324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08F3AE-DF35-4C8B-9BAD-F70956A324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66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08F3AE-DF35-4C8B-9BAD-F70956A324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643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08F3AE-DF35-4C8B-9BAD-F70956A324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5604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08F3AE-DF35-4C8B-9BAD-F70956A324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1453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08F3AE-DF35-4C8B-9BAD-F70956A324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006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08F3AE-DF35-4C8B-9BAD-F70956A324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3404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08F3AE-DF35-4C8B-9BAD-F70956A324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9833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08F3AE-DF35-4C8B-9BAD-F70956A324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662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08F3AE-DF35-4C8B-9BAD-F70956A324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396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08F3AE-DF35-4C8B-9BAD-F70956A324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41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08F3AE-DF35-4C8B-9BAD-F70956A324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050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08F3AE-DF35-4C8B-9BAD-F70956A324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715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08F3AE-DF35-4C8B-9BAD-F70956A324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84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08F3AE-DF35-4C8B-9BAD-F70956A324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09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08F3AE-DF35-4C8B-9BAD-F70956A324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508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08F3AE-DF35-4C8B-9BAD-F70956A324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569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C4C8A-F1DC-40D0-B481-A6F7B56C396D}" type="datetimeFigureOut">
              <a:rPr lang="ru-RU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131A7-8DC8-490E-86D3-70C3C26C4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6C1C5-8B39-4C1F-8EB0-17F088CB2C76}" type="datetimeFigureOut">
              <a:rPr lang="ru-RU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97EAE-CEDF-4E07-B4B2-C89D41D2F4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FCF3-2138-480F-A135-8ECDB398750D}" type="datetimeFigureOut">
              <a:rPr lang="ru-RU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79A6C-A4FD-443F-92BF-18CFFD01B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0DD46-474C-4BD3-99AF-4811BD04E5B3}" type="datetimeFigureOut">
              <a:rPr lang="ru-RU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1B6E0-3278-4D07-9C18-E7358E099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1E096-9C2E-4D89-ADCA-D1A975BD16E1}" type="datetimeFigureOut">
              <a:rPr lang="ru-RU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E62DC-D82F-4615-B7B8-BD4ECBE04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828A6-5A09-42B1-9F6B-64D5257D769D}" type="datetimeFigureOut">
              <a:rPr lang="ru-RU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D17B9-2D7A-412A-9D95-C83DFB68E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182E0-81C3-44F5-AE0C-7EC642046789}" type="datetimeFigureOut">
              <a:rPr lang="ru-RU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6BF99-D910-492B-BD14-A83C50213F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D0CEB-8338-4B9F-878F-B68ACFD9D761}" type="datetimeFigureOut">
              <a:rPr lang="ru-RU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752E4-C234-4A3F-A4CA-2F265F0AE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ADDEB-9354-4149-8E5E-5A053EA9A04B}" type="datetimeFigureOut">
              <a:rPr lang="ru-RU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78C19-7687-4A02-BC03-FB283D181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C3F8-5E32-472E-A3E5-B5F17DFD56F7}" type="datetimeFigureOut">
              <a:rPr lang="ru-RU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814FF-3265-48E0-9F00-6669229AD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F607D-5509-44BD-BACC-828C8D1F86D0}" type="datetimeFigureOut">
              <a:rPr lang="ru-RU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A2E77-BCCC-40E9-B5E1-AC6A44A72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DA91AD-CAF6-430B-B562-D582BF8FFC13}" type="datetimeFigureOut">
              <a:rPr lang="ru-RU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C1B636-AB70-4E6C-8DF2-9C3B2F42F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179388" y="2924175"/>
            <a:ext cx="8278812" cy="2589213"/>
          </a:xfrm>
        </p:spPr>
        <p:txBody>
          <a:bodyPr/>
          <a:lstStyle/>
          <a:p>
            <a:pPr algn="l" eaLnBrk="1" hangingPunct="1"/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ОТЧЕТ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по проекту «Построение фундаментальной модели цифровой трансформации системы общего образования» (№ 19-29-14176)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231775" y="6221413"/>
            <a:ext cx="8678863" cy="5159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sz="1600" dirty="0">
                <a:solidFill>
                  <a:schemeClr val="bg1"/>
                </a:solidFill>
                <a:latin typeface="+mj-lt"/>
              </a:rPr>
              <a:t>Екатеринбург, 2023 г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250824" y="2852738"/>
            <a:ext cx="33850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</a:rPr>
              <a:t>В.Л. Назаров, Д.В. Жердев</a:t>
            </a:r>
            <a:br>
              <a:rPr lang="ru-RU" b="1" dirty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49624" y="810082"/>
            <a:ext cx="6730688" cy="400050"/>
          </a:xfrm>
        </p:spPr>
        <p:txBody>
          <a:bodyPr/>
          <a:lstStyle/>
          <a:p>
            <a:pPr algn="l" eaLnBrk="1" hangingPunct="1"/>
            <a:r>
              <a:rPr lang="ru-RU" altLang="ru-RU" sz="2000" b="1" dirty="0"/>
              <a:t>ИЗУЧЕНИЕ КИБЕРБУЛЛИНГА: МЕТОДЫ И РЕЗУЛЬТАТЫ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1619672" y="243027"/>
            <a:ext cx="75961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1400" b="1" dirty="0">
              <a:latin typeface="+mn-lt"/>
            </a:endParaRPr>
          </a:p>
        </p:txBody>
      </p:sp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357188" y="1500188"/>
            <a:ext cx="857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1" y="1287522"/>
            <a:ext cx="7239405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проведении исследования использовался </a:t>
            </a:r>
            <a:r>
              <a:rPr lang="ru-RU" sz="1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опрос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школах Свердловской области (в формате электронного анкетирования). Для этой цели разработан сложный многоуровневый опросник, рассчитанный на комплексную аудиторию, включающую как взрослых, так и детей разного возраста. Кроме того, использован формат </a:t>
            </a:r>
            <a:r>
              <a:rPr lang="ru-RU" sz="1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фокус-группы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Для обработки результатов фокус-группы применялся качественный феноменологический анализ.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23735" y="2996952"/>
            <a:ext cx="7239405" cy="353943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исследования:</a:t>
            </a:r>
          </a:p>
          <a:p>
            <a:pPr marL="285750" indent="-285750">
              <a:buFontTx/>
              <a:buChar char="-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Выявлены как описанные в литературе, так и не описанные формы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-apple-system"/>
              </a:rPr>
              <a:t>буллинга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 и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-apple-system"/>
              </a:rPr>
              <a:t>кибербуллинга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, а также известные школьникам формы защиты от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-apple-system"/>
              </a:rPr>
              <a:t>буллинга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 и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-apple-system"/>
              </a:rPr>
              <a:t>кибербуллинга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, известная им мотивация травли и их взгляд на вмешательство взрослых в ситуацию травли. </a:t>
            </a:r>
          </a:p>
          <a:p>
            <a:pPr marL="285750" indent="-285750">
              <a:buFontTx/>
              <a:buChar char="-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Показан взгляд на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-apple-system"/>
              </a:rPr>
              <a:t>буллинг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 и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-apple-system"/>
              </a:rPr>
              <a:t>кибербуллинг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 изнутри проблемы, описано представление школьников о том, как проходит школьная травля и травля в Интернете.</a:t>
            </a:r>
          </a:p>
          <a:p>
            <a:pPr marL="285750" indent="-285750">
              <a:buFontTx/>
              <a:buChar char="-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Результаты проведённого опроса показывают, что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-apple-system"/>
              </a:rPr>
              <a:t>кибербуллинг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 внутри школьного коллектива встречается чаще, чем вне школьного коллектива. При этом доля агрессоров в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-apple-system"/>
              </a:rPr>
              <a:t>кибербуллинге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 внутри школьного коллектива и вне его совпадает.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Отдельные формы, как правило, указывают на прямой перенос оффлайн-методов травли в онлайн при наличии возможности (бойкот, игнорирование); формы, присущие по преимуществу онлайн-коммуникации, доминируют во внешкольной травле.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Требуется обучение школьников навыкам безопасного поведения в сети Интернет, развитие безопасных интернет-сервисов и служб психологической и технической поддержки онлайн.</a:t>
            </a:r>
            <a:endParaRPr lang="ru-RU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9195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49624" y="810082"/>
            <a:ext cx="7090728" cy="400050"/>
          </a:xfrm>
        </p:spPr>
        <p:txBody>
          <a:bodyPr/>
          <a:lstStyle/>
          <a:p>
            <a:pPr algn="l" eaLnBrk="1" hangingPunct="1"/>
            <a:r>
              <a:rPr lang="ru-RU" altLang="ru-RU" sz="2000" b="1" dirty="0"/>
              <a:t>МОДЕЛЬ ЦТО: УСЛОВИЯ ПОСТРОЕНИЯ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1619672" y="243027"/>
            <a:ext cx="75961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1400" b="1" dirty="0"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1" y="1287522"/>
            <a:ext cx="7239405" cy="329320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Рассматривая ЦТО как частный подпроцесс внутри непрерывного процесса модернизации образования, мы в первую очередь должны проанализировать условия реализации этого процесса, включающие:</a:t>
            </a:r>
          </a:p>
          <a:p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систему целей и ценностей, требующих запуска ЦТО как актуального модернизационного подпроцесса внутри образовательного процесса (</a:t>
            </a:r>
            <a:r>
              <a:rPr lang="ru-RU" sz="1600" b="1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аксио</a:t>
            </a:r>
            <a:r>
              <a:rPr lang="ru-RU" sz="1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-логическая модель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текущее положение системы образования в аспекте реализации суще-</a:t>
            </a:r>
            <a:r>
              <a:rPr lang="ru-RU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ствующих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программ ЦТО и их результатов для образовательного процесса (</a:t>
            </a:r>
            <a:r>
              <a:rPr lang="ru-RU" sz="1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эмпирическая модель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актуальную документацию нормативного характера, создающую си-</a:t>
            </a:r>
            <a:r>
              <a:rPr lang="ru-RU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стему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требований основного заказчика (государства и общества) к </a:t>
            </a:r>
            <a:r>
              <a:rPr lang="ru-RU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-там образовательного процесса в целом и к освоению цифровой инфосферы как его актуальному содержанию (</a:t>
            </a:r>
            <a:r>
              <a:rPr lang="ru-RU" sz="1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нормативная модель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79982" y="4816811"/>
            <a:ext cx="7239405" cy="1815882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итогам нашей работы:</a:t>
            </a:r>
          </a:p>
          <a:p>
            <a:pPr marL="285750" indent="-285750">
              <a:buFontTx/>
              <a:buChar char="-"/>
            </a:pPr>
            <a:r>
              <a:rPr lang="ru-RU" sz="14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Нормативная модель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противоречива и непоследовательна, целевая модель, которая должна быть её подсистемой, в реальности не сформулирована. </a:t>
            </a:r>
          </a:p>
          <a:p>
            <a:pPr marL="285750" indent="-285750">
              <a:buFontTx/>
              <a:buChar char="-"/>
            </a:pPr>
            <a:r>
              <a:rPr lang="ru-RU" sz="14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эмпирическая модель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демонстрирует логичное следствие неопределенности нормативной модели: все уровни готовности не реализованы до конца, причем наиболее проблемной зоной остается социокультурная и психологическая готовность. Растет раздражение участников образовательного процесса. Цифровизация реализуется в инерционном и/или имитационном формате.</a:t>
            </a:r>
          </a:p>
        </p:txBody>
      </p:sp>
    </p:spTree>
    <p:extLst>
      <p:ext uri="{BB962C8B-B14F-4D97-AF65-F5344CB8AC3E}">
        <p14:creationId xmlns:p14="http://schemas.microsoft.com/office/powerpoint/2010/main" val="82335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49624" y="810082"/>
            <a:ext cx="7090728" cy="400050"/>
          </a:xfrm>
        </p:spPr>
        <p:txBody>
          <a:bodyPr/>
          <a:lstStyle/>
          <a:p>
            <a:pPr algn="l" eaLnBrk="1" hangingPunct="1"/>
            <a:r>
              <a:rPr lang="ru-RU" altLang="ru-RU" sz="2000" b="1" dirty="0"/>
              <a:t>АКСИОЛОГИЧЕСКАЯ МОДЕЛЬ ЦТО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1619672" y="243027"/>
            <a:ext cx="75961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1400" b="1" dirty="0">
              <a:latin typeface="+mn-lt"/>
            </a:endParaRPr>
          </a:p>
        </p:txBody>
      </p:sp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357188" y="1500188"/>
            <a:ext cx="857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5683" y="1290438"/>
            <a:ext cx="8175509" cy="53245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Аксиологическую модель цифровизации образования </a:t>
            </a:r>
            <a:r>
              <a:rPr lang="ru-RU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можно описать по следующим параметрам:</a:t>
            </a:r>
          </a:p>
          <a:p>
            <a:r>
              <a:rPr lang="ru-RU" sz="12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Цели: </a:t>
            </a: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приведение системы образования в соответствие с технологическими, квалификационными и социокультурными трендами современного общества; преодоление содержательного, технологического и методологического разрыва между сформированной ранее системой образования и актуальным состоянием научного знания, общественного сознания и потребностей рынка труда. </a:t>
            </a:r>
          </a:p>
          <a:p>
            <a:r>
              <a:rPr lang="ru-RU" sz="12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Ценности: </a:t>
            </a: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социальная адаптивность, развитие навыков поиска и обработки информации, критическое мышление, ответственность в инфосфере, уверенные перспективы выпускников на рынке труда. </a:t>
            </a:r>
          </a:p>
          <a:p>
            <a:r>
              <a:rPr lang="ru-RU" sz="12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Субъекты: </a:t>
            </a: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участники образовательного процесса (педагоги, родители, обучающиеся), работодатели, государство и общество.</a:t>
            </a:r>
          </a:p>
          <a:p>
            <a:r>
              <a:rPr lang="ru-RU" sz="12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Объекты: </a:t>
            </a: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образовательные организации, образовательные методики, инфраструктура цифровой связи, техническое оснащение ОО, цифровой образовательный контент, цифровая образовательная среда.</a:t>
            </a:r>
          </a:p>
          <a:p>
            <a:r>
              <a:rPr lang="ru-RU" sz="1200" b="1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Акторы</a:t>
            </a:r>
            <a:r>
              <a:rPr lang="ru-RU" sz="12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органы управления образованием, администрация ОО, инициативные группы участников образовательного процесса на местах.</a:t>
            </a:r>
          </a:p>
          <a:p>
            <a:r>
              <a:rPr lang="ru-RU" sz="12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Угрозы: </a:t>
            </a: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потеря авторитета систематического образования, отставание системы образования от требований рынка труда, отставание уровня выпускников от потребностей устойчивого развития государства и общества, неготовность выпускников к адаптивной реакции на изменения в обществе, деиндустриализация общества, высокий темп развития и при этом высокий уровень неопределенности перспектив развития общества.</a:t>
            </a:r>
          </a:p>
          <a:p>
            <a:r>
              <a:rPr lang="ru-RU" sz="12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Проблемы: </a:t>
            </a: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отставание модернизационных реформ в условиях неопределенности, отсутствие простроенной стратегии модернизации, недостаточная информированность субъектов, несогласованность действий субъектов и </a:t>
            </a:r>
            <a:r>
              <a:rPr lang="ru-RU" sz="1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акторов</a:t>
            </a: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, недостаточное и/или несвоевременное финансирование, непроработанность методик образования и воспитания, адекватных реалиям цифровой инфосферы, несформированность потребности в использовании цифровых инструментов, сопротивление инновациям, боязнь утечки данных, страх перед тотальным цифровым контролем, рост настроений неуверенности в точке бифуркации.</a:t>
            </a:r>
          </a:p>
          <a:p>
            <a:r>
              <a:rPr lang="ru-RU" sz="12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Методы: </a:t>
            </a: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разработка критериев готовности, разработка целевой модели модернизационного цикла, разработка и внедрение педагогических методик, формирование потребности в инновациях, стимулирование инноваций, сотрудничество с работодателями, государственный контроль, общественный аудит, мониторинг готовности, открытое тестирование передовых и перспективных образовательных технологий, обратная связь.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57263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49624" y="810082"/>
            <a:ext cx="7090728" cy="400050"/>
          </a:xfrm>
        </p:spPr>
        <p:txBody>
          <a:bodyPr/>
          <a:lstStyle/>
          <a:p>
            <a:pPr algn="l" eaLnBrk="1" hangingPunct="1"/>
            <a:r>
              <a:rPr lang="ru-RU" altLang="ru-RU" sz="2000" b="1" dirty="0"/>
              <a:t>ПРИНЦИПИАЛЬНАЯ МОДЕЛЬ МОДЕРНИЗАЦИОННОГО ЦИКЛА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1619672" y="243027"/>
            <a:ext cx="75961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1400" b="1" dirty="0">
              <a:latin typeface="+mn-lt"/>
            </a:endParaRPr>
          </a:p>
        </p:txBody>
      </p:sp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357188" y="1500188"/>
            <a:ext cx="857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" name="Рисунок 6" descr="Изображение выглядит как текст, диаграмма, План, зарисовка">
            <a:extLst>
              <a:ext uri="{FF2B5EF4-FFF2-40B4-BE49-F238E27FC236}">
                <a16:creationId xmlns:a16="http://schemas.microsoft.com/office/drawing/2014/main" id="{A2C7871B-F6CA-ACAB-352F-53089E9F3D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9144000" cy="492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731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49623" y="810082"/>
            <a:ext cx="7542079" cy="400050"/>
          </a:xfrm>
        </p:spPr>
        <p:txBody>
          <a:bodyPr/>
          <a:lstStyle/>
          <a:p>
            <a:pPr algn="l" eaLnBrk="1" hangingPunct="1"/>
            <a:r>
              <a:rPr lang="ru-RU" altLang="ru-RU" sz="2000" b="1" dirty="0"/>
              <a:t>КОНКРЕТИЗАЦИЯ ПРИНЦИПИАЛЬНОЙ МОДЕЛИ ДЛЯ СЛУЧАЯ ЦТО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1619672" y="243027"/>
            <a:ext cx="75961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1400" b="1" dirty="0">
              <a:latin typeface="+mn-lt"/>
            </a:endParaRPr>
          </a:p>
        </p:txBody>
      </p:sp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357188" y="1500188"/>
            <a:ext cx="857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0947" y="1412776"/>
            <a:ext cx="7239405" cy="50167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Приведенная схема позволяет, в частности, определить позицию настоящего исследования в структуре процесса: оно является частью блока </a:t>
            </a:r>
            <a:r>
              <a:rPr lang="ru-RU" sz="1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«Анализ ситуации в системе образования»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итогам научной рефлексии уже запущенного модернизационного цикла. Таким образом, </a:t>
            </a:r>
            <a:r>
              <a:rPr lang="ru-RU" sz="1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нормативной, эмпирической и аксиологической моделями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нами подразумеваются не исходные модели, актуальные для ситуации до начала процесса, но модели, актуальные в настоящий момент и опосредованные принятием на федеральном уровне решения о целесообразности ЦТО. Важно также отметить, что эти модели не фиксированы, но изменяются в процессе модернизационного цикла под воздействием как внешних факторов, так и самого процесса модернизации. </a:t>
            </a:r>
          </a:p>
          <a:p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состояния системы до начала цикла ЦТО, а также корректность или некорректность принятия решения о запуске процесса ЦТО в данный момент представляют сугубо исторический и (с учетом социокультурной значимости вопроса) даже историософский интерес, но не имеют практического значения и не подлежат рассмотрению в пределах данного исследования. для выполнения задач исследования на данном этапе достаточно конкретизировать для случая ЦТО блок «Модернизационный цикл», сохраняющий актуальность в настоящее время (см. текстовое приложение к презентации), а также предложить рекомендации по коррекции проекта.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18249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49623" y="810082"/>
            <a:ext cx="7542079" cy="400050"/>
          </a:xfrm>
        </p:spPr>
        <p:txBody>
          <a:bodyPr/>
          <a:lstStyle/>
          <a:p>
            <a:pPr algn="l" eaLnBrk="1" hangingPunct="1"/>
            <a:r>
              <a:rPr lang="ru-RU" altLang="ru-RU" sz="2000" b="1" dirty="0"/>
              <a:t>РЕКОМЕНДАЦИИ ПО КОРРЕКЦИИ ПРОЦЕССА ЦТО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1619672" y="243027"/>
            <a:ext cx="75961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1400" b="1" dirty="0">
              <a:latin typeface="+mn-lt"/>
            </a:endParaRPr>
          </a:p>
        </p:txBody>
      </p:sp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357188" y="1500188"/>
            <a:ext cx="857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2851" y="1282026"/>
            <a:ext cx="7239405" cy="4708981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2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Проведенный нами анализ продемонстрировал, что на практике ряд этапов модели реализован с существенными технологическими нарушениями (ошибки системы управления). В качестве </a:t>
            </a:r>
            <a:r>
              <a:rPr lang="ru-RU" sz="1200" b="1" i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рекомендаций по коррекции </a:t>
            </a:r>
            <a:r>
              <a:rPr lang="ru-RU" sz="12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модернизационного цикла мы предлагаем: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Ввести четкое разграничение «цифровизации» (как </a:t>
            </a:r>
            <a:r>
              <a:rPr lang="ru-RU" sz="1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небезусловно</a:t>
            </a:r>
            <a:r>
              <a:rPr lang="ru-RU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верной, но активно обсуждаемой историософской концепции формирования в настоящий момент новой стадии человеческой культуры, а также как объективно существующего процесса трансформации глобальной инфосферы с непредсказуемыми, но определенно системными когнитивными, социальными, экономическими и политическими последствиями) и «цифровой трансформации образования» как модернизационного цикла внутри отечественной системы образования.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Провести на федеральном уровне детальную ревизию проекта ЦТО как объективно </a:t>
            </a:r>
            <a:r>
              <a:rPr lang="ru-RU" sz="1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непростроенного</a:t>
            </a:r>
            <a:r>
              <a:rPr lang="ru-RU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идеологизированного в нормативной сфере. Возможно, наиболее рациональным вариантом является сужение горизонта планирования и реализация следующих этапов ЦТО в формате малых модернизационных циклов, что отчасти купирует также проблему устаревания решений. 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В случае недостаточной востребованности безусловно полезных и перспективных решений следует вести разъяснительную работу среди участников образовательного процесса. Примером может служить возможность использования интегрированных образовательных платформ как средства вовлечения родительского сообщества в активное формирование образовательного процесса и инструмента общественного аудита процесса. 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+mn-lt"/>
              </a:rPr>
              <a:t>Следует уделить преимущественное внимание унификации форматов хранения цифрового образовательного контента и форм внешней и внутренней отчетности, созданию защищенных каналов личной и групповой коммуникации внутри образовательного процесса, импортозамещению в сфере производства цифровой техники и программного обеспечения учебного процесса на современном технологическом уровне, а также развитию и улучшению инфраструктуры цифровой коммуникации и повышению доступности ин-формационных ресурсов, обеспеченной программными, техническими, инфраструктурными и организационными методами.</a:t>
            </a:r>
          </a:p>
        </p:txBody>
      </p:sp>
    </p:spTree>
    <p:extLst>
      <p:ext uri="{BB962C8B-B14F-4D97-AF65-F5344CB8AC3E}">
        <p14:creationId xmlns:p14="http://schemas.microsoft.com/office/powerpoint/2010/main" val="3749885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49623" y="810082"/>
            <a:ext cx="7542079" cy="400050"/>
          </a:xfrm>
        </p:spPr>
        <p:txBody>
          <a:bodyPr/>
          <a:lstStyle/>
          <a:p>
            <a:pPr algn="l" eaLnBrk="1" hangingPunct="1"/>
            <a:r>
              <a:rPr lang="ru-RU" altLang="ru-RU" sz="2000" b="1" dirty="0"/>
              <a:t>РЕКОМЕНДАЦИИ ПО КОРРЕКЦИИ ПРОЦЕССА ЦТО (2)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1619672" y="243027"/>
            <a:ext cx="75961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1400" b="1" dirty="0">
              <a:latin typeface="+mn-lt"/>
            </a:endParaRPr>
          </a:p>
        </p:txBody>
      </p:sp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357188" y="1500188"/>
            <a:ext cx="857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2851" y="1282026"/>
            <a:ext cx="7239405" cy="489364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Методики, соответствующие современному уровню развития технологий, но встречающие обоснованные предшествующим опытом системы образования возражения со стороны научно-педагогического сообщества, участников образовательного процесса и носителей мнений в обществе в целом, должны быть протестированы в рамках открытых педагогических экспериментов. К числу подобных решений относятся, например, полный перевод образовательного цикла (включая формат ВПР и итоговой государственной аттестации) на электронную систему контроля успеваемости и отчетности; переход начиная со средней школы от развития навыков ручного письма к компьютерному набору и редактированию текста; отказ от формата бумажных библиотек и учебников, тетрадей и дневников; перевод обязательных творческих заданий (рисование) в цифровую форму; переход начиная со средней школы от развития навыков устного счета к освоению математических концепций, с упором на решение нестандартных задач и активным использованием в практических вычислениях цифровых систем. Тестирование должно проводиться локально, открыто, на добровольной основе, с детализированным сравнением контрольных результатов по заранее опубликованным критериям в репрезентативных выборках. Кроме того, для полноценного сравнения рекомендуется разработать и, в случае получения разработкой высоких экспертных оценок, апробировать в формате добровольного образовательного эксперимента систему альтернативных образовательных программ и методик, ориентированных на безусловный отказ от использования в образовательном процессе цифровых технологий (за исключением предметной области «информатика»). 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целях недопущения отставания в развитии технологических цепочек рекомендуется параллельно проводить тестирование перспективных образовательных цифровых технологий (таких, как цифровой паспорт обучающегося, отслеживание «цифрового следа», консультационные и тестирующие системы с использованием технологии искусственного интеллекта – «цифровые помощники» и т. д.) в сфере модульного дополнительного образования и профессиональной переподготовки, с ведома и согласия обучающихся. Получение положительных результатов в этих областях позволит своевременно сформулировать проект модернизационного цикла и провести полномасштабное тестирование доказавших свою полезность технологий в соответствии со стандартной процедурой. </a:t>
            </a:r>
          </a:p>
        </p:txBody>
      </p:sp>
    </p:spTree>
    <p:extLst>
      <p:ext uri="{BB962C8B-B14F-4D97-AF65-F5344CB8AC3E}">
        <p14:creationId xmlns:p14="http://schemas.microsoft.com/office/powerpoint/2010/main" val="4145629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49623" y="810082"/>
            <a:ext cx="7954825" cy="400050"/>
          </a:xfrm>
        </p:spPr>
        <p:txBody>
          <a:bodyPr/>
          <a:lstStyle/>
          <a:p>
            <a:pPr algn="l" eaLnBrk="1" hangingPunct="1"/>
            <a:r>
              <a:rPr lang="ru-RU" altLang="ru-RU" sz="2000" b="1" dirty="0"/>
              <a:t>АПРОБАЦИЯ РЕЗУЛЬТАТОВ ИССЛЕДОВАНИЯ В НАУЧНОМ ДИСКУРСЕ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1619672" y="243027"/>
            <a:ext cx="75961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1400" b="1" dirty="0">
              <a:latin typeface="+mn-lt"/>
            </a:endParaRPr>
          </a:p>
        </p:txBody>
      </p:sp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357188" y="1500188"/>
            <a:ext cx="857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2851" y="1412776"/>
            <a:ext cx="7239405" cy="3108543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процессе проведения исследования результаты регулярно представлялись научной и научно-педагогической общественности в публикациях и публичных выступлениях разного уровня: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момент подготовки презентации опубликовано 2 монографии, еще 2 представлены в издательство </a:t>
            </a:r>
            <a:r>
              <a:rPr lang="ru-RU" sz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УрФУ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проходят процедуру редактирования и будут опубликованы в мае-июне 2023 г., до завершения срока отчетности по проекту; 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момент подготовки презентации опубликовано 17 научных статей по </a:t>
            </a:r>
            <a:r>
              <a:rPr lang="ru-RU" sz="14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тематике проекта (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них </a:t>
            </a:r>
            <a:r>
              <a:rPr lang="ru-RU" sz="14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уровня 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WOS 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4 ВАК, 7 РИНЦ);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представлены в выступлениях на 5 научных конференциях регионального, межрегионального, всероссийского и международного уровня и опубликованы в тезисах конференций; 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разработанный и протестированный группой опросник является законченным интеллектуальным продуктом и может быть использован как универсальный инструмент научного изучения и педагогической диагностики </a:t>
            </a:r>
            <a:r>
              <a:rPr lang="ru-RU" sz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r>
              <a:rPr lang="ru-RU" sz="1400" dirty="0">
                <a:latin typeface="+mn-lt"/>
              </a:rPr>
              <a:t>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468DAAE-D79D-553E-726A-2ACBC509D2EE}"/>
              </a:ext>
            </a:extLst>
          </p:cNvPr>
          <p:cNvSpPr/>
          <p:nvPr/>
        </p:nvSpPr>
        <p:spPr>
          <a:xfrm>
            <a:off x="1763688" y="4644738"/>
            <a:ext cx="6360268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целом, задача, поставленная на момент начала исследования, представляется нам выполненной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49515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49623" y="2924944"/>
            <a:ext cx="7954825" cy="400050"/>
          </a:xfrm>
        </p:spPr>
        <p:txBody>
          <a:bodyPr/>
          <a:lstStyle/>
          <a:p>
            <a:pPr eaLnBrk="1" hangingPunct="1"/>
            <a:r>
              <a:rPr lang="ru-RU" altLang="ru-RU" sz="3200" b="1" dirty="0"/>
              <a:t>БЛАГОДАРИМ ЗА ВНИМАНИЕ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1619672" y="243027"/>
            <a:ext cx="75961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1400" b="1" dirty="0">
              <a:latin typeface="+mn-lt"/>
            </a:endParaRPr>
          </a:p>
        </p:txBody>
      </p:sp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357188" y="1500188"/>
            <a:ext cx="857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76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49624" y="810082"/>
            <a:ext cx="5077768" cy="400050"/>
          </a:xfrm>
        </p:spPr>
        <p:txBody>
          <a:bodyPr/>
          <a:lstStyle/>
          <a:p>
            <a:pPr algn="l" eaLnBrk="1" hangingPunct="1"/>
            <a:r>
              <a:rPr lang="ru-RU" altLang="ru-RU" sz="2000" b="1" dirty="0"/>
              <a:t>НОРМАТИВНАЯ МОДЕЛЬ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1619672" y="243027"/>
            <a:ext cx="75961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1400" b="1" dirty="0">
              <a:latin typeface="+mn-lt"/>
            </a:endParaRPr>
          </a:p>
        </p:txBody>
      </p:sp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357188" y="1500188"/>
            <a:ext cx="857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1" y="1287522"/>
            <a:ext cx="7239405" cy="206210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Цифровизация образования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актуальный тренд сопровождается значительным количеством публикаций научно-педагогического, методического и публицистического профиля. Однако, как показали наши исследования предыдущего этапа, комплексного понимания данного процесса, его перспектив и его ограничений до сих пор не выработано. Эта ситуация требует рассмотрения </a:t>
            </a:r>
            <a:r>
              <a:rPr lang="ru-RU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цифровизационных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процессов в максимально обобщенной, абстрагированной форме, т. е. использования модельного подхода с построением принципиальной, или фундаментальной, модели ЦТО.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52297" y="3717032"/>
            <a:ext cx="7239405" cy="2462213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ходе исследования нами использована следующая типология моделей:</a:t>
            </a:r>
          </a:p>
          <a:p>
            <a:pPr marL="285750" indent="-285750">
              <a:buFontTx/>
              <a:buChar char="-"/>
            </a:pPr>
            <a:r>
              <a:rPr lang="ru-RU" sz="14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нормативная модель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понимаемая как система законодательно сформулированных внешних требований к системе образования в целом и ЦТО в частности; </a:t>
            </a:r>
          </a:p>
          <a:p>
            <a:pPr marL="285750" indent="-285750">
              <a:buFontTx/>
              <a:buChar char="-"/>
            </a:pPr>
            <a:r>
              <a:rPr lang="ru-RU" sz="14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аксиологическая модель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понимаемая как системное восприятие процесса изнутри: внутренние цели, ценности и необходимые условия функционирования системы;</a:t>
            </a:r>
          </a:p>
          <a:p>
            <a:pPr marL="285750" indent="-285750">
              <a:buFontTx/>
              <a:buChar char="-"/>
            </a:pPr>
            <a:r>
              <a:rPr lang="ru-RU" sz="14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эмпирическая модель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понимаемая как описанное по определенным ключевым параметрам реальное состояние системы; </a:t>
            </a:r>
          </a:p>
          <a:p>
            <a:pPr marL="285750" indent="-285750">
              <a:buFontTx/>
              <a:buChar char="-"/>
            </a:pPr>
            <a:r>
              <a:rPr lang="ru-RU" sz="14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целевая модель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формируемая при необходимости трансформации системы и понимаемая как комплексное представление о желаемом итоговом состоянии системы; </a:t>
            </a:r>
          </a:p>
          <a:p>
            <a:pPr marL="285750" indent="-285750">
              <a:buFontTx/>
              <a:buChar char="-"/>
            </a:pPr>
            <a:r>
              <a:rPr lang="ru-RU" sz="1400" b="1" i="1" dirty="0">
                <a:latin typeface="+mn-lt"/>
              </a:rPr>
              <a:t>фундаментальная, или принципиальная, модель</a:t>
            </a:r>
            <a:r>
              <a:rPr lang="ru-RU" sz="1400" dirty="0">
                <a:latin typeface="+mn-lt"/>
              </a:rPr>
              <a:t>, понимаемая как описание наиболее общих элементов и функций системы.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49624" y="810082"/>
            <a:ext cx="5077768" cy="400050"/>
          </a:xfrm>
        </p:spPr>
        <p:txBody>
          <a:bodyPr/>
          <a:lstStyle/>
          <a:p>
            <a:pPr algn="l" eaLnBrk="1" hangingPunct="1"/>
            <a:r>
              <a:rPr lang="ru-RU" altLang="ru-RU" sz="2000" b="1" dirty="0"/>
              <a:t>ПРОЦЕССУАЛЬНЫЙ ПОДХОД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1619672" y="243027"/>
            <a:ext cx="75961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1400" b="1" dirty="0">
              <a:latin typeface="+mn-lt"/>
            </a:endParaRPr>
          </a:p>
        </p:txBody>
      </p:sp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357188" y="1500188"/>
            <a:ext cx="857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1" y="1287522"/>
            <a:ext cx="7239405" cy="18158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Консервативный характер образования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одной стороны и </a:t>
            </a:r>
            <a:r>
              <a:rPr lang="ru-RU" sz="1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актуальное состояние общества как модернизирующегося в реальном времени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другой стороны заставляют считать неизбежным догоняющий (но не опережающий) характер массового образования. Поскольку ситуация в обществе и потребности рынка труда непрерывно изменяются, мы не можем рассматривать модернизацию системы образования в целом как проект: она может быть описана только в формате</a:t>
            </a:r>
            <a:r>
              <a:rPr lang="ru-RU" sz="1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непрерывного процесса.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52297" y="3356992"/>
            <a:ext cx="7239405" cy="28931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рамках проектного подхода ущербность проводимых реформ оказывается неизбежной: реформы устаревают быстрее, чем система проходит алгоритм реализации модернизационного проекта. Сорокалетняя цепочка незавершенных реформ российского образования является этому прямым доказательством. </a:t>
            </a:r>
          </a:p>
          <a:p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Альтернативой является подход к системе образования в целом как периодически организованному процессу (аналогу периодических бизнес-процессов) и, соответственно, к модернизации образования как циклическому подпроцессу системы образования, что адекватно условиям непрерывного обновления суммы технологий, системы знаний, экономики и общества в целом. Сроки реализации стратегического модернизационного цикла должны примерно совпадать со сроками реализации образовательного цикла – т. е. в случае средней школы составлять ориентировочно 10–12 лет. Тогда ЦТО следует рассматривать именно как частный пример модернизационного цикла и рассматривать модель ЦТО как конкретизацию общей модели модернизационного цикла. </a:t>
            </a:r>
            <a:endParaRPr lang="ru-RU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040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49624" y="810082"/>
            <a:ext cx="6658680" cy="400050"/>
          </a:xfrm>
        </p:spPr>
        <p:txBody>
          <a:bodyPr/>
          <a:lstStyle/>
          <a:p>
            <a:pPr algn="l" eaLnBrk="1" hangingPunct="1"/>
            <a:r>
              <a:rPr lang="ru-RU" altLang="ru-RU" sz="2000" b="1" dirty="0"/>
              <a:t>НОРМАТИВНАЯ МОДЕЛЬ И НОРМАТИВНЫЕ ДОКУМЕНТЫ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1619672" y="243027"/>
            <a:ext cx="75961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1400" b="1" dirty="0"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519471"/>
            <a:ext cx="7239405" cy="427809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Рассматривая реализацию любой программы модернизации образования с позиций </a:t>
            </a:r>
            <a:r>
              <a:rPr lang="ru-RU" sz="1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нормативной модели,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 выделяем несколько уровней описания.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Прежде всего, это уровень системного описания основного процесса, представленного в </a:t>
            </a:r>
            <a:r>
              <a:rPr lang="ru-RU" sz="1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Законе об образовании РФ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основной нормативный документ в сфере образования, который мы рассматриваем как граничные условия модернизации.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Содержательное наполнение положений ФЗО раскрывается в </a:t>
            </a:r>
            <a:r>
              <a:rPr lang="ru-RU" sz="1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Федеральных образовательных стандартах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соответственно, эта группа документов конкретизирует условия реализации модернизационных программ и требования к последствиям их осуществления;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Наконец, собственно программы, зафиксированные в документах типа </a:t>
            </a:r>
            <a:r>
              <a:rPr lang="ru-RU" sz="1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Национальных проектов, федеральных Стратегий и др.,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предполагают детальную регламентацию модернизационного процесса и формирование </a:t>
            </a:r>
            <a:r>
              <a:rPr lang="ru-RU" sz="1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целевой модели,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включающей в себя контролируемые параметры результата модернизационного цикла, описанные в качественной и, по возможности, количественной форме.</a:t>
            </a:r>
            <a:endParaRPr lang="ru-RU" sz="1600" dirty="0">
              <a:latin typeface="+mn-lt"/>
            </a:endParaRPr>
          </a:p>
          <a:p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7681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49624" y="810082"/>
            <a:ext cx="5794584" cy="400050"/>
          </a:xfrm>
        </p:spPr>
        <p:txBody>
          <a:bodyPr/>
          <a:lstStyle/>
          <a:p>
            <a:pPr algn="l" eaLnBrk="1" hangingPunct="1"/>
            <a:r>
              <a:rPr lang="ru-RU" altLang="ru-RU" sz="2000" b="1" dirty="0"/>
              <a:t>ПАРАМЕТРЫ ЦЕЛЕВОЙ МОДЕЛИ ЦТО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1619672" y="243027"/>
            <a:ext cx="75961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1400" b="1" dirty="0">
              <a:latin typeface="+mn-lt"/>
            </a:endParaRPr>
          </a:p>
        </p:txBody>
      </p:sp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357188" y="1500188"/>
            <a:ext cx="857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236508"/>
            <a:ext cx="7239405" cy="5478423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Целевая модель ЦТО рассматривается нами через категорию готовности и представляет собой системное описание: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технических и инфраструктурных изменений системы образования, формирующих </a:t>
            </a:r>
            <a:r>
              <a:rPr lang="ru-RU" sz="14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техническую и инфраструктурную готовность 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(для случая ЦТО – наличие, доступность освоенность и востребованность техники, программ, цифрового контента, материалов и средств коммуникации, способных обеспечить переход образования к цифровому формату);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изменений в организации образовательного процесса, в управлении процессом, в развитии внутри- и внесистемных коммуникаций, формирующих </a:t>
            </a:r>
            <a:r>
              <a:rPr lang="ru-RU" sz="14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организационно-коммуникативную готовность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системы образования (для случая ЦТО – внедрение и востребованность цифровых коммуникативных каналов связи и сред коммуникации, контроля и управления, разработка и использование адекватных этим каналам управленческих методик;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изменений в сфере подготовки кадров, формирующих </a:t>
            </a:r>
            <a:r>
              <a:rPr lang="ru-RU" sz="14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квалификационную готовность 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участников образовательного процесса (для случая ЦТО – компетентное, сознательное и заинтересованное использование в системе образования максимального спектра возможностей, предоставляемых цифровой инфосферой;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изменения в отношении участников процесса к инновациям, формирование заинтересованного принятия новых образовательных форматов и методик, предоставление стимулов и социальных гарантий – для формирования </a:t>
            </a:r>
            <a:r>
              <a:rPr lang="ru-RU" sz="14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социокультурной и психологической готовности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участников образовательного процесса (для случая ЦТО – осознанное принятие специфики цифрового мира как полезной и необходимой составляющей педагогического процесса, обеспечивающей выполнение основных задач образования – обучения и воспитания – в большей степени, чем традиционные педагогические методики).</a:t>
            </a:r>
          </a:p>
        </p:txBody>
      </p:sp>
    </p:spTree>
    <p:extLst>
      <p:ext uri="{BB962C8B-B14F-4D97-AF65-F5344CB8AC3E}">
        <p14:creationId xmlns:p14="http://schemas.microsoft.com/office/powerpoint/2010/main" val="3048340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49624" y="810082"/>
            <a:ext cx="6730688" cy="400050"/>
          </a:xfrm>
        </p:spPr>
        <p:txBody>
          <a:bodyPr/>
          <a:lstStyle/>
          <a:p>
            <a:pPr algn="l" eaLnBrk="1" hangingPunct="1"/>
            <a:r>
              <a:rPr lang="ru-RU" altLang="ru-RU" sz="2000" b="1" dirty="0"/>
              <a:t>НОРМАТИВНАЯ МОДЕЛЬ ЦТО: АКТУАЛЬНОЕ СОСТОЯНИЕ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1619672" y="243027"/>
            <a:ext cx="75961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1400" b="1" dirty="0"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340768"/>
            <a:ext cx="7239405" cy="1323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положений ФЗО и ФГОС показывает отсутствие у разработчиков четких представлений, на которых должны строиться проекты и программы в сфере реализации ЦТО. </a:t>
            </a:r>
            <a:r>
              <a:rPr lang="ru-RU" sz="1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Нормативная модель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неполна, противоречива и непредсказуемо изменяет правила игры в ходе реализации основного образовательного процесса. 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996952"/>
            <a:ext cx="7239405" cy="2677656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Разработчики национальных Программ, Проектов и Стратегий в области ЦТО оказываются заложниками меняющихся на ходу представлений о системе в целом.</a:t>
            </a:r>
          </a:p>
          <a:p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Соответственно, эти проекты либо сосредоточены на решении отдельных вопросов (ЦОС), либо (Стратегия ЦТО) устаревают уже в момент публикации. При этом не только каждый из рассмотренных проектных документов, но и все они вместе не описывают всех необходимых аспектов трансформации системы образования. Соответственно, </a:t>
            </a:r>
            <a:r>
              <a:rPr lang="ru-RU" sz="14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целевая модель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как комплексное представление о желаемых результатах ЦТО на данный момент </a:t>
            </a:r>
            <a:r>
              <a:rPr lang="ru-RU" sz="14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сформулирована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Мы наблюдаем на практике ряд более или менее результативных действий, совершаемых органами управления образованием федерального и/или регионального уровня под лозунгом «Цифровизации образования». Однако это именно частные усилия, в основном сосредоточенные на наиболее простой, очевидной сфере, а именно на обеспечении технической и инфраструктурной готовности. </a:t>
            </a:r>
          </a:p>
        </p:txBody>
      </p:sp>
    </p:spTree>
    <p:extLst>
      <p:ext uri="{BB962C8B-B14F-4D97-AF65-F5344CB8AC3E}">
        <p14:creationId xmlns:p14="http://schemas.microsoft.com/office/powerpoint/2010/main" val="4051783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49624" y="810082"/>
            <a:ext cx="5794584" cy="400050"/>
          </a:xfrm>
        </p:spPr>
        <p:txBody>
          <a:bodyPr/>
          <a:lstStyle/>
          <a:p>
            <a:pPr algn="l" eaLnBrk="1" hangingPunct="1"/>
            <a:r>
              <a:rPr lang="ru-RU" altLang="ru-RU" sz="2000" b="1" dirty="0"/>
              <a:t>СБОР И АНАЛИЗ ЭМПИРИЧЕСКИХ ДАННЫХ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1619672" y="243027"/>
            <a:ext cx="75961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1400" b="1" dirty="0">
              <a:latin typeface="+mn-lt"/>
            </a:endParaRPr>
          </a:p>
        </p:txBody>
      </p:sp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357188" y="1500188"/>
            <a:ext cx="857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1" y="1287522"/>
            <a:ext cx="7239405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Категория </a:t>
            </a:r>
            <a:r>
              <a:rPr lang="ru-RU" sz="1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готовности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указанным критериям представляется наиболее удобной для описания реального состояния дел в образовании. Однако ввиду </a:t>
            </a:r>
            <a:r>
              <a:rPr lang="ru-RU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несформулированности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целевой модели ЦТО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проблематично проверить соответствие реальности этой модели. Кроме того, полноценный мониторинг реального состояния дел находится за пределами ограниченных возможностей исследовательской группы. Проблема была решена посредством изучения </a:t>
            </a:r>
            <a:r>
              <a:rPr lang="ru-RU" sz="1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субъективной оценки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готовности к ЦТО участников образовательного процесса, что опосредованно позволяет дать качественную (но не количественную) оценку готовности ресурсов системы.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52297" y="3789040"/>
            <a:ext cx="7239405" cy="2677656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Мониторинговое исследование проводилось в 2020-2022 гг. в формате онлайн-анкетирования участников образовательного процесса (педагоги, обучающиеся, родители обучающихся).</a:t>
            </a:r>
          </a:p>
          <a:p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Опрос проводился посредством </a:t>
            </a:r>
            <a:r>
              <a:rPr lang="ru-RU" sz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гугл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-форм (2020 и 2021) и </a:t>
            </a:r>
            <a:r>
              <a:rPr lang="ru-RU" sz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яндекс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-форм (2022). Ссылки на анкеты распространялись посредством социальных сетей, через адресную рассылку по ОО Уральского региона, а также публиковались на сайте ИРО Свердловской области.</a:t>
            </a:r>
          </a:p>
          <a:p>
            <a:r>
              <a:rPr lang="ru-RU" sz="1400" dirty="0">
                <a:latin typeface="+mn-lt"/>
              </a:rPr>
              <a:t>В опросе 2020 г. приняли участие 24555 респондентов (8180 обучающихся, 12841 родителей, 3534 педагогов). В опросе 2021 г. приняли участие 18428 респондентов (5923 обучающихся, 9173 родителей, 3332 педагогов). В опросе 2022 г. приняли участие 29725 респондентов, из них 9723 – обучающиеся, 16716 – родители обучающихся и 3286 – представители педагогического сообщества. Во всех трех случаях обращает на себя внимание высокая заинтересованность родителей. </a:t>
            </a:r>
          </a:p>
        </p:txBody>
      </p:sp>
    </p:spTree>
    <p:extLst>
      <p:ext uri="{BB962C8B-B14F-4D97-AF65-F5344CB8AC3E}">
        <p14:creationId xmlns:p14="http://schemas.microsoft.com/office/powerpoint/2010/main" val="3652387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49624" y="810082"/>
            <a:ext cx="5794584" cy="400050"/>
          </a:xfrm>
        </p:spPr>
        <p:txBody>
          <a:bodyPr/>
          <a:lstStyle/>
          <a:p>
            <a:pPr algn="l" eaLnBrk="1" hangingPunct="1"/>
            <a:r>
              <a:rPr lang="ru-RU" altLang="ru-RU" sz="2000" b="1" dirty="0"/>
              <a:t>ЭМПИРИЧЕСКАЯ МОДЕЛЬ ЦТО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1619672" y="243027"/>
            <a:ext cx="75961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1400" b="1" dirty="0">
              <a:latin typeface="+mn-lt"/>
            </a:endParaRPr>
          </a:p>
        </p:txBody>
      </p:sp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357188" y="1500188"/>
            <a:ext cx="857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1" y="1287522"/>
            <a:ext cx="7239405" cy="26161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Суммируя собранные и обработанные в ходе нашего исследования эмпирические данные, мы можем утверждать следующее:</a:t>
            </a:r>
          </a:p>
          <a:p>
            <a:pPr marL="285750" indent="-285750">
              <a:buFontTx/>
              <a:buChar char="-"/>
            </a:pPr>
            <a:r>
              <a:rPr lang="ru-RU" sz="1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Цифровизационные</a:t>
            </a: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 процессы в российской школе происходят, по преимуществу, в результате воздействия внешних факторов – как экстремальных (пандемия COVID–19), так и стабильно действующих (общекультурные процессы, связанные с внедрением цифровых технологий во все сферы повседневной жизни).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Специализированные образовательные технологии или узкопрофильные сервисы в рамках предметных областей (за исключением, собственно, информатики) востребованы минимально. 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В большинстве случаев цифровизация сводится к насыщению ОО компьютерными классами, к трансляции в онлайн традиционных образовательных форм и использованию цифровых средств поддержки работы учителя.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Система образования не демонстрирует ни готовности к ЦТО, ни даже устойчивой тенденции к формированию такой готовности по каждому из определяющих параметров эмпирической модели.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52297" y="4221088"/>
            <a:ext cx="7239405" cy="2246769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Процессы цифровизации в школе носили и носят по преимуществу инерционно-догоняющий характер. Реализация государственных программ стратегического развития дает проверяемые результаты (количество компьютеров в школе, скорость интернета в ОО, количество преподавателей, прошедших курсы повышения квалификации в области цифровых технологий), но к принципиальным изменениям структуры образования эти результаты не приводят, хотя сами по себе необходимы. Вероятно, эти изменения вообще станут актуальными не ранее, чем поколение «цифровых аборигенов» вернется в систему уже в роли педагогов. Следует отметить, что аналогичная ситуация наблюдается в большинстве стран и надгосударственных объединений (Евросоюз), реализующих программы ЦТО – вне зависимости от качества проработанности программы.  </a:t>
            </a:r>
            <a:endParaRPr lang="ru-RU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5776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49624" y="810082"/>
            <a:ext cx="7239405" cy="400050"/>
          </a:xfrm>
        </p:spPr>
        <p:txBody>
          <a:bodyPr/>
          <a:lstStyle/>
          <a:p>
            <a:pPr algn="l" eaLnBrk="1" hangingPunct="1"/>
            <a:r>
              <a:rPr lang="ru-RU" altLang="ru-RU" sz="2000" b="1" dirty="0"/>
              <a:t>КИБЕРБУЛЛИНГ КАК СЛЕДСТВИЕ ЦИФРОВИЗАЦИИ ОБЩЕСТВА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1619672" y="243027"/>
            <a:ext cx="75961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1400" b="1" dirty="0"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442780"/>
            <a:ext cx="7239405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В ходе исследования социально-психологических аспектов ЦТО как отдельный объект изучения группы выделился </a:t>
            </a:r>
            <a:r>
              <a:rPr lang="ru-RU" sz="1600" b="1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кибербуллинг</a:t>
            </a:r>
            <a:r>
              <a:rPr lang="ru-RU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, в т. ч. </a:t>
            </a:r>
            <a:r>
              <a:rPr lang="ru-RU" sz="16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школьный </a:t>
            </a:r>
            <a:r>
              <a:rPr lang="ru-RU" sz="1600" b="1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кибербуллинг</a:t>
            </a:r>
            <a:r>
              <a:rPr lang="ru-RU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. Выяснилось, что несмотря на растущую актуальность проблемы, она достаточно слабо исследована; в частности, исследователями недостаточно осмыслено соотношение между онлайн- и офлайн-формами травли, а также между </a:t>
            </a:r>
            <a:r>
              <a:rPr lang="ru-RU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кибербуллингом</a:t>
            </a:r>
            <a:r>
              <a:rPr lang="ru-RU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в внутришкольной и внешкольной коммуникации. 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52297" y="3501008"/>
            <a:ext cx="7239405" cy="2677656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Основной проблемой исследования стал </a:t>
            </a:r>
            <a:r>
              <a:rPr lang="ru-RU" sz="1400" u="sng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кибербуллинг</a:t>
            </a:r>
            <a:r>
              <a:rPr lang="ru-RU" sz="14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среди детей школьного возраста:</a:t>
            </a:r>
          </a:p>
          <a:p>
            <a:pPr marL="285750" indent="-285750">
              <a:buFontTx/>
              <a:buChar char="-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Насколько это явление распространено в Свердловской области?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Какие формы принимает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-apple-system"/>
              </a:rPr>
              <a:t>кибербуллинг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? Все ли формы описаны в научно-педагогических исследованиях? Каковы критерии идентификации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-apple-system"/>
              </a:rPr>
              <a:t>кибербуллинга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 и школьного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-apple-system"/>
              </a:rPr>
              <a:t>кибербуллинга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 в педагогической практике? Каковы оптимальные стратегии борьбы с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-apple-system"/>
              </a:rPr>
              <a:t>кибербуллингом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 для жертв и для педагогов?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rgbClr val="000000"/>
                </a:solidFill>
                <a:latin typeface="-apple-system"/>
                <a:ea typeface="Times New Roman" panose="02020603050405020304" pitchFamily="18" charset="0"/>
                <a:cs typeface="Times New Roman" panose="02020603050405020304" pitchFamily="18" charset="0"/>
              </a:rPr>
              <a:t>Какие роли возможны для участников ситуации </a:t>
            </a:r>
            <a:r>
              <a:rPr lang="ru-RU" sz="1400" dirty="0" err="1">
                <a:solidFill>
                  <a:srgbClr val="000000"/>
                </a:solidFill>
                <a:latin typeface="-apple-system"/>
                <a:ea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r>
              <a:rPr lang="ru-RU" sz="1400" dirty="0">
                <a:solidFill>
                  <a:srgbClr val="000000"/>
                </a:solidFill>
                <a:latin typeface="-apple-system"/>
                <a:ea typeface="Times New Roman" panose="02020603050405020304" pitchFamily="18" charset="0"/>
                <a:cs typeface="Times New Roman" panose="02020603050405020304" pitchFamily="18" charset="0"/>
              </a:rPr>
              <a:t>? При каких условиях происходит переход из одной роли в другую? Какие роли доминируют?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Есть ли отличия между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-apple-system"/>
              </a:rPr>
              <a:t>кибербуллингом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 внутри школьного коллектива, который является, по сути, переносом школьной травли в Интернет, и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-apple-system"/>
              </a:rPr>
              <a:t>кибербуллингом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 вне школьного коллектива?</a:t>
            </a:r>
          </a:p>
          <a:p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18607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3189</Words>
  <Application>Microsoft Office PowerPoint</Application>
  <PresentationFormat>Экран (4:3)</PresentationFormat>
  <Paragraphs>116</Paragraphs>
  <Slides>18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-apple-system</vt:lpstr>
      <vt:lpstr>Arial</vt:lpstr>
      <vt:lpstr>Calibri</vt:lpstr>
      <vt:lpstr>Тема Office</vt:lpstr>
      <vt:lpstr> ОТЧЕТ по проекту «Построение фундаментальной модели цифровой трансформации системы общего образования» (№ 19-29-14176)</vt:lpstr>
      <vt:lpstr>НОРМАТИВНАЯ МОДЕЛЬ</vt:lpstr>
      <vt:lpstr>ПРОЦЕССУАЛЬНЫЙ ПОДХОД</vt:lpstr>
      <vt:lpstr>НОРМАТИВНАЯ МОДЕЛЬ И НОРМАТИВНЫЕ ДОКУМЕНТЫ</vt:lpstr>
      <vt:lpstr>ПАРАМЕТРЫ ЦЕЛЕВОЙ МОДЕЛИ ЦТО</vt:lpstr>
      <vt:lpstr>НОРМАТИВНАЯ МОДЕЛЬ ЦТО: АКТУАЛЬНОЕ СОСТОЯНИЕ</vt:lpstr>
      <vt:lpstr>СБОР И АНАЛИЗ ЭМПИРИЧЕСКИХ ДАННЫХ</vt:lpstr>
      <vt:lpstr>ЭМПИРИЧЕСКАЯ МОДЕЛЬ ЦТО</vt:lpstr>
      <vt:lpstr>КИБЕРБУЛЛИНГ КАК СЛЕДСТВИЕ ЦИФРОВИЗАЦИИ ОБЩЕСТВА</vt:lpstr>
      <vt:lpstr>ИЗУЧЕНИЕ КИБЕРБУЛЛИНГА: МЕТОДЫ И РЕЗУЛЬТАТЫ</vt:lpstr>
      <vt:lpstr>МОДЕЛЬ ЦТО: УСЛОВИЯ ПОСТРОЕНИЯ</vt:lpstr>
      <vt:lpstr>АКСИОЛОГИЧЕСКАЯ МОДЕЛЬ ЦТО</vt:lpstr>
      <vt:lpstr>ПРИНЦИПИАЛЬНАЯ МОДЕЛЬ МОДЕРНИЗАЦИОННОГО ЦИКЛА</vt:lpstr>
      <vt:lpstr>КОНКРЕТИЗАЦИЯ ПРИНЦИПИАЛЬНОЙ МОДЕЛИ ДЛЯ СЛУЧАЯ ЦТО</vt:lpstr>
      <vt:lpstr>РЕКОМЕНДАЦИИ ПО КОРРЕКЦИИ ПРОЦЕССА ЦТО</vt:lpstr>
      <vt:lpstr>РЕКОМЕНДАЦИИ ПО КОРРЕКЦИИ ПРОЦЕССА ЦТО (2)</vt:lpstr>
      <vt:lpstr>АПРОБАЦИЯ РЕЗУЛЬТАТОВ ИССЛЕДОВАНИЯ В НАУЧНОМ ДИСКУРСЕ</vt:lpstr>
      <vt:lpstr>БЛАГОДАРИМ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В.Л. Назаров Тема 1.  Геополитика, как наука. Идеи и принципы геополитики: ранние доктрины, классическая геостратегия, современные концепции. Русская школа геополитики.</dc:title>
  <dc:creator>Fraim</dc:creator>
  <cp:lastModifiedBy>Жердев Денис Вадимович</cp:lastModifiedBy>
  <cp:revision>218</cp:revision>
  <dcterms:created xsi:type="dcterms:W3CDTF">2015-08-15T11:26:55Z</dcterms:created>
  <dcterms:modified xsi:type="dcterms:W3CDTF">2023-05-17T06:36:24Z</dcterms:modified>
</cp:coreProperties>
</file>