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29" r:id="rId5"/>
    <p:sldId id="361" r:id="rId6"/>
    <p:sldId id="283" r:id="rId7"/>
    <p:sldId id="384" r:id="rId8"/>
    <p:sldId id="380" r:id="rId9"/>
    <p:sldId id="386" r:id="rId10"/>
    <p:sldId id="387" r:id="rId11"/>
    <p:sldId id="385" r:id="rId12"/>
  </p:sldIdLst>
  <p:sldSz cx="12192000" cy="6858000"/>
  <p:notesSz cx="9388475" cy="710247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84972" autoAdjust="0"/>
  </p:normalViewPr>
  <p:slideViewPr>
    <p:cSldViewPr snapToGrid="0">
      <p:cViewPr>
        <p:scale>
          <a:sx n="77" d="100"/>
          <a:sy n="77" d="100"/>
        </p:scale>
        <p:origin x="1003" y="-86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1482"/>
    </p:cViewPr>
  </p:sorterViewPr>
  <p:notesViewPr>
    <p:cSldViewPr snapToGrid="0">
      <p:cViewPr varScale="1">
        <p:scale>
          <a:sx n="127" d="100"/>
          <a:sy n="127" d="100"/>
        </p:scale>
        <p:origin x="19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A5484A8C-32F5-4EA2-89BC-F4F20C2F1F2B}" type="datetime1">
              <a:rPr lang="ru-RU" noProof="1" smtClean="0"/>
              <a:t>17.05.2023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35349BE-49F4-4400-AFD2-1EF78FE6C96A}" type="datetime1">
              <a:rPr lang="ru-RU" noProof="1" smtClean="0"/>
              <a:pPr/>
              <a:t>17.05.2023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4121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71782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8428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45837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4794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8699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ЗАГОЛОВОК ИЛИ ПЕРЕХО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19939" y="24239"/>
            <a:ext cx="9107555" cy="4524315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ru-RU" noProof="1"/>
              <a:t>ЩЕЛКНИТЕ, ЧТОБЫ ИЗМЕНИТЬ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ыноска с небольшим текстом (без марке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2264723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529137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/>
              <a:t>Образец заголовка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529137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529137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529137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529137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3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, 5 столбцов текста меньшего разм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Объект 2"/>
          <p:cNvSpPr>
            <a:spLocks noGrp="1"/>
          </p:cNvSpPr>
          <p:nvPr>
            <p:ph idx="14"/>
          </p:nvPr>
        </p:nvSpPr>
        <p:spPr>
          <a:xfrm>
            <a:off x="4168631" y="2598128"/>
            <a:ext cx="3840480" cy="2524794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/>
              <a:t>Образец текста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/>
              <a:t>Второй уровень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/>
              <a:t>Третий уровень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/>
              <a:t>Четвертый уровень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9" name="Объект 2"/>
          <p:cNvSpPr>
            <a:spLocks noGrp="1"/>
          </p:cNvSpPr>
          <p:nvPr>
            <p:ph idx="15"/>
          </p:nvPr>
        </p:nvSpPr>
        <p:spPr>
          <a:xfrm>
            <a:off x="8158238" y="2598128"/>
            <a:ext cx="3773077" cy="2524794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/>
              <a:t>Образец текста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/>
              <a:t>Второй уровень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/>
              <a:t>Третий уровень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/>
              <a:t>Четвертый уровень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11" name="Полилиния: Фигура 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/>
              <a:t>ЩЕЛКНИТЕ, ЧТОБЫ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>
          <a:xfrm>
            <a:off x="2879003" y="419101"/>
            <a:ext cx="9084398" cy="1364786"/>
          </a:xfrm>
        </p:spPr>
        <p:txBody>
          <a:bodyPr rtlCol="0"/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7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, 5 столбцов текста меньшего разм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7" name="Объект 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9" name="Объект 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0" name="Объект 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1" name="Объект 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/>
              <a:t>Образец заголовка</a:t>
            </a:r>
          </a:p>
        </p:txBody>
      </p:sp>
      <p:sp>
        <p:nvSpPr>
          <p:cNvPr id="17" name="Объект 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18" name="Объект 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/>
              <a:t>#</a:t>
            </a:r>
          </a:p>
        </p:txBody>
      </p:sp>
      <p:sp>
        <p:nvSpPr>
          <p:cNvPr id="19" name="Объект 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ru-RU" noProof="1"/>
              <a:t>#</a:t>
            </a:r>
          </a:p>
        </p:txBody>
      </p:sp>
      <p:sp>
        <p:nvSpPr>
          <p:cNvPr id="20" name="Объект 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ru-RU" noProof="1"/>
              <a:t>#</a:t>
            </a:r>
          </a:p>
        </p:txBody>
      </p:sp>
      <p:sp>
        <p:nvSpPr>
          <p:cNvPr id="21" name="Объект 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ru-RU" noProof="1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Правый фото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изображения, или перейдите в сеть...</a:t>
            </a:r>
          </a:p>
        </p:txBody>
      </p:sp>
      <p:sp>
        <p:nvSpPr>
          <p:cNvPr id="6" name="Объект 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/>
              <a:t>Образец текста</a:t>
            </a:r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Правый фото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6" name="Объект 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/>
              <a:t>Образец текста</a:t>
            </a:r>
          </a:p>
        </p:txBody>
      </p:sp>
      <p:sp>
        <p:nvSpPr>
          <p:cNvPr id="12" name="Номер слайда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ru-RU" noProof="1" smtClean="0">
                <a:solidFill>
                  <a:schemeClr val="bg1"/>
                </a:solidFill>
              </a:rPr>
              <a:pPr/>
              <a:t>‹#›</a:t>
            </a:fld>
            <a:endParaRPr lang="ru-RU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Правый фото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Объект 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/>
              <a:t>Образец текста</a:t>
            </a:r>
          </a:p>
        </p:txBody>
      </p:sp>
      <p:sp>
        <p:nvSpPr>
          <p:cNvPr id="10" name="Объект 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11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/>
              <a:t>Образец текста</a:t>
            </a:r>
          </a:p>
        </p:txBody>
      </p:sp>
      <p:sp>
        <p:nvSpPr>
          <p:cNvPr id="11" name="Объект 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12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/>
              <a:t>Фотомакет 50/50</a:t>
            </a: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 с число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 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Нижний колонтитул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ru-RU" noProof="1"/>
              <a:t>СТИЛЬ ОБРАЗЦА ЗАГОЛОВКА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904350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1"/>
              <a:t>Добавьте здесь заголовок раздела</a:t>
            </a:r>
          </a:p>
          <a:p>
            <a:pPr lvl="1" rtl="0"/>
            <a:r>
              <a:rPr lang="ru-RU" noProof="1"/>
              <a:t>1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757130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0" i="0" u="none" strike="noStrike" kern="1200" cap="none" spc="0" normalizeH="0" noProof="1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Добавьте краткое обобщающее предложение, посвященное заголовку или высказыванию выше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1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ru-RU" noProof="1"/>
              <a:t>Изображение без полей</a:t>
            </a:r>
          </a:p>
        </p:txBody>
      </p:sp>
      <p:sp>
        <p:nvSpPr>
          <p:cNvPr id="7" name="Объект 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/>
              <a:t>Заголовок</a:t>
            </a:r>
          </a:p>
        </p:txBody>
      </p:sp>
      <p:sp>
        <p:nvSpPr>
          <p:cNvPr id="13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ыноска с небольшим текстом (без марке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2264723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1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3748719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ru-RU" noProof="1"/>
              <a:t>ЩЕЛКНИТЕ, ЧТОБЫ ИЗМЕНИТЬ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1421928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noProof="1"/>
              <a:t>ИЗМЕНИТЬ 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шаг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75"/>
            <a:ext cx="12191998" cy="685164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6" name="Надпись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434662" y="93791"/>
            <a:ext cx="3322677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0" i="0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Щелкните, чтобы </a:t>
            </a:r>
            <a:r>
              <a:rPr lang="ru-RU" sz="1050" b="1" i="0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узнать больше</a:t>
            </a:r>
          </a:p>
        </p:txBody>
      </p:sp>
      <p:sp>
        <p:nvSpPr>
          <p:cNvPr id="7" name="Надпись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noProof="1">
                <a:solidFill>
                  <a:schemeClr val="tx1"/>
                </a:solidFill>
              </a:rPr>
              <a:t>Neal Creative </a:t>
            </a:r>
            <a:r>
              <a:rPr lang="ru-RU" sz="9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ru-RU" sz="1000" noProof="1">
                <a:solidFill>
                  <a:schemeClr val="tx1"/>
                </a:solidFill>
              </a:rPr>
              <a:t> </a:t>
            </a:r>
            <a:endParaRPr lang="ru-RU" sz="1000" b="1" noProof="1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4118082"/>
            <a:ext cx="1800444" cy="1927264"/>
            <a:chOff x="5976075" y="3634505"/>
            <a:chExt cx="1800444" cy="1927264"/>
          </a:xfrm>
        </p:grpSpPr>
        <p:pic>
          <p:nvPicPr>
            <p:cNvPr id="9" name="Рисунок 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282988"/>
              <a:ext cx="860601" cy="1278781"/>
            </a:xfrm>
            <a:prstGeom prst="rect">
              <a:avLst/>
            </a:prstGeom>
          </p:spPr>
        </p:pic>
        <p:sp>
          <p:nvSpPr>
            <p:cNvPr id="10" name="Надпись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800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СОВЕТ </a:t>
              </a:r>
              <a:r>
                <a:rPr lang="ru-RU" sz="9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Используйте встроенную ц</a:t>
              </a:r>
              <a:r>
                <a:rPr lang="ru-RU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ветовую палитру с зеленым и желтым цветом для выносок и выделений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ЛИ ПЕРЕХО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19939" y="24239"/>
            <a:ext cx="9107555" cy="4524315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ru-RU" noProof="1"/>
              <a:t>ЩЕЛКНИТЕ, ЧТОБЫ ИЗМЕНИТЬ ЗАГОЛОВОК</a:t>
            </a:r>
          </a:p>
        </p:txBody>
      </p:sp>
      <p:sp>
        <p:nvSpPr>
          <p:cNvPr id="8" name="Надпись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noProof="1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ru-RU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ru-RU" sz="1000" noProof="1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000" b="1" noProof="1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ыноска с небольшим текстом (без марке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2264723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2" name="Надпись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3401624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kern="0" cap="none" spc="0" normalizeH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Щелкните, чтобы </a:t>
            </a:r>
            <a:r>
              <a:rPr lang="ru-RU" sz="1100" b="1" i="0" u="none" strike="noStrike" kern="0" cap="none" spc="0" normalizeH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узнать больше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590931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1" name="Номер слайда 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13" name="Надпись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noProof="1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ru-RU" sz="900" kern="1200" noProof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ru-RU" sz="1000" noProof="1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1000" b="1" noProof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РАЗДЕЛОВ С КОЛЬЦЕВОЙ ОСНОВ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48777" y="2183824"/>
            <a:ext cx="5208335" cy="2431435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/>
              <a:t>ЩЕЛКНИТЕ, ЧТОБЫ ИЗМЕНИТЬ ЗАГОЛОВОК</a:t>
            </a:r>
          </a:p>
        </p:txBody>
      </p:sp>
      <p:sp>
        <p:nvSpPr>
          <p:cNvPr id="9" name="точки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мный вариант цитаты (ВЫРАВНИВАНИЕ СЛЕВА)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ru-RU" noProof="1"/>
              <a:t>"ЦИТАТА".</a:t>
            </a:r>
          </a:p>
          <a:p>
            <a:pPr lvl="1" rtl="0"/>
            <a:r>
              <a:rPr lang="ru-RU" noProof="1"/>
              <a:t> ПОЛУЖИРНЫЙ</a:t>
            </a:r>
          </a:p>
        </p:txBody>
      </p:sp>
      <p:sp>
        <p:nvSpPr>
          <p:cNvPr id="7" name="Полилиния: Фигура 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1"/>
              <a:t>— Имя и компанию или источник можно разместить здесь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мный вариант цитаты (ПО ЦЕНТРУ)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ru-RU" noProof="1"/>
              <a:t>"ЦИТАТА".</a:t>
            </a:r>
          </a:p>
          <a:p>
            <a:pPr lvl="1" rtl="0"/>
            <a:r>
              <a:rPr lang="ru-RU" noProof="1"/>
              <a:t>ПОЛУЖИРНЫЙ</a:t>
            </a:r>
          </a:p>
        </p:txBody>
      </p:sp>
      <p:sp>
        <p:nvSpPr>
          <p:cNvPr id="7" name="Полилиния: Фигура 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1"/>
              <a:t>— Имя и компанию или источник можно разместить здесь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мный вариант цитаты (ВЫРАВНИВАНИЕ СЛЕВА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ru-RU" noProof="1"/>
              <a:t>"ЦИТАТА".</a:t>
            </a:r>
          </a:p>
          <a:p>
            <a:pPr lvl="1" rtl="0"/>
            <a:r>
              <a:rPr lang="ru-RU" noProof="1"/>
              <a:t> ПОЛУЖИРНЫЙ</a:t>
            </a:r>
          </a:p>
        </p:txBody>
      </p:sp>
      <p:sp>
        <p:nvSpPr>
          <p:cNvPr id="7" name="Полилиния: Фигура 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1"/>
              <a:t>— Имя и компанию или источник можно разместить здесь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ветлый вариант цитаты (ПО ЦЕНТР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дпись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1500" noProof="1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ru-RU" sz="2800" noProof="1">
              <a:solidFill>
                <a:schemeClr val="accent4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1"/>
              <a:t>— Имя и компанию или источник можно разместить здесь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ru-RU" noProof="1"/>
              <a:t>"ЦИТАТА".</a:t>
            </a:r>
          </a:p>
          <a:p>
            <a:pPr lvl="1" rtl="0"/>
            <a:r>
              <a:rPr lang="ru-RU" noProof="1"/>
              <a:t>ПОЛУЖИРНЫЙ</a:t>
            </a:r>
          </a:p>
        </p:txBody>
      </p:sp>
      <p:sp>
        <p:nvSpPr>
          <p:cNvPr id="7" name="Номер слайда 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мная выноска с небольшим текстом (без маркера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/>
              <a:t>Образец заголовка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Выноска с небольшим текстом (без марке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2031325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/>
              <a:t>Образец заголовка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олилиния: Фигура 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944881" y="2662266"/>
            <a:ext cx="4332514" cy="1089529"/>
          </a:xfrm>
        </p:spPr>
        <p:txBody>
          <a:bodyPr rtlCol="0"/>
          <a:lstStyle/>
          <a:p>
            <a:r>
              <a:rPr lang="ru-RU" sz="2400" noProof="1"/>
              <a:t>Московский Центр непрерывного математического образования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569148"/>
          </a:xfrm>
        </p:spPr>
        <p:txBody>
          <a:bodyPr rtlCol="0"/>
          <a:lstStyle/>
          <a:p>
            <a:pPr rtl="0"/>
            <a:r>
              <a:rPr lang="ru-RU" noProof="1"/>
              <a:t>Название проекта</a:t>
            </a:r>
          </a:p>
          <a:p>
            <a:pPr lvl="1"/>
            <a:r>
              <a:rPr lang="ru-RU" dirty="0"/>
              <a:t>Технология трансформации общего образования за счет включения в работу средств цифрового мониторинга качества письменных работ</a:t>
            </a:r>
            <a:endParaRPr lang="ru-RU" noProof="1"/>
          </a:p>
        </p:txBody>
      </p: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 rtlCol="0"/>
          <a:lstStyle/>
          <a:p>
            <a:pPr rtl="0"/>
            <a:r>
              <a:rPr lang="ru-RU" b="1" noProof="1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Проект 19-29-14130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2"/>
          </p:nvPr>
        </p:nvSpPr>
        <p:spPr>
          <a:xfrm>
            <a:off x="6096000" y="2052846"/>
            <a:ext cx="5671764" cy="3467103"/>
          </a:xfrm>
        </p:spPr>
        <p:txBody>
          <a:bodyPr rtlCol="0"/>
          <a:lstStyle/>
          <a:p>
            <a:pPr rtl="0"/>
            <a:r>
              <a:rPr lang="ru-RU" noProof="1"/>
              <a:t>Участники</a:t>
            </a:r>
          </a:p>
          <a:p>
            <a:pPr lvl="1"/>
            <a:r>
              <a:rPr lang="ru-RU" noProof="1"/>
              <a:t>Чехович Юрий Викторович (Р)</a:t>
            </a:r>
          </a:p>
          <a:p>
            <a:pPr lvl="1"/>
            <a:r>
              <a:rPr lang="ru-RU" noProof="1"/>
              <a:t>Песков Николай Владимирович</a:t>
            </a:r>
          </a:p>
          <a:p>
            <a:pPr lvl="1"/>
            <a:r>
              <a:rPr lang="ru-RU" noProof="1"/>
              <a:t>Ботов Павел Валентинович</a:t>
            </a:r>
          </a:p>
          <a:p>
            <a:pPr lvl="1"/>
            <a:r>
              <a:rPr lang="ru-RU" noProof="1"/>
              <a:t>Ивахненко Андрей Александрович</a:t>
            </a:r>
          </a:p>
          <a:p>
            <a:pPr lvl="1"/>
            <a:r>
              <a:rPr lang="ru-RU" noProof="1"/>
              <a:t>Громов Андрей Николаевич</a:t>
            </a:r>
          </a:p>
          <a:p>
            <a:pPr lvl="1"/>
            <a:r>
              <a:rPr lang="ru-RU" noProof="1"/>
              <a:t>Инякин Андрей Сергеевич</a:t>
            </a:r>
          </a:p>
          <a:p>
            <a:pPr lvl="1"/>
            <a:r>
              <a:rPr lang="ru-RU" noProof="1"/>
              <a:t>Суворова Марина Алексеевна</a:t>
            </a:r>
          </a:p>
          <a:p>
            <a:pPr lvl="1"/>
            <a:r>
              <a:rPr lang="ru-RU" noProof="1"/>
              <a:t>Беленькая Ольга Сергеевна</a:t>
            </a:r>
          </a:p>
          <a:p>
            <a:pPr lvl="1"/>
            <a:r>
              <a:rPr lang="ru-RU" noProof="1"/>
              <a:t>Филиппова Ольга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85185E-6 L 1.45833E-6 1.85185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15" grpId="0"/>
      <p:bldP spid="32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3963136"/>
          </a:xfrm>
        </p:spPr>
        <p:txBody>
          <a:bodyPr rtlCol="0"/>
          <a:lstStyle/>
          <a:p>
            <a:pPr rtl="0">
              <a:spcAft>
                <a:spcPts val="2400"/>
              </a:spcAft>
            </a:pPr>
            <a:r>
              <a:rPr lang="ru-RU" noProof="1"/>
              <a:t>Предпосылки </a:t>
            </a:r>
            <a:br>
              <a:rPr lang="ru-RU" noProof="1"/>
            </a:br>
            <a:r>
              <a:rPr lang="ru-RU" noProof="1"/>
              <a:t>проекта</a:t>
            </a:r>
          </a:p>
          <a:p>
            <a:pPr lvl="1"/>
            <a:r>
              <a:rPr lang="ru-RU" dirty="0"/>
              <a:t>Отсутствие практике использования средств обнаружения заимствований в рамках общего образования приводит к тому, что обучаемые испытывают серьезные трудности впервые столкнувшись в вузе с практикой проверки на заимствования.</a:t>
            </a:r>
            <a:endParaRPr lang="ru-RU" noProof="1"/>
          </a:p>
        </p:txBody>
      </p:sp>
      <p:sp>
        <p:nvSpPr>
          <p:cNvPr id="11" name="Объект 10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3132139"/>
          </a:xfrm>
        </p:spPr>
        <p:txBody>
          <a:bodyPr rtlCol="0"/>
          <a:lstStyle/>
          <a:p>
            <a:pPr rtl="0">
              <a:spcAft>
                <a:spcPts val="2400"/>
              </a:spcAft>
            </a:pPr>
            <a:r>
              <a:rPr lang="ru-RU" noProof="1"/>
              <a:t>Миссия </a:t>
            </a:r>
            <a:br>
              <a:rPr lang="ru-RU" noProof="1"/>
            </a:br>
            <a:r>
              <a:rPr lang="ru-RU" noProof="1"/>
              <a:t>проекта</a:t>
            </a:r>
          </a:p>
          <a:p>
            <a:pPr lvl="1"/>
            <a:r>
              <a:rPr lang="ru-RU" dirty="0"/>
              <a:t>Эффективная подготовка учащихся к обучению в рамках последующих образовательных ступеней - бакалавриат, специалитет, магистратура, аспирантура и дополнительной образование.</a:t>
            </a:r>
            <a:endParaRPr lang="ru-RU" noProof="1"/>
          </a:p>
        </p:txBody>
      </p:sp>
      <p:sp>
        <p:nvSpPr>
          <p:cNvPr id="18" name="Объект 17"/>
          <p:cNvSpPr>
            <a:spLocks noGrp="1"/>
          </p:cNvSpPr>
          <p:nvPr>
            <p:ph idx="15"/>
          </p:nvPr>
        </p:nvSpPr>
        <p:spPr>
          <a:xfrm>
            <a:off x="8158238" y="2598126"/>
            <a:ext cx="3773077" cy="2578142"/>
          </a:xfrm>
        </p:spPr>
        <p:txBody>
          <a:bodyPr rtlCol="0"/>
          <a:lstStyle/>
          <a:p>
            <a:pPr>
              <a:spcAft>
                <a:spcPts val="2400"/>
              </a:spcAft>
            </a:pPr>
            <a:r>
              <a:rPr lang="ru-RU" noProof="1"/>
              <a:t>Основная задача </a:t>
            </a:r>
            <a:br>
              <a:rPr lang="ru-RU" noProof="1"/>
            </a:br>
            <a:r>
              <a:rPr lang="ru-RU" noProof="1"/>
              <a:t>проекта</a:t>
            </a:r>
          </a:p>
          <a:p>
            <a:pPr lvl="1"/>
            <a:r>
              <a:rPr lang="ru-RU" dirty="0"/>
              <a:t>Разработка и апробирование технологии внедрения в общее образование цифровых сервисов мониторинга заимствований.</a:t>
            </a:r>
            <a:endParaRPr lang="ru-RU" noProof="1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16322" y="71055"/>
            <a:ext cx="2375877" cy="812530"/>
          </a:xfrm>
        </p:spPr>
        <p:txBody>
          <a:bodyPr rtlCol="0"/>
          <a:lstStyle/>
          <a:p>
            <a:pPr rtl="0"/>
            <a:r>
              <a:rPr lang="ru-RU" sz="2600" noProof="1"/>
              <a:t>Цель и обоснование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421928"/>
          </a:xfrm>
        </p:spPr>
        <p:txBody>
          <a:bodyPr rtlCol="0"/>
          <a:lstStyle/>
          <a:p>
            <a:r>
              <a:rPr lang="ru-RU" noProof="1"/>
              <a:t>Создание и исследование технологии трансформации содержания общего образования путем включения в образовательные процессы этапов проверки письменных работ обучаемых на наличие в них заимствований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97231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5" name="Прямоугольник 14"/>
          <p:cNvSpPr/>
          <p:nvPr/>
        </p:nvSpPr>
        <p:spPr>
          <a:xfrm>
            <a:off x="8353136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3" name="Прямоугольник 12"/>
          <p:cNvSpPr/>
          <p:nvPr/>
        </p:nvSpPr>
        <p:spPr>
          <a:xfrm>
            <a:off x="470512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4"/>
          </p:nvPr>
        </p:nvSpPr>
        <p:spPr>
          <a:xfrm>
            <a:off x="11682114" y="6464808"/>
            <a:ext cx="498402" cy="365125"/>
          </a:xfrm>
        </p:spPr>
        <p:txBody>
          <a:bodyPr rtlCol="0"/>
          <a:lstStyle/>
          <a:p>
            <a:pPr rtl="0"/>
            <a:fld id="{5AE1514C-5E56-4738-A1FF-4B1CFD2A3E36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10716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44444E-6 L 3.95833E-6 -4.4444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-2.5E-6 -4.44444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8" grpId="0" uiExpand="1" build="p"/>
      <p:bldP spid="9" grpId="0" animBg="1"/>
      <p:bldP spid="9" grpId="1" animBg="1"/>
      <p:bldP spid="15" grpId="0" animBg="1"/>
      <p:bldP spid="15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862322"/>
          </a:xfrm>
        </p:spPr>
        <p:txBody>
          <a:bodyPr rtlCol="0"/>
          <a:lstStyle/>
          <a:p>
            <a:r>
              <a:rPr lang="ru-RU" sz="2000" dirty="0"/>
              <a:t>Обзор научных публикаций в области использования автоматических средств обнаружения заимствований в общем образовании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</p:spPr>
        <p:txBody>
          <a:bodyPr rtlCol="0"/>
          <a:lstStyle/>
          <a:p>
            <a:pPr rtl="0"/>
            <a:fld id="{5AE1514C-5E56-4738-A1FF-4B1CFD2A3E36}" type="slidenum">
              <a:rPr lang="ru-RU" noProof="1" smtClean="0"/>
              <a:pPr rtl="0"/>
              <a:t>3</a:t>
            </a:fld>
            <a:endParaRPr lang="ru-RU" noProof="1"/>
          </a:p>
        </p:txBody>
      </p:sp>
      <p:sp>
        <p:nvSpPr>
          <p:cNvPr id="7" name="Объект 6"/>
          <p:cNvSpPr>
            <a:spLocks noGrp="1"/>
          </p:cNvSpPr>
          <p:nvPr>
            <p:ph idx="14"/>
          </p:nvPr>
        </p:nvSpPr>
        <p:spPr>
          <a:xfrm>
            <a:off x="2483635" y="3493673"/>
            <a:ext cx="2377440" cy="2834622"/>
          </a:xfrm>
        </p:spPr>
        <p:txBody>
          <a:bodyPr rtlCol="0"/>
          <a:lstStyle/>
          <a:p>
            <a:r>
              <a:rPr lang="ru-RU" sz="1800" dirty="0"/>
              <a:t>Анализ нормативно-правовых актов РФ и рекомендаций в области использования средств обнаружения заимствований в общем образовании</a:t>
            </a:r>
          </a:p>
        </p:txBody>
      </p:sp>
      <p:sp>
        <p:nvSpPr>
          <p:cNvPr id="8" name="Объект 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834622"/>
          </a:xfrm>
        </p:spPr>
        <p:txBody>
          <a:bodyPr rtlCol="0"/>
          <a:lstStyle/>
          <a:p>
            <a:r>
              <a:rPr lang="ru-RU" dirty="0"/>
              <a:t>Подготовка эскизной методики использования средств обнаружения заимствований в общем образовании</a:t>
            </a:r>
          </a:p>
        </p:txBody>
      </p:sp>
      <p:sp>
        <p:nvSpPr>
          <p:cNvPr id="9" name="Объект 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311128"/>
          </a:xfrm>
        </p:spPr>
        <p:txBody>
          <a:bodyPr rtlCol="0"/>
          <a:lstStyle/>
          <a:p>
            <a:r>
              <a:rPr lang="ru-RU" dirty="0"/>
              <a:t>Выбор тестовой площадки для проведения исследования</a:t>
            </a:r>
          </a:p>
        </p:txBody>
      </p:sp>
      <p:sp>
        <p:nvSpPr>
          <p:cNvPr id="33" name="Объект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834622"/>
          </a:xfrm>
        </p:spPr>
        <p:txBody>
          <a:bodyPr rtlCol="0"/>
          <a:lstStyle/>
          <a:p>
            <a:r>
              <a:rPr lang="ru-RU" sz="1800" dirty="0"/>
              <a:t>Обсуждение на профильных научных конференциях эскизной методики использования средств обнаружения заимствований в общем образовании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535531"/>
          </a:xfrm>
        </p:spPr>
        <p:txBody>
          <a:bodyPr rtlCol="0"/>
          <a:lstStyle/>
          <a:p>
            <a:pPr rtl="0"/>
            <a:r>
              <a:rPr lang="ru-RU" noProof="1"/>
              <a:t>Выполнение работ по проекту</a:t>
            </a:r>
          </a:p>
        </p:txBody>
      </p:sp>
      <p:sp>
        <p:nvSpPr>
          <p:cNvPr id="47" name="Объект 46"/>
          <p:cNvSpPr>
            <a:spLocks noGrp="1"/>
          </p:cNvSpPr>
          <p:nvPr>
            <p:ph idx="18"/>
          </p:nvPr>
        </p:nvSpPr>
        <p:spPr>
          <a:xfrm>
            <a:off x="68658" y="2577396"/>
            <a:ext cx="2377440" cy="840230"/>
          </a:xfrm>
        </p:spPr>
        <p:txBody>
          <a:bodyPr rtlCol="0"/>
          <a:lstStyle/>
          <a:p>
            <a:pPr rtl="0"/>
            <a:r>
              <a:rPr lang="ru-RU" noProof="1"/>
              <a:t>1</a:t>
            </a:r>
          </a:p>
        </p:txBody>
      </p:sp>
      <p:sp>
        <p:nvSpPr>
          <p:cNvPr id="48" name="Объект 47"/>
          <p:cNvSpPr>
            <a:spLocks noGrp="1"/>
          </p:cNvSpPr>
          <p:nvPr>
            <p:ph idx="19"/>
          </p:nvPr>
        </p:nvSpPr>
        <p:spPr>
          <a:xfrm>
            <a:off x="2483635" y="2577396"/>
            <a:ext cx="2377440" cy="840230"/>
          </a:xfrm>
        </p:spPr>
        <p:txBody>
          <a:bodyPr rtlCol="0"/>
          <a:lstStyle/>
          <a:p>
            <a:pPr rtl="0"/>
            <a:r>
              <a:rPr lang="ru-RU" noProof="1"/>
              <a:t>2</a:t>
            </a:r>
          </a:p>
        </p:txBody>
      </p:sp>
      <p:sp>
        <p:nvSpPr>
          <p:cNvPr id="49" name="Объект 48"/>
          <p:cNvSpPr>
            <a:spLocks noGrp="1"/>
          </p:cNvSpPr>
          <p:nvPr>
            <p:ph idx="20"/>
          </p:nvPr>
        </p:nvSpPr>
        <p:spPr>
          <a:xfrm>
            <a:off x="4898612" y="2577396"/>
            <a:ext cx="2377440" cy="840230"/>
          </a:xfrm>
        </p:spPr>
        <p:txBody>
          <a:bodyPr rtlCol="0"/>
          <a:lstStyle/>
          <a:p>
            <a:pPr rtl="0"/>
            <a:r>
              <a:rPr lang="ru-RU" noProof="1"/>
              <a:t>3</a:t>
            </a:r>
          </a:p>
        </p:txBody>
      </p:sp>
      <p:sp>
        <p:nvSpPr>
          <p:cNvPr id="50" name="Объект 49"/>
          <p:cNvSpPr>
            <a:spLocks noGrp="1"/>
          </p:cNvSpPr>
          <p:nvPr>
            <p:ph idx="21"/>
          </p:nvPr>
        </p:nvSpPr>
        <p:spPr>
          <a:xfrm>
            <a:off x="7313589" y="2577396"/>
            <a:ext cx="2377440" cy="840230"/>
          </a:xfrm>
        </p:spPr>
        <p:txBody>
          <a:bodyPr rtlCol="0"/>
          <a:lstStyle/>
          <a:p>
            <a:pPr rtl="0"/>
            <a:r>
              <a:rPr lang="ru-RU" noProof="1"/>
              <a:t>4</a:t>
            </a:r>
          </a:p>
        </p:txBody>
      </p:sp>
      <p:sp>
        <p:nvSpPr>
          <p:cNvPr id="51" name="Объект 50"/>
          <p:cNvSpPr>
            <a:spLocks noGrp="1"/>
          </p:cNvSpPr>
          <p:nvPr>
            <p:ph idx="22"/>
          </p:nvPr>
        </p:nvSpPr>
        <p:spPr>
          <a:xfrm>
            <a:off x="9728566" y="2577396"/>
            <a:ext cx="2377440" cy="840230"/>
          </a:xfrm>
        </p:spPr>
        <p:txBody>
          <a:bodyPr rtlCol="0"/>
          <a:lstStyle/>
          <a:p>
            <a:pPr rtl="0"/>
            <a:r>
              <a:rPr lang="ru-RU" noProof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6125690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3139321"/>
          </a:xfrm>
        </p:spPr>
        <p:txBody>
          <a:bodyPr rtlCol="0"/>
          <a:lstStyle/>
          <a:p>
            <a:r>
              <a:rPr lang="ru-RU" sz="2000" dirty="0"/>
              <a:t>Уточнение методики использования средств обнаружения заимствований в общем образовании с учетом результатов обсуждений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</p:spPr>
        <p:txBody>
          <a:bodyPr rtlCol="0"/>
          <a:lstStyle/>
          <a:p>
            <a:pPr rtl="0"/>
            <a:fld id="{5AE1514C-5E56-4738-A1FF-4B1CFD2A3E36}" type="slidenum">
              <a:rPr lang="ru-RU" noProof="1" smtClean="0"/>
              <a:pPr rtl="0"/>
              <a:t>4</a:t>
            </a:fld>
            <a:endParaRPr lang="ru-RU" noProof="1"/>
          </a:p>
        </p:txBody>
      </p:sp>
      <p:sp>
        <p:nvSpPr>
          <p:cNvPr id="7" name="Объект 6"/>
          <p:cNvSpPr>
            <a:spLocks noGrp="1"/>
          </p:cNvSpPr>
          <p:nvPr>
            <p:ph idx="14"/>
          </p:nvPr>
        </p:nvSpPr>
        <p:spPr>
          <a:xfrm>
            <a:off x="2483635" y="3493673"/>
            <a:ext cx="2377440" cy="1920526"/>
          </a:xfrm>
        </p:spPr>
        <p:txBody>
          <a:bodyPr rtlCol="0"/>
          <a:lstStyle/>
          <a:p>
            <a:r>
              <a:rPr lang="ru-RU" dirty="0"/>
              <a:t>Проведение исследования методики на выбранной тестовой площадке</a:t>
            </a:r>
          </a:p>
        </p:txBody>
      </p:sp>
      <p:sp>
        <p:nvSpPr>
          <p:cNvPr id="8" name="Объект 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1311128"/>
          </a:xfrm>
        </p:spPr>
        <p:txBody>
          <a:bodyPr rtlCol="0"/>
          <a:lstStyle/>
          <a:p>
            <a:r>
              <a:rPr lang="ru-RU" dirty="0"/>
              <a:t>Сбор и обработка результатов исследования</a:t>
            </a:r>
          </a:p>
        </p:txBody>
      </p:sp>
      <p:sp>
        <p:nvSpPr>
          <p:cNvPr id="9" name="Объект 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006429"/>
          </a:xfrm>
        </p:spPr>
        <p:txBody>
          <a:bodyPr rtlCol="0"/>
          <a:lstStyle/>
          <a:p>
            <a:r>
              <a:rPr lang="ru-RU" dirty="0"/>
              <a:t>Участие в конференциях по теме проекта</a:t>
            </a:r>
          </a:p>
        </p:txBody>
      </p:sp>
      <p:sp>
        <p:nvSpPr>
          <p:cNvPr id="33" name="Объект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031325"/>
          </a:xfrm>
        </p:spPr>
        <p:txBody>
          <a:bodyPr rtlCol="0"/>
          <a:lstStyle/>
          <a:p>
            <a:r>
              <a:rPr lang="ru-RU" sz="2000" dirty="0"/>
              <a:t>Подготовка рукописей публикации в рецензируемых научных изданиях с описанием исследования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535531"/>
          </a:xfrm>
        </p:spPr>
        <p:txBody>
          <a:bodyPr rtlCol="0"/>
          <a:lstStyle/>
          <a:p>
            <a:pPr rtl="0"/>
            <a:r>
              <a:rPr lang="ru-RU" noProof="1"/>
              <a:t>Выполнение работ по проекту (продолжение)</a:t>
            </a:r>
          </a:p>
        </p:txBody>
      </p:sp>
      <p:sp>
        <p:nvSpPr>
          <p:cNvPr id="47" name="Объект 46"/>
          <p:cNvSpPr>
            <a:spLocks noGrp="1"/>
          </p:cNvSpPr>
          <p:nvPr>
            <p:ph idx="18"/>
          </p:nvPr>
        </p:nvSpPr>
        <p:spPr>
          <a:xfrm>
            <a:off x="68658" y="2577396"/>
            <a:ext cx="2377440" cy="840230"/>
          </a:xfrm>
        </p:spPr>
        <p:txBody>
          <a:bodyPr rtlCol="0"/>
          <a:lstStyle/>
          <a:p>
            <a:pPr rtl="0"/>
            <a:r>
              <a:rPr lang="ru-RU" noProof="1"/>
              <a:t>1</a:t>
            </a:r>
          </a:p>
        </p:txBody>
      </p:sp>
      <p:sp>
        <p:nvSpPr>
          <p:cNvPr id="48" name="Объект 47"/>
          <p:cNvSpPr>
            <a:spLocks noGrp="1"/>
          </p:cNvSpPr>
          <p:nvPr>
            <p:ph idx="19"/>
          </p:nvPr>
        </p:nvSpPr>
        <p:spPr>
          <a:xfrm>
            <a:off x="2483635" y="2577396"/>
            <a:ext cx="2377440" cy="840230"/>
          </a:xfrm>
        </p:spPr>
        <p:txBody>
          <a:bodyPr rtlCol="0"/>
          <a:lstStyle/>
          <a:p>
            <a:pPr rtl="0"/>
            <a:r>
              <a:rPr lang="ru-RU" noProof="1"/>
              <a:t>2</a:t>
            </a:r>
          </a:p>
        </p:txBody>
      </p:sp>
      <p:sp>
        <p:nvSpPr>
          <p:cNvPr id="49" name="Объект 48"/>
          <p:cNvSpPr>
            <a:spLocks noGrp="1"/>
          </p:cNvSpPr>
          <p:nvPr>
            <p:ph idx="20"/>
          </p:nvPr>
        </p:nvSpPr>
        <p:spPr>
          <a:xfrm>
            <a:off x="4898612" y="2577396"/>
            <a:ext cx="2377440" cy="840230"/>
          </a:xfrm>
        </p:spPr>
        <p:txBody>
          <a:bodyPr rtlCol="0"/>
          <a:lstStyle/>
          <a:p>
            <a:pPr rtl="0"/>
            <a:r>
              <a:rPr lang="ru-RU" noProof="1"/>
              <a:t>3</a:t>
            </a:r>
          </a:p>
        </p:txBody>
      </p:sp>
      <p:sp>
        <p:nvSpPr>
          <p:cNvPr id="50" name="Объект 49"/>
          <p:cNvSpPr>
            <a:spLocks noGrp="1"/>
          </p:cNvSpPr>
          <p:nvPr>
            <p:ph idx="21"/>
          </p:nvPr>
        </p:nvSpPr>
        <p:spPr>
          <a:xfrm>
            <a:off x="7313589" y="2577396"/>
            <a:ext cx="2377440" cy="840230"/>
          </a:xfrm>
        </p:spPr>
        <p:txBody>
          <a:bodyPr rtlCol="0"/>
          <a:lstStyle/>
          <a:p>
            <a:pPr rtl="0"/>
            <a:r>
              <a:rPr lang="ru-RU" noProof="1"/>
              <a:t>4</a:t>
            </a:r>
          </a:p>
        </p:txBody>
      </p:sp>
      <p:sp>
        <p:nvSpPr>
          <p:cNvPr id="51" name="Объект 50"/>
          <p:cNvSpPr>
            <a:spLocks noGrp="1"/>
          </p:cNvSpPr>
          <p:nvPr>
            <p:ph idx="22"/>
          </p:nvPr>
        </p:nvSpPr>
        <p:spPr>
          <a:xfrm>
            <a:off x="9728566" y="2577396"/>
            <a:ext cx="2377440" cy="840230"/>
          </a:xfrm>
        </p:spPr>
        <p:txBody>
          <a:bodyPr rtlCol="0"/>
          <a:lstStyle/>
          <a:p>
            <a:pPr rtl="0"/>
            <a:r>
              <a:rPr lang="ru-RU" noProof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73423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757415" y="6483147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smtClean="0"/>
              <a:pPr rtl="0"/>
              <a:t>5</a:t>
            </a:fld>
            <a:endParaRPr lang="ru-RU" noProof="1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1E70C6-5D7E-49CA-A8DF-0AF6D3A20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82" y="532571"/>
            <a:ext cx="10041358" cy="61349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73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олилиния: Фигура 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944881" y="2662266"/>
            <a:ext cx="4332514" cy="424732"/>
          </a:xfrm>
        </p:spPr>
        <p:txBody>
          <a:bodyPr rtlCol="0"/>
          <a:lstStyle/>
          <a:p>
            <a:r>
              <a:rPr lang="ru-RU" sz="2400" noProof="1"/>
              <a:t> </a:t>
            </a:r>
          </a:p>
        </p:txBody>
      </p: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 rtlCol="0"/>
          <a:lstStyle/>
          <a:p>
            <a:pPr rtl="0"/>
            <a:r>
              <a:rPr lang="ru-RU" b="1" noProof="1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Опрос учеников и учителей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2"/>
          </p:nvPr>
        </p:nvSpPr>
        <p:spPr>
          <a:xfrm>
            <a:off x="467139" y="2052846"/>
            <a:ext cx="11300625" cy="2139047"/>
          </a:xfrm>
        </p:spPr>
        <p:txBody>
          <a:bodyPr rtlCol="0"/>
          <a:lstStyle/>
          <a:p>
            <a:r>
              <a:rPr lang="ru-RU" sz="2400" b="0" dirty="0"/>
              <a:t>Проведен опрос учителей (</a:t>
            </a:r>
            <a:r>
              <a:rPr lang="en-US" sz="2400" b="0" dirty="0"/>
              <a:t>n</a:t>
            </a:r>
            <a:r>
              <a:rPr lang="ru-RU" sz="2400" b="0" dirty="0"/>
              <a:t>=2 286) и учеников (</a:t>
            </a:r>
            <a:r>
              <a:rPr lang="en-US" sz="2400" b="0" dirty="0"/>
              <a:t>m</a:t>
            </a:r>
            <a:r>
              <a:rPr lang="ru-RU" sz="2400" b="0" dirty="0"/>
              <a:t>=4 555) средних общеобразовательных школ трех регионов Российской Федерации: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/>
              <a:t>Вологодская область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/>
              <a:t>Калининградская область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/>
              <a:t>Липецкая область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85B858-8952-4D66-A4AA-8944D26DB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908" y="3299791"/>
            <a:ext cx="7141492" cy="26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5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85185E-6 L 1.45833E-6 1.85185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32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олилиния: Фигура 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944881" y="2662266"/>
            <a:ext cx="4332514" cy="424732"/>
          </a:xfrm>
        </p:spPr>
        <p:txBody>
          <a:bodyPr rtlCol="0"/>
          <a:lstStyle/>
          <a:p>
            <a:r>
              <a:rPr lang="ru-RU" sz="2400" noProof="1"/>
              <a:t> </a:t>
            </a:r>
          </a:p>
        </p:txBody>
      </p: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 rtlCol="0"/>
          <a:lstStyle/>
          <a:p>
            <a:pPr rtl="0"/>
            <a:r>
              <a:rPr lang="ru-RU" b="1" noProof="1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Заключение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B6B249-1E5C-4FA7-A8A3-E87033A681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20">
            <a:extLst>
              <a:ext uri="{FF2B5EF4-FFF2-40B4-BE49-F238E27FC236}">
                <a16:creationId xmlns:a16="http://schemas.microsoft.com/office/drawing/2014/main" id="{3950863C-9F1A-4C30-BFE2-FE445F14E6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687" y="2430533"/>
            <a:ext cx="11300625" cy="3524042"/>
          </a:xfrm>
        </p:spPr>
        <p:txBody>
          <a:bodyPr rtlCol="0"/>
          <a:lstStyle/>
          <a:p>
            <a:pPr lvl="1"/>
            <a:r>
              <a:rPr lang="ru-RU" dirty="0"/>
              <a:t>Разработана методика использования средств обнаружения заимствований в общем образовании</a:t>
            </a:r>
          </a:p>
          <a:p>
            <a:pPr lvl="1"/>
            <a:r>
              <a:rPr lang="ru-RU" dirty="0"/>
              <a:t>Проведены обсуждения методики и по результатам этих обсуждений методика уточнена</a:t>
            </a:r>
          </a:p>
          <a:p>
            <a:pPr lvl="1"/>
            <a:r>
              <a:rPr lang="ru-RU" noProof="1"/>
              <a:t>Методика прошла апробацию на тестовой площадке</a:t>
            </a:r>
          </a:p>
          <a:p>
            <a:pPr lvl="1"/>
            <a:r>
              <a:rPr lang="ru-RU" dirty="0"/>
              <a:t>Проведен масштабный опрос учителей и учеников в трех регионах Российской Федерации</a:t>
            </a:r>
          </a:p>
          <a:p>
            <a:pPr lvl="1"/>
            <a:r>
              <a:rPr lang="ru-RU" dirty="0"/>
              <a:t>Получены подтверждения необходимости поэтапного внедрения электронных систем обнаружения заимствований в систему среднего образования, а также создание условий для формирования у школьных педагогов соответствующих компетенций</a:t>
            </a:r>
          </a:p>
          <a:p>
            <a:pPr lvl="1"/>
            <a:r>
              <a:rPr lang="ru-RU" noProof="1"/>
              <a:t>Стартовала программа формирования компетенций у школьных педагогов по использлованию электронных систем обнаружения заимствований</a:t>
            </a:r>
          </a:p>
          <a:p>
            <a:pPr lvl="1"/>
            <a:r>
              <a:rPr lang="ru-RU" b="1" noProof="1"/>
              <a:t>Все задачи по проекту выполнены в полном объеме</a:t>
            </a:r>
          </a:p>
        </p:txBody>
      </p:sp>
    </p:spTree>
    <p:extLst>
      <p:ext uri="{BB962C8B-B14F-4D97-AF65-F5344CB8AC3E}">
        <p14:creationId xmlns:p14="http://schemas.microsoft.com/office/powerpoint/2010/main" val="42723720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0 L 2.91667E-6 0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3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олилиния: Фигура 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944881" y="2662266"/>
            <a:ext cx="4332514" cy="424732"/>
          </a:xfrm>
        </p:spPr>
        <p:txBody>
          <a:bodyPr rtlCol="0"/>
          <a:lstStyle/>
          <a:p>
            <a:r>
              <a:rPr lang="ru-RU" sz="2400" noProof="1"/>
              <a:t> </a:t>
            </a:r>
          </a:p>
        </p:txBody>
      </p: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 rtlCol="0"/>
          <a:lstStyle/>
          <a:p>
            <a:pPr rtl="0"/>
            <a:r>
              <a:rPr lang="ru-RU" b="1" noProof="1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Публикации по проекту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2"/>
          </p:nvPr>
        </p:nvSpPr>
        <p:spPr>
          <a:xfrm>
            <a:off x="467139" y="2052846"/>
            <a:ext cx="11300625" cy="4162678"/>
          </a:xfrm>
        </p:spPr>
        <p:txBody>
          <a:bodyPr rtlCol="0"/>
          <a:lstStyle/>
          <a:p>
            <a:pPr lvl="1"/>
            <a:r>
              <a:rPr lang="ru-RU" noProof="1"/>
              <a:t>Вакурова, О. А. Формирование и оценка навыков самостоятельной подготовки письменных работ в общем образовании / О. А. Вакурова, О. А. Филиппова // Открытое образование. – 2021. – Т. 25, № 3. – С. 4-14. – DOI 10.21686/1818-4243-2021-3-4-14. – EDN SLUUQW.</a:t>
            </a:r>
          </a:p>
          <a:p>
            <a:pPr lvl="1"/>
            <a:r>
              <a:rPr lang="ru-RU" noProof="1"/>
              <a:t>Ю. В. Чехович, О. С. Беленькая Методика внедрения и использования электронных средств обнаружения заимствований в системе среднего образования // Информатика и образование. – 2021. – № 10(329). – С. 5-14. – DOI 10.32517/0234-0453-2021-36-10-5-14. – EDN XHGPTW.</a:t>
            </a:r>
          </a:p>
          <a:p>
            <a:pPr lvl="1"/>
            <a:r>
              <a:rPr lang="ru-RU" dirty="0"/>
              <a:t>Беленькая О.С., Суворова М.А., Филиппова О.А., Чехович Ю.В. Задачи систем обнаружения заимствований в применении к поиску заимствований в учебных работах средней школы </a:t>
            </a:r>
            <a:r>
              <a:rPr lang="en-US" dirty="0"/>
              <a:t>// </a:t>
            </a:r>
            <a:r>
              <a:rPr lang="ru-RU" dirty="0"/>
              <a:t>Математические методы распознавания образов: Тезисы докладов 20-й Всероссийской конференции с международным участием, г. Москва, 2021г. М.: Российская академия наук, 2021. С. 239-241</a:t>
            </a:r>
          </a:p>
          <a:p>
            <a:pPr lvl="1"/>
            <a:r>
              <a:rPr lang="ru-RU" i="1" dirty="0"/>
              <a:t>Ю. В. Чехович, О. С. Беленькая</a:t>
            </a:r>
            <a:r>
              <a:rPr lang="en-US" i="1" baseline="30000" dirty="0"/>
              <a:t> </a:t>
            </a:r>
            <a:r>
              <a:rPr lang="ru-RU" dirty="0"/>
              <a:t>Плагиат в средней школе: результаты опроса учителей и учеников</a:t>
            </a:r>
            <a:r>
              <a:rPr lang="en-US" dirty="0"/>
              <a:t> //</a:t>
            </a:r>
            <a:r>
              <a:rPr lang="ru-RU" dirty="0"/>
              <a:t> Интеграция образования, 2023, представлена в журнал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8725011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85185E-6 L 1.45833E-6 1.85185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32" grpId="0"/>
      <p:bldP spid="21" grpId="0"/>
    </p:bldLst>
  </p:timing>
</p:sld>
</file>

<file path=ppt/theme/theme1.xml><?xml version="1.0" encoding="utf-8"?>
<a:theme xmlns:a="http://schemas.openxmlformats.org/drawingml/2006/main" name="Создание истории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85_TF16401425" id="{4FFF853C-F0E9-4B05-9CA1-10297EE6468B}" vid="{02125B37-770C-4DA6-8E58-EF00A86C7FC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2E6351-E64A-42DD-A554-7DF752222129}">
  <ds:schemaRefs>
    <ds:schemaRef ds:uri="16c05727-aa75-4e4a-9b5f-8a80a1165891"/>
    <ds:schemaRef ds:uri="71af3243-3dd4-4a8d-8c0d-dd76da1f02a5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tf16401425_win32</Template>
  <TotalTime>0</TotalTime>
  <Words>614</Words>
  <Application>Microsoft Office PowerPoint</Application>
  <PresentationFormat>Широкоэкранный</PresentationFormat>
  <Paragraphs>77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Создание истории Neal Creative</vt:lpstr>
      <vt:lpstr>Проект 19-29-14130</vt:lpstr>
      <vt:lpstr>Цель и обоснование</vt:lpstr>
      <vt:lpstr>Презентация PowerPoint</vt:lpstr>
      <vt:lpstr>Презентация PowerPoint</vt:lpstr>
      <vt:lpstr>Презентация PowerPoint</vt:lpstr>
      <vt:lpstr>Опрос учеников и учителей</vt:lpstr>
      <vt:lpstr>Заключение</vt:lpstr>
      <vt:lpstr>Публикации по проекту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2023-05-17T18:23:22Z</dcterms:created>
  <dcterms:modified xsi:type="dcterms:W3CDTF">2023-05-17T19:44:49Z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