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336" r:id="rId3"/>
    <p:sldId id="337" r:id="rId4"/>
    <p:sldId id="259" r:id="rId5"/>
    <p:sldId id="338" r:id="rId6"/>
    <p:sldId id="354" r:id="rId7"/>
    <p:sldId id="355" r:id="rId8"/>
    <p:sldId id="341" r:id="rId9"/>
    <p:sldId id="343" r:id="rId10"/>
    <p:sldId id="344" r:id="rId11"/>
    <p:sldId id="328" r:id="rId12"/>
    <p:sldId id="329" r:id="rId13"/>
    <p:sldId id="330" r:id="rId14"/>
    <p:sldId id="331" r:id="rId15"/>
    <p:sldId id="333" r:id="rId16"/>
    <p:sldId id="334" r:id="rId17"/>
    <p:sldId id="335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90099"/>
    <a:srgbClr val="CC00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2696" autoAdjust="0"/>
  </p:normalViewPr>
  <p:slideViewPr>
    <p:cSldViewPr snapToGrid="0">
      <p:cViewPr>
        <p:scale>
          <a:sx n="92" d="100"/>
          <a:sy n="92" d="100"/>
        </p:scale>
        <p:origin x="-5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BCE1-36E6-4CDE-887F-C7FA011E47D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3938-A7FF-41ED-8455-CCBBBC05D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5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C6BD7-1FD8-4DA7-B7E2-3F28E38B892A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3F0C-3F5A-436B-B704-2271DE14E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5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6A38-AAD6-4423-817D-44803B2C95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E3A1B-EE8A-41B6-8E58-D30301412344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C728-CFE7-4493-8ADA-56876D52EDC9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D534-27A4-4A32-99A4-A8CE2561708C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FB6E-F046-443A-AFC2-4513162E1676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1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DE54-B954-4528-85CF-BBC835BA3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1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AEF8-4F06-4A80-A5F6-E850BBD439BD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7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671-B0BB-47BF-9B3B-57BAAAFE0B77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18D-9E66-46C9-BD36-B0063328780C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3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55BE-EE91-4440-A4C8-4D801FC62A9D}" type="datetime1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7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3007-CD2A-432E-8B6A-B50F1487D4A7}" type="datetime1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E7-D011-4FB3-8F18-ACADC9B340DD}" type="datetime1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7BDE-9F07-4054-8D4B-416D06287CEF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9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A3DE-9064-46F0-B7F5-E115DF1BEEEB}" type="datetime1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9729-3C09-4BDE-953E-76769F76F2D3}" type="datetime1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Челпановские чтения, ПИ РАО, 6.11.2020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F554-1596-4745-820C-6942EDB0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7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987" y="2083543"/>
            <a:ext cx="10559844" cy="17341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/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4000" b="1" dirty="0">
                <a:solidFill>
                  <a:srgbClr val="008000"/>
                </a:solidFill>
              </a:rPr>
              <a:t/>
            </a:r>
            <a:br>
              <a:rPr lang="ru-RU" sz="4000" b="1" dirty="0">
                <a:solidFill>
                  <a:srgbClr val="008000"/>
                </a:solidFill>
              </a:rPr>
            </a:br>
            <a:r>
              <a:rPr lang="ru-RU" sz="4000" b="1" dirty="0" smtClean="0">
                <a:solidFill>
                  <a:srgbClr val="008000"/>
                </a:solidFill>
              </a:rPr>
              <a:t/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асть 1</a:t>
            </a: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Экопсихологические показатели обучения </a:t>
            </a:r>
            <a:b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в условиях 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«нецифровой» 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(офлайн) и «</a:t>
            </a: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цифровой» 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(онлайн</a:t>
            </a:r>
            <a:r>
              <a:rPr lang="ru-RU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образовательной </a:t>
            </a:r>
            <a:r>
              <a:rPr lang="ru-RU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075" y="4045242"/>
            <a:ext cx="11430467" cy="267623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200" b="1" dirty="0" smtClean="0"/>
              <a:t>Панов </a:t>
            </a:r>
            <a:r>
              <a:rPr lang="ru-RU" sz="2200" b="1" dirty="0"/>
              <a:t>Виктор </a:t>
            </a:r>
            <a:r>
              <a:rPr lang="ru-RU" sz="2200" b="1" dirty="0" smtClean="0"/>
              <a:t>Иванович (рук.)</a:t>
            </a:r>
            <a:r>
              <a:rPr lang="ru-RU" sz="2200" dirty="0" smtClean="0"/>
              <a:t>, </a:t>
            </a:r>
            <a:r>
              <a:rPr lang="ru-RU" sz="2200" dirty="0"/>
              <a:t>д. психол. н., профессор, член-корр. РАО, </a:t>
            </a:r>
            <a:r>
              <a:rPr lang="ru-RU" sz="2200" dirty="0" smtClean="0"/>
              <a:t>Психологический институт РАО (Москва)</a:t>
            </a:r>
            <a:endParaRPr lang="ru-RU" sz="2200" dirty="0"/>
          </a:p>
          <a:p>
            <a:pPr marL="265113" algn="l">
              <a:spcBef>
                <a:spcPts val="0"/>
              </a:spcBef>
            </a:pPr>
            <a:r>
              <a:rPr lang="ru-RU" sz="2200" b="1" dirty="0"/>
              <a:t>Капцов Александр Васильевич, </a:t>
            </a:r>
            <a:r>
              <a:rPr lang="ru-RU" sz="2200" dirty="0"/>
              <a:t>д. психол. н.,  доцент, проф. каф. СФ </a:t>
            </a:r>
            <a:r>
              <a:rPr lang="ru-RU" sz="2200" dirty="0" smtClean="0"/>
              <a:t>МГПУ (Самара)</a:t>
            </a:r>
            <a:endParaRPr lang="ru-RU" sz="2200" dirty="0"/>
          </a:p>
          <a:p>
            <a:pPr marL="265113" algn="l">
              <a:spcBef>
                <a:spcPts val="0"/>
              </a:spcBef>
            </a:pPr>
            <a:r>
              <a:rPr lang="ru-RU" sz="2200" b="1" dirty="0"/>
              <a:t>Колесникова Екатерина Ивановна, </a:t>
            </a:r>
            <a:r>
              <a:rPr lang="ru-RU" sz="2200" dirty="0" err="1"/>
              <a:t>к.психол.н</a:t>
            </a:r>
            <a:r>
              <a:rPr lang="ru-RU" sz="2200" dirty="0"/>
              <a:t>., доцент каф. </a:t>
            </a:r>
            <a:r>
              <a:rPr lang="ru-RU" sz="2200" dirty="0" err="1" smtClean="0"/>
              <a:t>СамГТУ</a:t>
            </a:r>
            <a:r>
              <a:rPr lang="ru-RU" sz="2200" dirty="0" smtClean="0"/>
              <a:t> (Самара)</a:t>
            </a:r>
            <a:endParaRPr lang="ru-RU" sz="2200" dirty="0"/>
          </a:p>
          <a:p>
            <a:pPr marL="265113" algn="l">
              <a:spcBef>
                <a:spcPts val="0"/>
              </a:spcBef>
            </a:pPr>
            <a:r>
              <a:rPr lang="ru-RU" sz="2200" b="1" dirty="0"/>
              <a:t>Плаксина Ирина Васильевна</a:t>
            </a:r>
            <a:r>
              <a:rPr lang="ru-RU" sz="2200" dirty="0"/>
              <a:t>, </a:t>
            </a:r>
            <a:r>
              <a:rPr lang="ru-RU" sz="2200" dirty="0" err="1"/>
              <a:t>к.психол.н</a:t>
            </a:r>
            <a:r>
              <a:rPr lang="ru-RU" sz="2200" dirty="0"/>
              <a:t>., доцент, проф. каф. </a:t>
            </a:r>
            <a:r>
              <a:rPr lang="ru-RU" sz="2200" dirty="0" err="1" smtClean="0"/>
              <a:t>ВлГУ</a:t>
            </a:r>
            <a:r>
              <a:rPr lang="ru-RU" sz="2200" dirty="0" smtClean="0"/>
              <a:t> (Владимир)</a:t>
            </a:r>
          </a:p>
          <a:p>
            <a:pPr marL="265113" algn="l">
              <a:spcBef>
                <a:spcPts val="0"/>
              </a:spcBef>
            </a:pPr>
            <a:r>
              <a:rPr lang="ru-RU" sz="2200" b="1" dirty="0" err="1" smtClean="0"/>
              <a:t>Патраков</a:t>
            </a:r>
            <a:r>
              <a:rPr lang="ru-RU" sz="2200" b="1" dirty="0" smtClean="0"/>
              <a:t> Эдуард Викторович</a:t>
            </a:r>
            <a:r>
              <a:rPr lang="ru-RU" sz="2200" dirty="0" smtClean="0"/>
              <a:t>, </a:t>
            </a:r>
            <a:r>
              <a:rPr lang="ru-RU" sz="2200" dirty="0" err="1" smtClean="0"/>
              <a:t>к.пед.н</a:t>
            </a:r>
            <a:r>
              <a:rPr lang="ru-RU" sz="2200" dirty="0" smtClean="0"/>
              <a:t>., доцент, </a:t>
            </a:r>
            <a:r>
              <a:rPr lang="ru-RU" sz="2200" dirty="0" err="1" smtClean="0"/>
              <a:t>зав.лаб</a:t>
            </a:r>
            <a:r>
              <a:rPr lang="ru-RU" sz="2200" dirty="0" smtClean="0"/>
              <a:t>., </a:t>
            </a:r>
            <a:r>
              <a:rPr lang="ru-RU" sz="2200" dirty="0" err="1" smtClean="0"/>
              <a:t>УрФУ</a:t>
            </a:r>
            <a:r>
              <a:rPr lang="ru-RU" sz="2200" dirty="0" smtClean="0"/>
              <a:t> (Екатеринбург)</a:t>
            </a:r>
          </a:p>
          <a:p>
            <a:pPr marL="265113" algn="l">
              <a:spcBef>
                <a:spcPts val="0"/>
              </a:spcBef>
            </a:pPr>
            <a:r>
              <a:rPr lang="ru-RU" sz="2200" b="1" dirty="0" err="1" smtClean="0"/>
              <a:t>Суннатова</a:t>
            </a:r>
            <a:r>
              <a:rPr lang="ru-RU" sz="2200" b="1" dirty="0" smtClean="0"/>
              <a:t> Рано </a:t>
            </a:r>
            <a:r>
              <a:rPr lang="ru-RU" sz="2200" b="1" dirty="0" err="1" smtClean="0"/>
              <a:t>Иззатовна</a:t>
            </a:r>
            <a:r>
              <a:rPr lang="ru-RU" sz="2200" dirty="0" smtClean="0"/>
              <a:t>, </a:t>
            </a:r>
            <a:r>
              <a:rPr lang="ru-RU" sz="2200" dirty="0" err="1" smtClean="0"/>
              <a:t>д.психол.н</a:t>
            </a:r>
            <a:r>
              <a:rPr lang="ru-RU" sz="2200" dirty="0" smtClean="0"/>
              <a:t>., профессор, </a:t>
            </a:r>
            <a:r>
              <a:rPr lang="ru-RU" sz="2200" dirty="0"/>
              <a:t>Психологический институт РАО (Москва</a:t>
            </a:r>
            <a:r>
              <a:rPr lang="ru-RU" sz="2200" dirty="0" smtClean="0"/>
              <a:t>) </a:t>
            </a:r>
            <a:endParaRPr lang="ru-RU" sz="2200" dirty="0"/>
          </a:p>
          <a:p>
            <a:pPr algn="l"/>
            <a:endParaRPr lang="ru-RU" sz="22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D:\Sing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7678" r="8945" b="6151"/>
          <a:stretch/>
        </p:blipFill>
        <p:spPr bwMode="auto">
          <a:xfrm>
            <a:off x="27703" y="23974"/>
            <a:ext cx="904568" cy="124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16078" y="292362"/>
            <a:ext cx="10287662" cy="179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b="1" dirty="0" smtClean="0"/>
              <a:t>Проект РФФИ № 19-29-14067 </a:t>
            </a:r>
            <a:r>
              <a:rPr lang="ru-RU" b="1" dirty="0" err="1" smtClean="0"/>
              <a:t>мк</a:t>
            </a:r>
            <a:endParaRPr lang="ru-RU" b="1" dirty="0" smtClean="0"/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взаимодействия и субъектность учащихся в условиях цифровизации образования: 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экопсихологии к психодидактике </a:t>
            </a:r>
            <a:endParaRPr lang="ru-RU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156755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2" y="365124"/>
            <a:ext cx="10390900" cy="1827469"/>
          </a:xfrm>
        </p:spPr>
        <p:txBody>
          <a:bodyPr>
            <a:normAutofit/>
          </a:bodyPr>
          <a:lstStyle/>
          <a:p>
            <a:pPr lvl="0" algn="ctr"/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результаты, полученные на </a:t>
            </a: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школьниках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8-11 классов при </a:t>
            </a:r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на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(исп. </a:t>
            </a:r>
            <a:r>
              <a:rPr lang="ru-RU" sz="31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Суннатова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Р.И.), </a:t>
            </a:r>
            <a:r>
              <a:rPr lang="en-US" sz="2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698</a:t>
            </a: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чел., </a:t>
            </a:r>
            <a:r>
              <a:rPr lang="ru-RU" sz="27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956619"/>
            <a:ext cx="10940845" cy="439973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Разработана и </a:t>
            </a:r>
            <a:r>
              <a:rPr lang="ru-RU" dirty="0" err="1" smtClean="0"/>
              <a:t>валидизирована</a:t>
            </a:r>
            <a:r>
              <a:rPr lang="ru-RU" dirty="0" smtClean="0"/>
              <a:t> авторская методика </a:t>
            </a:r>
            <a:r>
              <a:rPr lang="ru-RU" dirty="0"/>
              <a:t>«Личностный ресурс школьника» </a:t>
            </a:r>
            <a:endParaRPr lang="ru-RU" dirty="0" smtClean="0"/>
          </a:p>
          <a:p>
            <a:r>
              <a:rPr lang="ru-RU" dirty="0" smtClean="0"/>
              <a:t>Выявлено, что в  </a:t>
            </a:r>
            <a:r>
              <a:rPr lang="ru-RU" dirty="0"/>
              <a:t>качестве условий, </a:t>
            </a:r>
            <a:r>
              <a:rPr lang="ru-RU" u="sng" dirty="0"/>
              <a:t>блокирующих</a:t>
            </a:r>
            <a:r>
              <a:rPr lang="ru-RU" dirty="0"/>
              <a:t> возможность возникновения </a:t>
            </a:r>
            <a:r>
              <a:rPr lang="ru-RU" dirty="0" smtClean="0"/>
              <a:t>у школьников </a:t>
            </a:r>
            <a:r>
              <a:rPr lang="ru-RU" u="sng" dirty="0" smtClean="0"/>
              <a:t>интернет-зависимости</a:t>
            </a:r>
            <a:r>
              <a:rPr lang="ru-RU" dirty="0" smtClean="0"/>
              <a:t>, </a:t>
            </a:r>
            <a:r>
              <a:rPr lang="ru-RU" dirty="0"/>
              <a:t>выступают следующие личностные качества: вера в себя, ответственность и самоуправление, </a:t>
            </a:r>
            <a:r>
              <a:rPr lang="ru-RU" dirty="0" smtClean="0"/>
              <a:t>а также удовлетворенность </a:t>
            </a:r>
            <a:r>
              <a:rPr lang="ru-RU" dirty="0"/>
              <a:t>отношением значимых взрослых (родителей, педагогов) и </a:t>
            </a:r>
            <a:r>
              <a:rPr lang="ru-RU" dirty="0" smtClean="0"/>
              <a:t>одноклассников.</a:t>
            </a:r>
          </a:p>
          <a:p>
            <a:r>
              <a:rPr lang="ru-RU" dirty="0" smtClean="0"/>
              <a:t>Рекомендовано педагогам и родителям в коммуникативных взаимодействиях со школьниками (</a:t>
            </a:r>
            <a:r>
              <a:rPr lang="ru-RU" dirty="0"/>
              <a:t>независимо от формата: онлайн или офлайн</a:t>
            </a:r>
            <a:r>
              <a:rPr lang="ru-RU" dirty="0" smtClean="0"/>
              <a:t>) </a:t>
            </a:r>
            <a:r>
              <a:rPr lang="ru-RU" dirty="0"/>
              <a:t>акцентировать внимание </a:t>
            </a:r>
            <a:r>
              <a:rPr lang="ru-RU" u="sng" dirty="0"/>
              <a:t>на атмосфере доверия и </a:t>
            </a:r>
            <a:r>
              <a:rPr lang="ru-RU" u="sng" dirty="0" smtClean="0"/>
              <a:t>дружелюбия</a:t>
            </a:r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0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Информация </a:t>
            </a:r>
            <a:r>
              <a:rPr lang="ru-RU" sz="4000" b="1" dirty="0">
                <a:solidFill>
                  <a:srgbClr val="C00000"/>
                </a:solidFill>
              </a:rPr>
              <a:t>о планируемом внедрении результатов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912522" cy="469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1) Перспективы внедрения по объему (сколько школ, учащихся) и по годам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/>
              <a:t> – </a:t>
            </a:r>
            <a:r>
              <a:rPr lang="ru-RU" u="sng" dirty="0"/>
              <a:t>методики диагностики ОСС и ОСВЦ  как инструмент оценки эффективности обучения офлайн и онлайн</a:t>
            </a:r>
          </a:p>
          <a:p>
            <a:pPr marL="0" indent="0">
              <a:buNone/>
            </a:pPr>
            <a:r>
              <a:rPr lang="ru-RU" dirty="0"/>
              <a:t>2023 </a:t>
            </a:r>
            <a:r>
              <a:rPr lang="ru-RU" dirty="0" smtClean="0"/>
              <a:t>г. около </a:t>
            </a:r>
            <a:r>
              <a:rPr lang="ru-RU" dirty="0"/>
              <a:t>1000 учащихся 4 вуза, 3 школы (силами участников проекта) в гг. Москва, Владимир, Екатеринбург, Самара, </a:t>
            </a:r>
          </a:p>
          <a:p>
            <a:pPr marL="0" indent="0">
              <a:buNone/>
            </a:pPr>
            <a:r>
              <a:rPr lang="ru-RU" dirty="0"/>
              <a:t>2024 </a:t>
            </a:r>
            <a:r>
              <a:rPr lang="ru-RU" smtClean="0"/>
              <a:t>г. около </a:t>
            </a:r>
            <a:r>
              <a:rPr lang="ru-RU" dirty="0"/>
              <a:t>1200 учащихся 4 вуза, 1 колледж, 3 школы (силами участников </a:t>
            </a:r>
            <a:r>
              <a:rPr lang="ru-RU" dirty="0" smtClean="0"/>
              <a:t>проекта при наличии дополнительного финансирования)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u="sng" dirty="0"/>
              <a:t>учебно-методическое обеспечение становления субъектности в образовательной среде учебного </a:t>
            </a:r>
            <a:r>
              <a:rPr lang="ru-RU" u="sng" dirty="0" smtClean="0"/>
              <a:t>заведения </a:t>
            </a:r>
            <a:r>
              <a:rPr lang="ru-RU" sz="2400" dirty="0" smtClean="0"/>
              <a:t>(готовность к внедрению75%)</a:t>
            </a:r>
            <a:endParaRPr lang="ru-RU" sz="2400" dirty="0"/>
          </a:p>
          <a:p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439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2) Риски – что может мешать внедрению результатов в образовательный </a:t>
            </a:r>
            <a:r>
              <a:rPr lang="ru-RU" b="1" dirty="0" smtClean="0">
                <a:solidFill>
                  <a:srgbClr val="C00000"/>
                </a:solidFill>
              </a:rPr>
              <a:t>процесс: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09" y="1324298"/>
            <a:ext cx="11177517" cy="530851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00"/>
              </a:spcBef>
              <a:buNone/>
            </a:pPr>
            <a:r>
              <a:rPr lang="ru-RU" sz="2400" dirty="0" smtClean="0"/>
              <a:t>-  </a:t>
            </a:r>
            <a:r>
              <a:rPr lang="ru-RU" sz="2400" b="1" dirty="0" smtClean="0"/>
              <a:t>информационный</a:t>
            </a:r>
            <a:r>
              <a:rPr lang="ru-RU" sz="2400" dirty="0" smtClean="0"/>
              <a:t> </a:t>
            </a:r>
            <a:r>
              <a:rPr lang="ru-RU" sz="2400" dirty="0"/>
              <a:t>(недостаточная осведомленность о влиянии результатов проекта на объективные и субъективные параметры функционирования учебного заведения (академическая </a:t>
            </a:r>
            <a:r>
              <a:rPr lang="ru-RU" sz="2400" dirty="0" smtClean="0"/>
              <a:t>успешность, </a:t>
            </a:r>
            <a:r>
              <a:rPr lang="ru-RU" sz="2400" dirty="0"/>
              <a:t>их субъективное благополучие, снижение рисков </a:t>
            </a:r>
            <a:r>
              <a:rPr lang="ru-RU" sz="2400" dirty="0" smtClean="0"/>
              <a:t>цифровизации)</a:t>
            </a:r>
            <a:endParaRPr lang="ru-RU" sz="2400" dirty="0"/>
          </a:p>
          <a:p>
            <a:pPr marL="0" indent="0" algn="just">
              <a:spcBef>
                <a:spcPts val="400"/>
              </a:spcBef>
              <a:buNone/>
            </a:pPr>
            <a:r>
              <a:rPr lang="ru-RU" sz="2400" dirty="0" smtClean="0"/>
              <a:t>- </a:t>
            </a:r>
            <a:r>
              <a:rPr lang="ru-RU" sz="2400" b="1" dirty="0" smtClean="0"/>
              <a:t>административный</a:t>
            </a:r>
            <a:r>
              <a:rPr lang="ru-RU" sz="2400" dirty="0" smtClean="0"/>
              <a:t> </a:t>
            </a:r>
            <a:r>
              <a:rPr lang="ru-RU" sz="2400" dirty="0"/>
              <a:t>(неготовность руководства департаментов образования и образовательного учреждения к использованию диагностических средств)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ru-RU" sz="2400" dirty="0" smtClean="0"/>
              <a:t>- </a:t>
            </a:r>
            <a:r>
              <a:rPr lang="ru-RU" sz="2400" b="1" dirty="0" smtClean="0"/>
              <a:t>финансовый</a:t>
            </a:r>
            <a:r>
              <a:rPr lang="ru-RU" sz="2400" dirty="0" smtClean="0"/>
              <a:t> </a:t>
            </a:r>
            <a:r>
              <a:rPr lang="ru-RU" sz="2400" dirty="0"/>
              <a:t>(требуется дополнительное финансирование </a:t>
            </a:r>
            <a:r>
              <a:rPr lang="ru-RU" sz="2400" dirty="0" smtClean="0"/>
              <a:t>для </a:t>
            </a:r>
            <a:r>
              <a:rPr lang="ru-RU" sz="2400" dirty="0"/>
              <a:t>масштабирования и компьютеризации диагностических средств)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ru-RU" sz="2400" dirty="0" smtClean="0"/>
              <a:t>-   </a:t>
            </a:r>
            <a:r>
              <a:rPr lang="ru-RU" sz="2400" b="1" dirty="0" smtClean="0"/>
              <a:t>психологический</a:t>
            </a:r>
            <a:r>
              <a:rPr lang="ru-RU" sz="2400" dirty="0" smtClean="0"/>
              <a:t> </a:t>
            </a:r>
            <a:r>
              <a:rPr lang="ru-RU" sz="2400" dirty="0"/>
              <a:t>(готовность органов управления учебным заведением, а также лиц, причастных к </a:t>
            </a:r>
            <a:r>
              <a:rPr lang="ru-RU" sz="2400" dirty="0" smtClean="0"/>
              <a:t>диагностике и </a:t>
            </a:r>
            <a:r>
              <a:rPr lang="ru-RU" sz="2400" dirty="0"/>
              <a:t>коррекции политики учебного заведения по полученным результатам)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ru-RU" sz="2400" dirty="0" smtClean="0"/>
              <a:t>- </a:t>
            </a:r>
            <a:r>
              <a:rPr lang="ru-RU" sz="2400" b="1" dirty="0" smtClean="0"/>
              <a:t>риск </a:t>
            </a:r>
            <a:r>
              <a:rPr lang="ru-RU" sz="2400" b="1" dirty="0"/>
              <a:t>масштабирования </a:t>
            </a:r>
            <a:r>
              <a:rPr lang="ru-RU" sz="2400" dirty="0" smtClean="0"/>
              <a:t>(слабая подготовленность педагогов и психологов к диагностике и организации  субъектности и коммуникативных взаимодействий в условиях перехода на цифровые формы обучения. Необходимо масштабное проведение семинаров и мастер-классов)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55426" y="6404630"/>
            <a:ext cx="2743200" cy="365125"/>
          </a:xfrm>
        </p:spPr>
        <p:txBody>
          <a:bodyPr/>
          <a:lstStyle/>
          <a:p>
            <a:fld id="{4A41F554-1596-4745-820C-6942EDB04E39}" type="slidenum">
              <a:rPr lang="ru-RU" smtClean="0"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127820"/>
            <a:ext cx="11368585" cy="9708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Какие действия необходимы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результатов: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2" y="1182213"/>
            <a:ext cx="11300347" cy="553926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500" dirty="0" smtClean="0"/>
              <a:t>- </a:t>
            </a:r>
            <a:r>
              <a:rPr lang="ru-RU" sz="2500" u="sng" dirty="0"/>
              <a:t>расширение базы исследования </a:t>
            </a:r>
            <a:r>
              <a:rPr lang="ru-RU" sz="2500" dirty="0"/>
              <a:t>для повышения репрезентативности и </a:t>
            </a:r>
            <a:r>
              <a:rPr lang="ru-RU" sz="2500" dirty="0" err="1"/>
              <a:t>валидности</a:t>
            </a:r>
            <a:r>
              <a:rPr lang="ru-RU" sz="2500" dirty="0"/>
              <a:t> используемых методик;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500" dirty="0"/>
              <a:t>- </a:t>
            </a:r>
            <a:r>
              <a:rPr lang="ru-RU" sz="2500" u="sng" dirty="0"/>
              <a:t>популяризация результатов исследования </a:t>
            </a:r>
            <a:r>
              <a:rPr lang="ru-RU" sz="2500" dirty="0"/>
              <a:t>в прикладном аспекте для повышения готовности к использованию в учебных заведениях;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500" dirty="0"/>
              <a:t>- </a:t>
            </a:r>
            <a:r>
              <a:rPr lang="ru-RU" sz="2500" u="sng" dirty="0"/>
              <a:t>компьютеризация диагностических методик </a:t>
            </a:r>
            <a:r>
              <a:rPr lang="ru-RU" sz="2500" dirty="0"/>
              <a:t>с использованием лицензионного программного обеспечения;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500" dirty="0"/>
              <a:t>- </a:t>
            </a:r>
            <a:r>
              <a:rPr lang="ru-RU" sz="2500" u="sng" dirty="0"/>
              <a:t>подготовка рукописи учебно-методического пособия </a:t>
            </a:r>
            <a:r>
              <a:rPr lang="ru-RU" sz="2500" dirty="0"/>
              <a:t>«Образовательная среда учебного </a:t>
            </a:r>
            <a:r>
              <a:rPr lang="ru-RU" sz="2500" dirty="0" smtClean="0"/>
              <a:t>учреждения  в условиях цифровизации» </a:t>
            </a:r>
            <a:r>
              <a:rPr lang="ru-RU" sz="2500" dirty="0"/>
              <a:t>к изданию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500" dirty="0"/>
              <a:t>- </a:t>
            </a:r>
            <a:r>
              <a:rPr lang="ru-RU" sz="2500" u="sng" dirty="0"/>
              <a:t>подготовка предложений в отделы мониторинга </a:t>
            </a:r>
            <a:r>
              <a:rPr lang="ru-RU" sz="2500" dirty="0"/>
              <a:t>Министерства Просвещения и Министерства образования и науки РФ для включения в ежегодный мониторинг и процедуру </a:t>
            </a:r>
            <a:r>
              <a:rPr lang="ru-RU" sz="2500" dirty="0" err="1"/>
              <a:t>самообследования</a:t>
            </a:r>
            <a:r>
              <a:rPr lang="ru-RU" sz="2500" dirty="0"/>
              <a:t> учебных заведений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500" dirty="0"/>
              <a:t>- </a:t>
            </a:r>
            <a:r>
              <a:rPr lang="ru-RU" sz="2500" u="sng" dirty="0"/>
              <a:t>рекомендации  Министерства Просвещения и Министерства образования и науки РФ</a:t>
            </a:r>
            <a:r>
              <a:rPr lang="ru-RU" sz="2500" dirty="0"/>
              <a:t> по включению диагностических средств в ежегодный мониторинг и процедуру </a:t>
            </a:r>
            <a:r>
              <a:rPr lang="ru-RU" sz="2500" dirty="0" err="1"/>
              <a:t>самообследования</a:t>
            </a:r>
            <a:r>
              <a:rPr lang="ru-RU" sz="2500" dirty="0"/>
              <a:t> учебных </a:t>
            </a:r>
            <a:r>
              <a:rPr lang="ru-RU" sz="2500" dirty="0" smtClean="0"/>
              <a:t>заведений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624432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4) Риски отсутствия внедрения результатов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что будет, если результаты не внедрятся</a:t>
            </a:r>
            <a:r>
              <a:rPr lang="ru-RU" b="1" dirty="0" smtClean="0">
                <a:solidFill>
                  <a:srgbClr val="C00000"/>
                </a:solidFill>
              </a:rPr>
              <a:t>):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5" y="1372375"/>
            <a:ext cx="10515600" cy="49820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u="sng" dirty="0"/>
              <a:t>снижение качества </a:t>
            </a:r>
            <a:r>
              <a:rPr lang="ru-RU" dirty="0"/>
              <a:t>и интенсивности </a:t>
            </a:r>
            <a:r>
              <a:rPr lang="ru-RU" dirty="0" err="1"/>
              <a:t>цифровизации</a:t>
            </a:r>
            <a:r>
              <a:rPr lang="ru-RU" dirty="0"/>
              <a:t> образовательных учреждений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снижение качества </a:t>
            </a:r>
            <a:r>
              <a:rPr lang="ru-RU" dirty="0"/>
              <a:t>пространственно-предметного компонента образовательной среды учебного заведения (технические средства обучения)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отсутствие ориентиров </a:t>
            </a:r>
            <a:r>
              <a:rPr lang="ru-RU" dirty="0"/>
              <a:t>совершенствования образовательной среды учреждения</a:t>
            </a:r>
          </a:p>
          <a:p>
            <a:pPr marL="0" indent="0">
              <a:buNone/>
            </a:pPr>
            <a:r>
              <a:rPr lang="ru-RU" dirty="0"/>
              <a:t>- для большой части обучающихся </a:t>
            </a:r>
            <a:r>
              <a:rPr lang="ru-RU" u="sng" dirty="0"/>
              <a:t>отсутствие контроля </a:t>
            </a:r>
            <a:r>
              <a:rPr lang="ru-RU" dirty="0" smtClean="0"/>
              <a:t>за регрессивным «соскальзывания» </a:t>
            </a:r>
            <a:r>
              <a:rPr lang="ru-RU" dirty="0"/>
              <a:t>с высокопродуктивных стадий </a:t>
            </a:r>
            <a:r>
              <a:rPr lang="ru-RU" dirty="0" smtClean="0"/>
              <a:t>субъектности и типов коммуникативных взаимодействий на </a:t>
            </a:r>
            <a:r>
              <a:rPr lang="ru-RU" dirty="0" err="1"/>
              <a:t>низкопродуктивные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стихийное формирование </a:t>
            </a:r>
            <a:r>
              <a:rPr lang="ru-RU" dirty="0" err="1"/>
              <a:t>регуляторно</a:t>
            </a:r>
            <a:r>
              <a:rPr lang="ru-RU" dirty="0"/>
              <a:t>-исполнительского компонента учебных действий, влияющего на освоение УУД школьников и междисциплинарных компетенций студентов вуза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8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83" y="368794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Публикации по проекту: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52" y="766916"/>
            <a:ext cx="10884053" cy="5309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Всего опубликовано 48 работ, из них:</a:t>
            </a:r>
          </a:p>
          <a:p>
            <a:pPr marL="0" indent="0" algn="just">
              <a:buNone/>
            </a:pPr>
            <a:r>
              <a:rPr lang="ru-RU" dirty="0" smtClean="0"/>
              <a:t>монографий - 2,  </a:t>
            </a:r>
          </a:p>
          <a:p>
            <a:pPr marL="0" indent="0" algn="just">
              <a:buNone/>
            </a:pPr>
            <a:r>
              <a:rPr lang="ru-RU" dirty="0" smtClean="0"/>
              <a:t>статей из списка  ВАК -14, </a:t>
            </a:r>
          </a:p>
          <a:p>
            <a:pPr marL="0" indent="0" algn="just">
              <a:buNone/>
            </a:pPr>
            <a:r>
              <a:rPr lang="ru-RU" dirty="0" smtClean="0"/>
              <a:t>статей из списков </a:t>
            </a:r>
            <a:r>
              <a:rPr lang="en-US" dirty="0" smtClean="0"/>
              <a:t>Scopus</a:t>
            </a:r>
            <a:r>
              <a:rPr lang="ru-RU" dirty="0" smtClean="0"/>
              <a:t>,</a:t>
            </a:r>
            <a:r>
              <a:rPr lang="en-US" dirty="0" smtClean="0"/>
              <a:t> Web of Science</a:t>
            </a:r>
            <a:r>
              <a:rPr lang="ru-RU" dirty="0" smtClean="0"/>
              <a:t>, </a:t>
            </a:r>
            <a:r>
              <a:rPr lang="en-US" dirty="0" smtClean="0"/>
              <a:t>RSCI</a:t>
            </a:r>
            <a:r>
              <a:rPr lang="ru-RU" dirty="0" smtClean="0"/>
              <a:t> -  </a:t>
            </a:r>
            <a:r>
              <a:rPr lang="ru-RU" dirty="0"/>
              <a:t>6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статей и тезисов докладов РИНЦ - </a:t>
            </a:r>
            <a:r>
              <a:rPr lang="ru-RU"/>
              <a:t>26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624432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Публикации по проекту: монографии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5" y="1372375"/>
            <a:ext cx="10515600" cy="4982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2" t="25839" r="18288" b="8116"/>
          <a:stretch/>
        </p:blipFill>
        <p:spPr bwMode="auto">
          <a:xfrm>
            <a:off x="7584225" y="1535373"/>
            <a:ext cx="3565998" cy="44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6485" r="12020" b="6239"/>
          <a:stretch/>
        </p:blipFill>
        <p:spPr bwMode="auto">
          <a:xfrm>
            <a:off x="382139" y="1535373"/>
            <a:ext cx="6890758" cy="447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813755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Спасибо за внимание!!!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3788" y="1600201"/>
            <a:ext cx="4037012" cy="4525963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i="1">
                <a:latin typeface="Comic Sans MS" panose="030F0702030302020204" pitchFamily="66" charset="0"/>
              </a:rPr>
              <a:t>…и до новых встреч!</a:t>
            </a:r>
          </a:p>
        </p:txBody>
      </p:sp>
      <p:pic>
        <p:nvPicPr>
          <p:cNvPr id="16388" name="Picture 5" descr="D:\Sing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4" y="1311276"/>
            <a:ext cx="3875087" cy="4278313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236888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4" y="494436"/>
            <a:ext cx="11637818" cy="46594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ЦЕЛЬ ИССЛЕДОВАНИЯ</a:t>
            </a:r>
            <a:r>
              <a:rPr lang="ru-RU" dirty="0" smtClean="0">
                <a:latin typeface="Arial Narrow" pitchFamily="34" charset="0"/>
              </a:rPr>
              <a:t>:  </a:t>
            </a:r>
            <a:br>
              <a:rPr lang="ru-RU" dirty="0" smtClean="0">
                <a:latin typeface="Arial Narrow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концептуализация и эмпирическое исследование становления субъектности школьников и студентов в коммуникативных  (субъект-средовых) взаимодействиях в  </a:t>
            </a:r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«учащийся – образовательная среда (офлайн, онлайн)»</a:t>
            </a:r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248748"/>
            <a:ext cx="10921538" cy="9981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Теоретические конструкты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1" y="1246910"/>
            <a:ext cx="11137669" cy="5877098"/>
          </a:xfrm>
        </p:spPr>
        <p:txBody>
          <a:bodyPr>
            <a:normAutofit/>
          </a:bodyPr>
          <a:lstStyle/>
          <a:p>
            <a:pPr marL="354013" indent="-354013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1) Отношение «человек – среда»</a:t>
            </a:r>
          </a:p>
          <a:p>
            <a:pPr marL="354013" lvl="0" indent="-354013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Стадии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становления субъектности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под названиями: «субъект потребности/субъект мотивации» (личностная активность), «наблюдатель» (перцептивное действие), «подмастерье»  (репродуктивное действие), «ученик» (инструментально-учебное действие), «критик» (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регуляторно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-учебное действие), «мастер» (произвольное действие), «творец» (продуктивное действие);</a:t>
            </a:r>
          </a:p>
          <a:p>
            <a:pPr marL="354013" lvl="0" indent="-354013">
              <a:spcBef>
                <a:spcPts val="1200"/>
              </a:spcBef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Экопсихологическая типология субъект-средовых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(коммуникативных) взаимодействий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в системе «учащийся – образовательная среда»:  </a:t>
            </a:r>
          </a:p>
          <a:p>
            <a:pPr marL="354013" lvl="0" indent="0">
              <a:spcBef>
                <a:spcPts val="120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объект-объектный, объект-субъектный, субъект-объектный,                         субъект-обособленный, субъект-совместный, субъект-порождающий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26" y="92723"/>
            <a:ext cx="10515600" cy="10688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Задачи исследования 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970727"/>
            <a:ext cx="11543071" cy="547277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u="sng" dirty="0" smtClean="0"/>
              <a:t>Теоретико-методологическая</a:t>
            </a:r>
            <a:r>
              <a:rPr lang="ru-RU" dirty="0" smtClean="0"/>
              <a:t> – </a:t>
            </a:r>
            <a:r>
              <a:rPr lang="ru-RU" dirty="0"/>
              <a:t>концептуализировать коммуникативные взаимодействия в условиях цифровизации образования, используя экопсихологические понятия о субъект-средовых взаимодействиях и становлении субъектности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 Эмпирическая </a:t>
            </a:r>
            <a:r>
              <a:rPr lang="ru-RU" dirty="0"/>
              <a:t>– разработать методики и эмпирически исследовать типы субъект-средовых взаимодействий в реальных коммуникативных взаимодействиях обучающихся с цифровой образовательной средой в их взаимосвязи с субъектностью и другими личностными качествами обучающихся, а также с видами и уровнями рисков в этих взаимодействиях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Прикладная </a:t>
            </a:r>
            <a:r>
              <a:rPr lang="ru-RU" dirty="0"/>
              <a:t>– разработать на тех же концептуальных основаниях психодидактическую модель цифрового учебно-методического комплекса по русскому языку</a:t>
            </a:r>
            <a:r>
              <a:rPr lang="ru-RU" dirty="0" smtClean="0"/>
              <a:t>. (Доклад </a:t>
            </a:r>
            <a:r>
              <a:rPr lang="ru-RU" dirty="0" err="1" smtClean="0"/>
              <a:t>А.Н.Борисенко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/>
          </a:p>
          <a:p>
            <a:pPr marL="0" indent="0">
              <a:buNone/>
            </a:pPr>
            <a:endParaRPr lang="ru-RU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C82E-1894-40EB-B5E4-55D9175A2729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433712" y="0"/>
            <a:ext cx="1758288" cy="10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311"/>
            <a:ext cx="10515600" cy="8455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1: концептуализация коммуникативных взаимодействий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цифровизации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06" y="1061885"/>
            <a:ext cx="11729883" cy="5115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Подготовлены </a:t>
            </a:r>
            <a:r>
              <a:rPr lang="ru-RU" dirty="0"/>
              <a:t>и изданы две монографии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Панов В.И., </a:t>
            </a:r>
            <a:r>
              <a:rPr lang="ru-RU" dirty="0" err="1"/>
              <a:t>Патраков</a:t>
            </a:r>
            <a:r>
              <a:rPr lang="ru-RU" dirty="0"/>
              <a:t> Э.В. </a:t>
            </a:r>
            <a:r>
              <a:rPr lang="ru-RU" dirty="0">
                <a:solidFill>
                  <a:srgbClr val="7030A0"/>
                </a:solidFill>
              </a:rPr>
              <a:t>Цифровизация информационной среды: риски, представления, взаимодействия</a:t>
            </a:r>
            <a:r>
              <a:rPr lang="ru-RU" dirty="0"/>
              <a:t>: монография/ Панов В.И., </a:t>
            </a:r>
            <a:r>
              <a:rPr lang="ru-RU" dirty="0" err="1"/>
              <a:t>Патраков</a:t>
            </a:r>
            <a:r>
              <a:rPr lang="ru-RU" dirty="0"/>
              <a:t> Э.В. – М.: ФГБНУ «Психологический институт РАО»; Курск: «Университетская книга», 2020. – 199 с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Патраков</a:t>
            </a:r>
            <a:r>
              <a:rPr lang="ru-RU" dirty="0"/>
              <a:t>, Э. В. </a:t>
            </a:r>
            <a:r>
              <a:rPr lang="ru-RU" dirty="0">
                <a:solidFill>
                  <a:srgbClr val="7030A0"/>
                </a:solidFill>
              </a:rPr>
              <a:t>Цифровая трансформация деятельности трудовых групп (экопсихологический подход) </a:t>
            </a:r>
            <a:r>
              <a:rPr lang="ru-RU" dirty="0"/>
              <a:t>/ Э.В. </a:t>
            </a:r>
            <a:r>
              <a:rPr lang="ru-RU" dirty="0" err="1"/>
              <a:t>Патраков</a:t>
            </a:r>
            <a:r>
              <a:rPr lang="ru-RU" dirty="0"/>
              <a:t> ; под ред. чл.-корр. РАО В.И. Панова ; Министерство науки и высшего образования Российской Федерации, Уральский федеральный университет.— Екатеринбург : Изд-во Урал. ун-та, 2023.—202 с.  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4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44"/>
            <a:ext cx="10515600" cy="1453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результаты, полученные на </a:t>
            </a: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студентах </a:t>
            </a:r>
            <a:b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техн.вуза</a:t>
            </a: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на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(исп. Капцов А.В., Колесникова Е.И.)</a:t>
            </a:r>
            <a:r>
              <a:rPr lang="ru-RU" sz="2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инж.спец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3771 чел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магистранты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инж.спец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10" y="1628695"/>
            <a:ext cx="11759380" cy="509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Разработаны </a:t>
            </a:r>
            <a:r>
              <a:rPr lang="ru-RU" sz="2200" dirty="0"/>
              <a:t>и </a:t>
            </a:r>
            <a:r>
              <a:rPr lang="ru-RU" sz="2200" dirty="0" err="1" smtClean="0"/>
              <a:t>валидизированы</a:t>
            </a:r>
            <a:r>
              <a:rPr lang="ru-RU" sz="2200" dirty="0" smtClean="0"/>
              <a:t> </a:t>
            </a:r>
            <a:r>
              <a:rPr lang="ru-RU" sz="2200" dirty="0"/>
              <a:t>авторские </a:t>
            </a:r>
            <a:r>
              <a:rPr lang="ru-RU" sz="2200" dirty="0" smtClean="0"/>
              <a:t>методики (</a:t>
            </a:r>
            <a:r>
              <a:rPr lang="ru-RU" sz="2200" dirty="0"/>
              <a:t>В.И. Панов</a:t>
            </a:r>
            <a:r>
              <a:rPr lang="ru-RU" sz="2200" dirty="0" smtClean="0"/>
              <a:t>, А.В</a:t>
            </a:r>
            <a:r>
              <a:rPr lang="ru-RU" sz="2200" dirty="0"/>
              <a:t>. Капцов, </a:t>
            </a:r>
            <a:r>
              <a:rPr lang="ru-RU" sz="2200" dirty="0" err="1" smtClean="0"/>
              <a:t>Е.И.Колесникова</a:t>
            </a:r>
            <a:r>
              <a:rPr lang="ru-RU" sz="2200" dirty="0" smtClean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     -   «Опросник стадий становления </a:t>
            </a:r>
            <a:r>
              <a:rPr lang="ru-RU" sz="2200" dirty="0" err="1" smtClean="0"/>
              <a:t>субъектности</a:t>
            </a:r>
            <a:r>
              <a:rPr lang="ru-RU" sz="2200" dirty="0" smtClean="0"/>
              <a:t>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 </a:t>
            </a:r>
            <a:r>
              <a:rPr lang="ru-RU" sz="2200" dirty="0" smtClean="0"/>
              <a:t>    -   «Опросник типы взаимодействия в образовательной среде» </a:t>
            </a:r>
            <a:r>
              <a:rPr lang="ru-RU" sz="2200" dirty="0"/>
              <a:t>(В.И. Панов</a:t>
            </a:r>
            <a:r>
              <a:rPr lang="ru-RU" sz="2200" dirty="0" smtClean="0"/>
              <a:t>, А.В</a:t>
            </a:r>
            <a:r>
              <a:rPr lang="ru-RU" sz="2200" dirty="0"/>
              <a:t>. Капцов, Е.И. Колесникова</a:t>
            </a:r>
            <a:r>
              <a:rPr lang="ru-RU" sz="22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 </a:t>
            </a:r>
            <a:r>
              <a:rPr lang="ru-RU" sz="2200" dirty="0" smtClean="0"/>
              <a:t>    -   Методика дифференциальной оценки </a:t>
            </a:r>
            <a:r>
              <a:rPr lang="ru-RU" sz="2200" dirty="0" err="1" smtClean="0"/>
              <a:t>взаимоперехода</a:t>
            </a:r>
            <a:r>
              <a:rPr lang="ru-RU" sz="2200" dirty="0" smtClean="0"/>
              <a:t> стадий становления </a:t>
            </a:r>
            <a:r>
              <a:rPr lang="ru-RU" sz="2200" dirty="0" err="1" smtClean="0"/>
              <a:t>субъектности</a:t>
            </a:r>
            <a:endParaRPr lang="ru-RU" sz="22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/>
              <a:t>Основные выводы: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dirty="0" smtClean="0"/>
              <a:t>В </a:t>
            </a:r>
            <a:r>
              <a:rPr lang="ru-RU" sz="2200" dirty="0"/>
              <a:t>цифровой о</a:t>
            </a:r>
            <a:r>
              <a:rPr lang="ru-RU" sz="2200" dirty="0" smtClean="0"/>
              <a:t>нлайн-среде </a:t>
            </a:r>
            <a:r>
              <a:rPr lang="ru-RU" sz="2200" dirty="0"/>
              <a:t>студенты чаще используют стадию </a:t>
            </a:r>
            <a:r>
              <a:rPr lang="ru-RU" sz="2200" dirty="0" smtClean="0"/>
              <a:t>«подмастерье», </a:t>
            </a:r>
            <a:r>
              <a:rPr lang="ru-RU" sz="2200" dirty="0"/>
              <a:t>чем в обычной </a:t>
            </a:r>
            <a:r>
              <a:rPr lang="ru-RU" sz="2200" dirty="0" smtClean="0"/>
              <a:t>офлайн-среде</a:t>
            </a:r>
            <a:r>
              <a:rPr lang="ru-RU" sz="2200" dirty="0"/>
              <a:t>;</a:t>
            </a:r>
          </a:p>
          <a:p>
            <a:pPr>
              <a:spcBef>
                <a:spcPts val="600"/>
              </a:spcBef>
            </a:pPr>
            <a:r>
              <a:rPr lang="ru-RU" sz="2200" dirty="0"/>
              <a:t>Коммуникативный компонент чаще выражен в </a:t>
            </a:r>
            <a:r>
              <a:rPr lang="ru-RU" sz="2200" dirty="0" smtClean="0"/>
              <a:t>офлайн-среде;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dirty="0" smtClean="0"/>
              <a:t>Субъект-порождающий </a:t>
            </a:r>
            <a:r>
              <a:rPr lang="ru-RU" sz="2200" dirty="0"/>
              <a:t>и с</a:t>
            </a:r>
            <a:r>
              <a:rPr lang="ru-RU" sz="2200" dirty="0" smtClean="0"/>
              <a:t>убъект-совместный типы взаимодействия чаще отмечаются в онлайн-среде, </a:t>
            </a:r>
            <a:r>
              <a:rPr lang="ru-RU" sz="2200" dirty="0"/>
              <a:t>чем в </a:t>
            </a:r>
            <a:r>
              <a:rPr lang="ru-RU" sz="2200" dirty="0" err="1"/>
              <a:t>офлайне</a:t>
            </a:r>
            <a:r>
              <a:rPr lang="ru-RU" sz="2200" dirty="0"/>
              <a:t>;</a:t>
            </a:r>
          </a:p>
          <a:p>
            <a:pPr>
              <a:spcBef>
                <a:spcPts val="600"/>
              </a:spcBef>
            </a:pPr>
            <a:r>
              <a:rPr lang="ru-RU" sz="2200" dirty="0"/>
              <a:t>Предикторы стадии </a:t>
            </a:r>
            <a:r>
              <a:rPr lang="ru-RU" sz="2200" dirty="0" smtClean="0"/>
              <a:t>«творец» </a:t>
            </a:r>
            <a:r>
              <a:rPr lang="ru-RU" sz="2200" dirty="0"/>
              <a:t>в </a:t>
            </a:r>
            <a:r>
              <a:rPr lang="ru-RU" sz="2200" dirty="0" smtClean="0"/>
              <a:t>офлайн-среде </a:t>
            </a:r>
            <a:r>
              <a:rPr lang="ru-RU" sz="2200" dirty="0"/>
              <a:t>объединены </a:t>
            </a:r>
            <a:r>
              <a:rPr lang="ru-RU" sz="2200" dirty="0" smtClean="0"/>
              <a:t>со стадией </a:t>
            </a:r>
            <a:r>
              <a:rPr lang="ru-RU" sz="2200" dirty="0" smtClean="0"/>
              <a:t>«мастер», </a:t>
            </a:r>
            <a:r>
              <a:rPr lang="ru-RU" sz="2200" dirty="0"/>
              <a:t>а в </a:t>
            </a:r>
            <a:r>
              <a:rPr lang="ru-RU" sz="2200" dirty="0" smtClean="0"/>
              <a:t>онлайн-среде </a:t>
            </a:r>
            <a:r>
              <a:rPr lang="ru-RU" sz="2200" dirty="0"/>
              <a:t>– </a:t>
            </a:r>
            <a:r>
              <a:rPr lang="ru-RU" sz="2200" dirty="0" smtClean="0"/>
              <a:t>со стадией </a:t>
            </a:r>
            <a:r>
              <a:rPr lang="ru-RU" sz="2200" dirty="0" smtClean="0"/>
              <a:t>«критик»;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dirty="0"/>
              <a:t>Продуктивные стадии </a:t>
            </a:r>
            <a:r>
              <a:rPr lang="ru-RU" sz="2200" dirty="0" smtClean="0"/>
              <a:t>(«мастер» </a:t>
            </a:r>
            <a:r>
              <a:rPr lang="ru-RU" sz="2200" dirty="0"/>
              <a:t>и </a:t>
            </a:r>
            <a:r>
              <a:rPr lang="ru-RU" sz="2200" dirty="0" smtClean="0"/>
              <a:t>«творец») </a:t>
            </a:r>
            <a:r>
              <a:rPr lang="ru-RU" sz="2200" dirty="0"/>
              <a:t>выше в </a:t>
            </a:r>
            <a:r>
              <a:rPr lang="ru-RU" sz="2200" dirty="0" smtClean="0"/>
              <a:t>онлайн-среде, </a:t>
            </a:r>
            <a:r>
              <a:rPr lang="ru-RU" sz="2200" dirty="0"/>
              <a:t>а репродуктивные – в </a:t>
            </a:r>
            <a:r>
              <a:rPr lang="ru-RU" sz="2200" dirty="0" smtClean="0"/>
              <a:t>офлайн-среде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2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984"/>
            <a:ext cx="10515600" cy="1535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результаты, полученные на </a:t>
            </a: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студентах </a:t>
            </a:r>
            <a:b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техн.вуза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на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(исп. Капцов А.В., Колесникова Е.И.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инж.спец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3771 чел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магистранты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инж.спец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2202874"/>
            <a:ext cx="10940845" cy="4655126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/>
              <a:t>цифровом характере и субъект-субъектном типе взаимодействия образовательной среды преобладают прогрессирующие тенденции изменений стадий становления субъектности, особенно это касается коммуникативного и технологического (дидактического) компонентов</a:t>
            </a:r>
          </a:p>
          <a:p>
            <a:r>
              <a:rPr lang="ru-RU" dirty="0"/>
              <a:t>Изменения стадий линейно-последовательными, ступенчатыми и смешанными</a:t>
            </a:r>
            <a:r>
              <a:rPr lang="ru-RU" dirty="0" smtClean="0"/>
              <a:t>. </a:t>
            </a:r>
            <a:endParaRPr lang="ru-RU" dirty="0">
              <a:solidFill>
                <a:srgbClr val="008000"/>
              </a:solidFill>
            </a:endParaRPr>
          </a:p>
          <a:p>
            <a:r>
              <a:rPr lang="ru-RU" dirty="0" smtClean="0"/>
              <a:t>Становление стадий субъектности характеризуется не </a:t>
            </a:r>
            <a:r>
              <a:rPr lang="ru-RU" dirty="0"/>
              <a:t>только </a:t>
            </a:r>
            <a:r>
              <a:rPr lang="ru-RU" dirty="0" smtClean="0"/>
              <a:t>прогрессирующей/регрессирующей </a:t>
            </a:r>
            <a:r>
              <a:rPr lang="ru-RU" dirty="0" smtClean="0"/>
              <a:t>динамикой.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09006" cy="141379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результаты, полученные на </a:t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студентах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педвуза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на 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</a:t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исп. Плаксина И.В.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=379, г. Владимир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69" y="1679580"/>
            <a:ext cx="11748654" cy="4485555"/>
          </a:xfrm>
        </p:spPr>
        <p:txBody>
          <a:bodyPr>
            <a:normAutofit/>
          </a:bodyPr>
          <a:lstStyle/>
          <a:p>
            <a:pPr lvl="0"/>
            <a:r>
              <a:rPr lang="ru-RU" sz="3000" dirty="0" smtClean="0"/>
              <a:t>Выраженность </a:t>
            </a:r>
            <a:r>
              <a:rPr lang="ru-RU" sz="3000" dirty="0"/>
              <a:t>низких стадий субъектности </a:t>
            </a:r>
            <a:r>
              <a:rPr lang="ru-RU" sz="3000" dirty="0" smtClean="0"/>
              <a:t>(«наблюдатель», «подмастерье</a:t>
            </a:r>
            <a:r>
              <a:rPr lang="ru-RU" sz="3000" dirty="0"/>
              <a:t>») становится преобладающей, что свидетельствует о </a:t>
            </a:r>
            <a:r>
              <a:rPr lang="ru-RU" sz="3000" dirty="0" smtClean="0"/>
              <a:t>возвращении к репродуктивному характеру </a:t>
            </a:r>
            <a:r>
              <a:rPr lang="ru-RU" sz="3000" dirty="0"/>
              <a:t>обучения </a:t>
            </a:r>
            <a:endParaRPr lang="ru-RU" sz="3000" dirty="0" smtClean="0"/>
          </a:p>
          <a:p>
            <a:pPr lvl="0"/>
            <a:r>
              <a:rPr lang="ru-RU" sz="3000" dirty="0" smtClean="0"/>
              <a:t>Для высоких стадий </a:t>
            </a:r>
            <a:r>
              <a:rPr lang="ru-RU" sz="3000" dirty="0"/>
              <a:t>субъектности </a:t>
            </a:r>
            <a:r>
              <a:rPr lang="ru-RU" sz="3000" dirty="0" smtClean="0"/>
              <a:t>(«мастер», «творец») более характерны коммуникативные </a:t>
            </a:r>
            <a:r>
              <a:rPr lang="ru-RU" sz="3000" dirty="0"/>
              <a:t>навыки, соответствующие субъект-совместным и субъект-порождающим </a:t>
            </a:r>
            <a:r>
              <a:rPr lang="ru-RU" sz="3000" dirty="0" smtClean="0"/>
              <a:t>взаимодействиям </a:t>
            </a:r>
          </a:p>
          <a:p>
            <a:pPr lvl="0"/>
            <a:r>
              <a:rPr lang="ru-RU" sz="3000" dirty="0" smtClean="0"/>
              <a:t>Однако при прохождении школьной практики у студентов-педагогов отмечается возврат к субъект-объектным типам взаимодействия с учащимися  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695701" y="67116"/>
            <a:ext cx="1490915" cy="11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3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48" y="281998"/>
            <a:ext cx="11238806" cy="13456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результаты, полученные на 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школьниках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(8-11 классы) при </a:t>
            </a:r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переходе на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</a:t>
            </a:r>
            <a:b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(исп. Плаксина И.В.), </a:t>
            </a:r>
            <a:r>
              <a:rPr lang="en-US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=379,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г.Владимир</a:t>
            </a:r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627687"/>
            <a:ext cx="11648901" cy="523031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30% испытуемых используют цифровые технологии как ресурс </a:t>
            </a:r>
            <a:r>
              <a:rPr lang="ru-RU" dirty="0" smtClean="0"/>
              <a:t>развития. Но </a:t>
            </a:r>
            <a:r>
              <a:rPr lang="ru-RU" dirty="0"/>
              <a:t>для большей части испытуемых взаимодействия с цифровой средой не обусловлены учебной деятельностью</a:t>
            </a:r>
            <a:endParaRPr lang="ru-RU" dirty="0" smtClean="0"/>
          </a:p>
          <a:p>
            <a:pPr lvl="0"/>
            <a:r>
              <a:rPr lang="ru-RU" dirty="0" smtClean="0"/>
              <a:t>Становление </a:t>
            </a:r>
            <a:r>
              <a:rPr lang="ru-RU" dirty="0"/>
              <a:t>субъектности </a:t>
            </a:r>
            <a:r>
              <a:rPr lang="ru-RU" dirty="0" smtClean="0"/>
              <a:t>характеризуется цикличностью: </a:t>
            </a:r>
            <a:r>
              <a:rPr lang="ru-RU" dirty="0"/>
              <a:t>изменение содержания образования и учебных целей возвращает учащегося к усвоению уже знакомых учебных действий, но на более высоком </a:t>
            </a:r>
            <a:r>
              <a:rPr lang="ru-RU" dirty="0" smtClean="0"/>
              <a:t>уровне</a:t>
            </a:r>
            <a:r>
              <a:rPr lang="ru-RU" dirty="0"/>
              <a:t> </a:t>
            </a:r>
            <a:endParaRPr lang="ru-RU" dirty="0" smtClean="0"/>
          </a:p>
          <a:p>
            <a:pPr lvl="0"/>
            <a:r>
              <a:rPr lang="ru-RU" dirty="0"/>
              <a:t>С</a:t>
            </a:r>
            <a:r>
              <a:rPr lang="ru-RU" dirty="0" smtClean="0"/>
              <a:t>тановлению </a:t>
            </a:r>
            <a:r>
              <a:rPr lang="ru-RU" dirty="0"/>
              <a:t>высоких стадий субъектности («мастер», «творец») соответствуют субъект-порождающий и субъект-совместный типы взаимодействия. </a:t>
            </a:r>
            <a:endParaRPr lang="ru-RU" dirty="0" smtClean="0"/>
          </a:p>
          <a:p>
            <a:pPr lvl="0"/>
            <a:r>
              <a:rPr lang="ru-RU" dirty="0" smtClean="0"/>
              <a:t>Становление </a:t>
            </a:r>
            <a:r>
              <a:rPr lang="ru-RU" dirty="0"/>
              <a:t>единого субъекта «обучающийся-цифровая среда» детерминировано способами организации, содержанием учебной деятельности, которая опирается на возможности цифровых ресурсов учебных заведений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F554-1596-4745-820C-6942EDB04E39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7114" b="18042"/>
          <a:stretch/>
        </p:blipFill>
        <p:spPr bwMode="auto">
          <a:xfrm>
            <a:off x="10848109" y="67117"/>
            <a:ext cx="1338507" cy="7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293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1257</Words>
  <Application>Microsoft Office PowerPoint</Application>
  <PresentationFormat>Произвольный</PresentationFormat>
  <Paragraphs>120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Часть 1:  Экопсихологические показатели обучения  школьников и студентов в условиях  «нецифровой» (офлайн) и «цифровой» (онлайн) образовательной среды </vt:lpstr>
      <vt:lpstr> ЦЕЛЬ ИССЛЕДОВАНИЯ:   концептуализация и эмпирическое исследование становления субъектности школьников и студентов в коммуникативных  (субъект-средовых) взаимодействиях в  системе «учащийся – образовательная среда (офлайн, онлайн)» </vt:lpstr>
      <vt:lpstr>Теоретические конструкты</vt:lpstr>
      <vt:lpstr>Задачи исследования :</vt:lpstr>
      <vt:lpstr>Задача 1: концептуализация коммуникативных взаимодействий в условиях цифровизации образования</vt:lpstr>
      <vt:lpstr> Обобщенные результаты, полученные на студентах  техн.вуза при переходе на онлайн-обучение  (исп. Капцов А.В., Колесникова Е.И.) студенты инж.спец. n= 3771 чел., магистранты инж.спец n= 299 чел. </vt:lpstr>
      <vt:lpstr> Обобщенные результаты, полученные на студентах  техн.вуза при переходе на онлайн-обучение  (исп. Капцов А.В., Колесникова Е.И. студенты инж.спец. n= 3771 чел., магистранты инж.спец n= 299 чел. </vt:lpstr>
      <vt:lpstr> Обобщенные результаты, полученные на  студентах педвуза при переходе на онлайн-обучение  (исп. Плаксина И.В.), n=379, г. Владимир </vt:lpstr>
      <vt:lpstr>  Обобщенные результаты, полученные на  школьниках (8-11 классы) при переходе на онлайн-обучение  (исп. Плаксина И.В.), n=379, г.Владимир  </vt:lpstr>
      <vt:lpstr>Обобщенные результаты, полученные на школьниках  8-11 классов при переходе на онлайн-обучение  (исп. Суннатова Р.И.), n= 698 чел., г.Москва </vt:lpstr>
      <vt:lpstr>Информация о планируемом внедрении результатов проекта:</vt:lpstr>
      <vt:lpstr>2) Риски – что может мешать внедрению результатов в образовательный процесс: </vt:lpstr>
      <vt:lpstr> 3) Какие действия необходимы  для внедрения результатов: </vt:lpstr>
      <vt:lpstr>4) Риски отсутствия внедрения результатов  (что будет, если результаты не внедрятся): </vt:lpstr>
      <vt:lpstr> Публикации по проекту: </vt:lpstr>
      <vt:lpstr>Публикации по проекту: монографии 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РОЛИ ПЕДАГОГА  ПРИ ИСПОЛЬЗОВАНИИ ЭЛЕКТРОННЫХ УЧЕБНИКОВ</dc:title>
  <dc:creator>User</dc:creator>
  <cp:lastModifiedBy>Администратор</cp:lastModifiedBy>
  <cp:revision>376</cp:revision>
  <cp:lastPrinted>2023-05-12T17:50:35Z</cp:lastPrinted>
  <dcterms:created xsi:type="dcterms:W3CDTF">2019-07-06T05:50:30Z</dcterms:created>
  <dcterms:modified xsi:type="dcterms:W3CDTF">2023-05-18T08:02:00Z</dcterms:modified>
</cp:coreProperties>
</file>