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1" autoAdjust="0"/>
  </p:normalViewPr>
  <p:slideViewPr>
    <p:cSldViewPr>
      <p:cViewPr varScale="1">
        <p:scale>
          <a:sx n="99" d="100"/>
          <a:sy n="99" d="100"/>
        </p:scale>
        <p:origin x="-19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634021671657297E-2"/>
          <c:y val="0.16769785132790624"/>
          <c:w val="0.54251016663694873"/>
          <c:h val="0.71930779838960801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семейных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Разговор с родителями</c:v>
                </c:pt>
                <c:pt idx="1">
                  <c:v>Взаимодействие с другими членами семьи</c:v>
                </c:pt>
                <c:pt idx="2">
                  <c:v>Интернет-активность в домашней обстановке</c:v>
                </c:pt>
                <c:pt idx="3">
                  <c:v>Другие семейные ситуации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</c:pie3DChart>
    </c:plotArea>
    <c:plotVisOnly val="1"/>
  </c:chart>
  <c:txPr>
    <a:bodyPr/>
    <a:lstStyle/>
    <a:p>
      <a:pPr>
        <a:defRPr sz="1800" i="1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0.06531</cdr:y>
    </cdr:from>
    <cdr:to>
      <cdr:x>1</cdr:x>
      <cdr:y>0.70504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14314"/>
          <a:ext cx="8226052" cy="20991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0.91071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214314"/>
          <a:ext cx="7286676" cy="485778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F743BF-4E58-495A-826B-1D5C03E4751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E09548-30DB-43A4-A8EC-4C9936ED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7160840" cy="21383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dirty="0" smtClean="0"/>
              <a:t>Коллектив проекта: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/>
              <a:t>Викторова Е.В., </a:t>
            </a:r>
            <a:r>
              <a:rPr lang="ru-RU" sz="6400" b="1" dirty="0" err="1" smtClean="0"/>
              <a:t>к.пед.н</a:t>
            </a:r>
            <a:r>
              <a:rPr lang="ru-RU" sz="6400" b="1" dirty="0" smtClean="0"/>
              <a:t>., доцент, психолог (руководитель),</a:t>
            </a:r>
          </a:p>
          <a:p>
            <a:pPr>
              <a:lnSpc>
                <a:spcPct val="120000"/>
              </a:lnSpc>
            </a:pPr>
            <a:r>
              <a:rPr lang="ru-RU" sz="6400" b="1" dirty="0" err="1" smtClean="0"/>
              <a:t>Мешкова</a:t>
            </a:r>
            <a:r>
              <a:rPr lang="ru-RU" sz="6400" b="1" dirty="0" smtClean="0"/>
              <a:t> Л.Н., к.филос.н., доцент,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/>
              <a:t>Козина Г.Ю., к.соц.н., доцент,</a:t>
            </a:r>
          </a:p>
          <a:p>
            <a:pPr>
              <a:lnSpc>
                <a:spcPct val="120000"/>
              </a:lnSpc>
            </a:pPr>
            <a:r>
              <a:rPr lang="ru-RU" sz="6400" b="1" dirty="0" err="1" smtClean="0"/>
              <a:t>Бадаева</a:t>
            </a:r>
            <a:r>
              <a:rPr lang="ru-RU" sz="6400" b="1" dirty="0" smtClean="0"/>
              <a:t> Е.Р., ассистент,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/>
              <a:t>Дудина А.Н., аспирант.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00042"/>
            <a:ext cx="7272808" cy="3429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№ 19-29-14014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Информационное воздействие на личность </a:t>
            </a:r>
            <a:br>
              <a:rPr lang="ru-RU" sz="2400" dirty="0" smtClean="0"/>
            </a:br>
            <a:r>
              <a:rPr lang="ru-RU" sz="2400" dirty="0" smtClean="0"/>
              <a:t>в условиях </a:t>
            </a:r>
            <a:r>
              <a:rPr lang="ru-RU" sz="2400" dirty="0" err="1" smtClean="0"/>
              <a:t>цифровизации</a:t>
            </a:r>
            <a:r>
              <a:rPr lang="ru-RU" sz="2400" dirty="0" smtClean="0"/>
              <a:t> культуры и образования как </a:t>
            </a:r>
            <a:r>
              <a:rPr lang="ru-RU" sz="2400" dirty="0" err="1" smtClean="0"/>
              <a:t>импрессинг</a:t>
            </a:r>
            <a:r>
              <a:rPr lang="ru-RU" sz="2400" dirty="0" smtClean="0"/>
              <a:t>: риски и потенциал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</a:t>
            </a:r>
            <a:r>
              <a:rPr lang="ru-RU" sz="2200" b="1" dirty="0" err="1" smtClean="0">
                <a:solidFill>
                  <a:srgbClr val="C00000"/>
                </a:solidFill>
              </a:rPr>
              <a:t>Импрессинг</a:t>
            </a:r>
            <a:r>
              <a:rPr lang="ru-RU" sz="2200" dirty="0" smtClean="0"/>
              <a:t> – это информационное воздействие на личность </a:t>
            </a:r>
            <a:br>
              <a:rPr lang="ru-RU" sz="2200" dirty="0" smtClean="0"/>
            </a:br>
            <a:r>
              <a:rPr lang="ru-RU" sz="2200" dirty="0" smtClean="0"/>
              <a:t>в критический период ее развития в условиях ситуации эмоциональной уязвимости, результатом которого становится актуализация творческих задатков и формирование ценности определенного вида деятельности.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GB" sz="2400" b="1" dirty="0" smtClean="0"/>
              <a:t>    </a:t>
            </a:r>
          </a:p>
          <a:p>
            <a:pPr>
              <a:buNone/>
            </a:pPr>
            <a:r>
              <a:rPr lang="ru-RU" sz="2400" b="1" dirty="0" smtClean="0"/>
              <a:t>  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000" i="1" dirty="0" smtClean="0"/>
              <a:t>Термин «</a:t>
            </a:r>
            <a:r>
              <a:rPr lang="ru-RU" sz="2000" i="1" dirty="0" err="1" smtClean="0"/>
              <a:t>импрессинг</a:t>
            </a:r>
            <a:r>
              <a:rPr lang="ru-RU" sz="2000" i="1" dirty="0" smtClean="0"/>
              <a:t>» </a:t>
            </a:r>
          </a:p>
          <a:p>
            <a:pPr>
              <a:buNone/>
            </a:pPr>
            <a:r>
              <a:rPr lang="ru-RU" sz="2000" i="1" dirty="0" smtClean="0"/>
              <a:t>     ввёл в научный оборот </a:t>
            </a:r>
          </a:p>
          <a:p>
            <a:pPr>
              <a:buNone/>
            </a:pPr>
            <a:r>
              <a:rPr lang="ru-RU" sz="2000" i="1" dirty="0" smtClean="0"/>
              <a:t>     советский педагог и генетик </a:t>
            </a:r>
          </a:p>
          <a:p>
            <a:pPr>
              <a:buNone/>
            </a:pPr>
            <a:r>
              <a:rPr lang="ru-RU" sz="2000" i="1" dirty="0" smtClean="0"/>
              <a:t>     В.П. Эфроимсон</a:t>
            </a:r>
            <a:endParaRPr lang="ru-RU" sz="2000" i="1" dirty="0"/>
          </a:p>
        </p:txBody>
      </p:sp>
      <p:pic>
        <p:nvPicPr>
          <p:cNvPr id="4" name="Picture 2" descr="C:\Elen\Научная работа\Гранты и заявки\Грант. РФФИ Проект № 19-29-14014\2. Портал Цифр.трансформация школы\2020\05.30\quote-2020-05-30-159084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143272" cy="2005418"/>
          </a:xfrm>
          <a:prstGeom prst="rect">
            <a:avLst/>
          </a:prstGeom>
          <a:noFill/>
        </p:spPr>
      </p:pic>
      <p:pic>
        <p:nvPicPr>
          <p:cNvPr id="5" name="Picture 6" descr="C:\Elen\Научная работа\Гранты и заявки\Грант. РФФИ Проект № 19-29-14014\Публикации 2021 (2022-2023)\Вестник Рффи\Иллюстрации\3 цит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4562833" cy="301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407196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2700" b="1" dirty="0" smtClean="0">
                <a:solidFill>
                  <a:srgbClr val="C00000"/>
                </a:solidFill>
              </a:rPr>
              <a:t>результаты исследования</a:t>
            </a:r>
            <a:r>
              <a:rPr lang="ru-RU" sz="2700" dirty="0" smtClean="0">
                <a:solidFill>
                  <a:srgbClr val="C00000"/>
                </a:solidFill>
              </a:rPr>
              <a:t>: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уточнен термин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импрессинг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предложена концепция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импрессинга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одного из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инструментов программирующей функции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культуры;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модель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импрессинга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разработаны предикторы (прогностические факторы) 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импрессинга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представлена типология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импрессингов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описаны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функционирования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импрессинга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числе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интернет-среде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4143380"/>
          <a:ext cx="8226052" cy="328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55007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>
                <a:solidFill>
                  <a:schemeClr val="tx1"/>
                </a:solidFill>
              </a:rPr>
              <a:t>Социокультурная</a:t>
            </a:r>
            <a:r>
              <a:rPr lang="ru-RU" sz="2000" b="1" dirty="0" smtClean="0">
                <a:solidFill>
                  <a:schemeClr val="tx1"/>
                </a:solidFill>
              </a:rPr>
              <a:t> модель </a:t>
            </a:r>
            <a:r>
              <a:rPr lang="ru-RU" sz="2000" b="1" dirty="0" err="1" smtClean="0">
                <a:solidFill>
                  <a:schemeClr val="tx1"/>
                </a:solidFill>
              </a:rPr>
              <a:t>импрессинга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Наследственные склонности (задатки) → критический период онтогенеза → ситуация эмоциональной уязвимости (повышенной восприимчивости) → </a:t>
            </a:r>
            <a:r>
              <a:rPr lang="ru-RU" sz="2000" dirty="0" err="1" smtClean="0">
                <a:solidFill>
                  <a:schemeClr val="tx1"/>
                </a:solidFill>
              </a:rPr>
              <a:t>социокультурное</a:t>
            </a:r>
            <a:r>
              <a:rPr lang="ru-RU" sz="2000" dirty="0" smtClean="0">
                <a:solidFill>
                  <a:schemeClr val="tx1"/>
                </a:solidFill>
              </a:rPr>
              <a:t> воздействие (преимущественно со стороны лиц ближайшего окружения) → впечатление (сильное, значимое) → ценность (чего-либо, как правило, какого-либо вида деятельности, настойчивая устремленность к ней).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Предикторы (прогностические факторы) </a:t>
            </a:r>
            <a:r>
              <a:rPr lang="ru-RU" sz="2000" b="1" dirty="0" err="1" smtClean="0">
                <a:solidFill>
                  <a:schemeClr val="tx1"/>
                </a:solidFill>
              </a:rPr>
              <a:t>импрессинга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Социокультурные</a:t>
            </a:r>
            <a:r>
              <a:rPr lang="ru-RU" sz="2000" dirty="0" smtClean="0">
                <a:solidFill>
                  <a:schemeClr val="tx1"/>
                </a:solidFill>
              </a:rPr>
              <a:t>: основные характеристики </a:t>
            </a:r>
            <a:r>
              <a:rPr lang="ru-RU" sz="2000" dirty="0" err="1" smtClean="0">
                <a:solidFill>
                  <a:schemeClr val="tx1"/>
                </a:solidFill>
              </a:rPr>
              <a:t>социокультурной</a:t>
            </a:r>
            <a:r>
              <a:rPr lang="ru-RU" sz="2000" dirty="0" smtClean="0">
                <a:solidFill>
                  <a:schemeClr val="tx1"/>
                </a:solidFill>
              </a:rPr>
              <a:t> среды (символическое наполнение, ценностно-нормативное поведение окружения, бытующий язык).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Социально-психологические</a:t>
            </a:r>
            <a:r>
              <a:rPr lang="ru-RU" sz="2000" dirty="0" smtClean="0">
                <a:solidFill>
                  <a:schemeClr val="tx1"/>
                </a:solidFill>
              </a:rPr>
              <a:t>: возрастные особенности развития (ведущий тип деятельности, отношения со значимыми близкими, психические новообразования).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Основные типологии </a:t>
            </a:r>
            <a:r>
              <a:rPr lang="ru-RU" sz="2600" b="1" dirty="0" err="1" smtClean="0">
                <a:solidFill>
                  <a:srgbClr val="C00000"/>
                </a:solidFill>
              </a:rPr>
              <a:t>импрессинга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642910" y="1357298"/>
          <a:ext cx="821537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1429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Основные источники </a:t>
            </a:r>
            <a:r>
              <a:rPr lang="ru-RU" altLang="zh-CN" b="1" dirty="0" err="1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импрессинга</a:t>
            </a:r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Роль семьи и школы</a:t>
            </a:r>
            <a:endParaRPr lang="ru-RU" altLang="zh-CN" dirty="0" smtClean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5" name="Picture 5" descr="C:\Elen\Научная работа\Гранты и заявки\Грант. РФФИ Проект № 19-29-14014\Публикации 2021 (2022-2023)\Вестник Рффи\Иллюстрации\4. Гистограм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215238" cy="54186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334196" cy="4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8662" y="285728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Эмпирическое исследование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(методы: констатирующий и формирующий эксперимент в групповом и индивидуальном форматах, анкетный опрос, тестирование, интервьюирование, наблюдение)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проведено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 базе общеобразовательных школ г. Пензы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участием школьников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возрасте 11-14 лет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28662" y="500042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 результатам исследования подготовлены и распространены в школах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Пензы 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уклеты с информацией об </a:t>
            </a:r>
            <a:r>
              <a:rPr lang="ru-RU" altLang="zh-CN" sz="16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импрессинге</a:t>
            </a: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рекомендациями </a:t>
            </a:r>
            <a:b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 родителей, педагогов, школьных психологов</a:t>
            </a:r>
            <a:endParaRPr lang="ru-RU" altLang="zh-CN" sz="16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7625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64654"/>
            <a:ext cx="4619626" cy="34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2500306"/>
            <a:ext cx="5429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БЛАГОДАРИМ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3640</TotalTime>
  <Words>108</Words>
  <Application>Microsoft Office PowerPoint</Application>
  <PresentationFormat>Экран (4:3)</PresentationFormat>
  <Paragraphs>31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Проект № 19-29-14014 Информационное воздействие на личность  в условиях цифровизации культуры и образования как импрессинг: риски и потенциал</vt:lpstr>
      <vt:lpstr>Слайд 2</vt:lpstr>
      <vt:lpstr>Основные результаты исследования: - уточнен термин «импрессинг»; - предложена концепция импрессинга как одного из    инструментов программирующей функции культуры; - разработана модель импрессинга; - разработаны предикторы (прогностические факторы)     импрессинга; - представлена типология импрессингов; - описаны особенности функционирования импрессинга, в том    числе в интернет-среде. </vt:lpstr>
      <vt:lpstr>        Социокультурная модель импрессинга  Наследственные склонности (задатки) → критический период онтогенеза → ситуация эмоциональной уязвимости (повышенной восприимчивости) → социокультурное воздействие (преимущественно со стороны лиц ближайшего окружения) → впечатление (сильное, значимое) → ценность (чего-либо, как правило, какого-либо вида деятельности, настойчивая устремленность к ней).  Предикторы (прогностические факторы) импрессинга Социокультурные: основные характеристики социокультурной среды (символическое наполнение, ценностно-нормативное поведение окружения, бытующий язык). Социально-психологические: возрастные особенности развития (ведущий тип деятельности, отношения со значимыми близкими, психические новообразования).   </vt:lpstr>
      <vt:lpstr>Основные типологии импрессинга </vt:lpstr>
      <vt:lpstr>  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апроспроь</dc:title>
  <dc:creator>User</dc:creator>
  <cp:lastModifiedBy>Елена Викторова</cp:lastModifiedBy>
  <cp:revision>46</cp:revision>
  <dcterms:created xsi:type="dcterms:W3CDTF">2021-09-23T17:30:51Z</dcterms:created>
  <dcterms:modified xsi:type="dcterms:W3CDTF">2023-05-16T19:49:01Z</dcterms:modified>
</cp:coreProperties>
</file>