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3" r:id="rId1"/>
  </p:sldMasterIdLst>
  <p:notesMasterIdLst>
    <p:notesMasterId r:id="rId28"/>
  </p:notesMasterIdLst>
  <p:handoutMasterIdLst>
    <p:handoutMasterId r:id="rId29"/>
  </p:handoutMasterIdLst>
  <p:sldIdLst>
    <p:sldId id="324" r:id="rId2"/>
    <p:sldId id="412" r:id="rId3"/>
    <p:sldId id="415" r:id="rId4"/>
    <p:sldId id="416" r:id="rId5"/>
    <p:sldId id="410" r:id="rId6"/>
    <p:sldId id="421" r:id="rId7"/>
    <p:sldId id="419" r:id="rId8"/>
    <p:sldId id="420" r:id="rId9"/>
    <p:sldId id="401" r:id="rId10"/>
    <p:sldId id="402" r:id="rId11"/>
    <p:sldId id="403" r:id="rId12"/>
    <p:sldId id="404" r:id="rId13"/>
    <p:sldId id="422" r:id="rId14"/>
    <p:sldId id="423" r:id="rId15"/>
    <p:sldId id="394" r:id="rId16"/>
    <p:sldId id="400" r:id="rId17"/>
    <p:sldId id="398" r:id="rId18"/>
    <p:sldId id="396" r:id="rId19"/>
    <p:sldId id="406" r:id="rId20"/>
    <p:sldId id="407" r:id="rId21"/>
    <p:sldId id="409" r:id="rId22"/>
    <p:sldId id="424" r:id="rId23"/>
    <p:sldId id="309" r:id="rId24"/>
    <p:sldId id="425" r:id="rId25"/>
    <p:sldId id="417" r:id="rId26"/>
    <p:sldId id="41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66"/>
    <a:srgbClr val="A1C3B4"/>
    <a:srgbClr val="8CB6A4"/>
    <a:srgbClr val="CCECFF"/>
    <a:srgbClr val="CCFFFF"/>
    <a:srgbClr val="FFFFCC"/>
    <a:srgbClr val="0033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7" autoAdjust="0"/>
    <p:restoredTop sz="87818" autoAdjust="0"/>
  </p:normalViewPr>
  <p:slideViewPr>
    <p:cSldViewPr>
      <p:cViewPr>
        <p:scale>
          <a:sx n="70" d="100"/>
          <a:sy n="70" d="100"/>
        </p:scale>
        <p:origin x="-900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xmlns="" id="{584F8BF3-11EE-73F7-D401-A33EF619D62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xmlns="" id="{0B7EF548-2D69-2E5D-FF12-76E0D4A3E84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04" name="Rectangle 4">
            <a:extLst>
              <a:ext uri="{FF2B5EF4-FFF2-40B4-BE49-F238E27FC236}">
                <a16:creationId xmlns:a16="http://schemas.microsoft.com/office/drawing/2014/main" xmlns="" id="{70EB88F4-6E0E-4526-4567-6CA30D78BAD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xmlns="" id="{A0B1DFF7-4F36-466F-1B0A-1793D2E32BE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4DBA8F8-2DD8-4542-8CCA-7B90870AC9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xmlns="" id="{87CDBF8F-C131-D1FA-92D6-790974079D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xmlns="" id="{95B37754-FFB7-5D6A-770F-EF9DDC6AA40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4F7A319B-499A-1926-EBE9-BE6A3A6D291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>
            <a:extLst>
              <a:ext uri="{FF2B5EF4-FFF2-40B4-BE49-F238E27FC236}">
                <a16:creationId xmlns:a16="http://schemas.microsoft.com/office/drawing/2014/main" xmlns="" id="{4FADAA9F-15AB-53A6-7C71-48044DBF09C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9638" name="Rectangle 6">
            <a:extLst>
              <a:ext uri="{FF2B5EF4-FFF2-40B4-BE49-F238E27FC236}">
                <a16:creationId xmlns:a16="http://schemas.microsoft.com/office/drawing/2014/main" xmlns="" id="{8BE414FE-5777-1B50-9ACE-923D6AFEBA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9" name="Rectangle 7">
            <a:extLst>
              <a:ext uri="{FF2B5EF4-FFF2-40B4-BE49-F238E27FC236}">
                <a16:creationId xmlns:a16="http://schemas.microsoft.com/office/drawing/2014/main" xmlns="" id="{F7A52883-1EA4-7404-7A4E-A50F9B5B4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ABBB38-A31B-468E-9BEB-B3D4F3F6E7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16667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ABBB38-A31B-468E-9BEB-B3D4F3F6E723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392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ABBB38-A31B-468E-9BEB-B3D4F3F6E723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7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ABBB38-A31B-468E-9BEB-B3D4F3F6E723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916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ABBB38-A31B-468E-9BEB-B3D4F3F6E723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990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ABBB38-A31B-468E-9BEB-B3D4F3F6E723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5921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>
            <a:extLst>
              <a:ext uri="{FF2B5EF4-FFF2-40B4-BE49-F238E27FC236}">
                <a16:creationId xmlns:a16="http://schemas.microsoft.com/office/drawing/2014/main" xmlns="" id="{7E91B039-AAC0-BB65-072D-BF3D71E211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D184C8B-4C4E-6D55-1825-89C90336D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292" name="Номер слайда 3">
            <a:extLst>
              <a:ext uri="{FF2B5EF4-FFF2-40B4-BE49-F238E27FC236}">
                <a16:creationId xmlns:a16="http://schemas.microsoft.com/office/drawing/2014/main" xmlns="" id="{DF379A4D-6C8D-CEDD-399B-3C915858EE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0ED94F-A6A0-4DB1-A6E3-C6F40F65E29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AC3052-8701-1B50-E6B5-AC558A919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E43E00B-F07D-FD51-370F-2DD58F208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D0D58C-49CF-B7B6-95D8-0931B9E9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57CE9A-DE78-6FC8-FE13-5E7C6F11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3DE9C8-EE4B-19BB-2993-AA14C3386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E52D57-21D0-4476-9BDE-ABB359E54C91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8158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BB996-0C88-45E1-A020-AA3E83E16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EE5A9CF-B07F-D04E-86FA-EDF606BD6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9F82F3A-DBE9-E0DE-620A-E2168067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8489A7-90FB-B0A0-F0C6-D144A027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B80601-7470-BB84-45C5-044AA8FF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87B312-11B3-4337-B63A-4810E59A6D3D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057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AAABB85-30D4-D7E5-CADE-277FFC40A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0D557AF-8849-9C09-F583-15223D80F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873D5A-234B-CF4D-8042-4DFFB2FFD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6AE285-A8F6-1AD1-2B0E-2DE57A08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0A95AE-6901-3104-49A3-45BE690E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58038-0DC4-48B8-A2BE-1109FFEEFB3C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5152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B6E85C-5869-46B1-D7CE-9D82A821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A814BF-6A8C-FF65-0DB6-EB9912857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6306ED-E54D-835F-F1C9-16949060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A2E0F2-607F-3810-A5A5-8C6364F13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2968E9-5417-04AD-2892-89A8FE45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58107-0F72-40D0-9515-057AA682794B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9543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8E9386-16AD-AF68-234A-76562A1A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5B422D-B32E-7878-8055-550472B3C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8EC5158-BF4C-6225-295E-8B14208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AA4F9D-A0E4-3A76-FC4C-A795E16D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C4692E-DEE1-9844-B420-F958B6DAC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30536-7A6B-4752-A4A3-F81F90809844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9888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389B84-D026-6E2F-6033-85660633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105FFAD-4451-E71C-5671-E8B06315A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920B298-D025-000A-2896-B55665A15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6590BE9-B6CE-D8DD-B2D6-6D9597A72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478E74-76C4-B129-F9A4-F11EA0AB6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1E3AD19-30C3-877D-0727-0C6EFAF3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1E7D3-7AFD-474E-9C7C-A7F4818C88D4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88155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4D0163-B822-40B2-BB3D-6645C80F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280BDAF-E392-C489-AEB5-193489221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FC9106F-450D-8C0B-05A2-A634D607F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42328AD-A297-4972-13F7-C09A03BD4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308F45E-6C19-3A25-5C97-4A5E97EE0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F15A5BD-F676-A04C-34BD-4A06EE1F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852A6D8-63F5-C101-35A3-9614F2D64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254C9D9-840B-315C-7861-79A0902C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2116AD-5C28-4FE2-B4F5-DCB17853FA1A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5514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4A7A31-D308-465F-069E-E3534A8D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7972440-56A9-3F2C-BD96-C1773FD2E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5F63F8D-7199-BD7D-A769-4E238E3DD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04C6FC1-4B39-9A65-F570-82B15C6E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3009E-70C3-4C6E-B03A-230118BB5327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608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9EEE53-1E1D-1EE9-66BB-EBF9CE36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D092B7E-DAF9-9F17-D09E-6751B95F7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AE2A80C-7714-EC66-B3AC-444488AA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629CBB-BF3C-4413-8806-7A5FC965B54C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4687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91D657-6CFC-34E8-357A-AB25B9A6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620B4-2E9E-626B-C9E3-DEA0D2CF2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E07822-C8FE-6BFB-7FB8-1CB07BBC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3A4BFC1-E21A-B2DD-67E4-38E95FE6C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7400888-0A88-FA7F-4852-43863EF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0B1C98-D5EA-DDDE-9FBF-BDBD6302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D93C13-CCA2-40DC-A356-97BB1EE35A21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76729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108968-71E1-662F-3882-5FD8A76B4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D32B86E-A7A9-D6DC-EAC8-7829FF2BA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5BE98B-2709-0D1A-2970-4AC454873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491308F-F873-8006-2254-6BE062B9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66703FC-24C6-EE42-B454-CC9F0665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585709-3726-1BD0-879C-D9FE4C4D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983F27-0D92-4C08-84E0-B139A3E3759B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168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5956BE-46BE-6C4F-0250-8C0FF74C8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33AEE57-449C-A8F7-BC46-701E1ADD7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3C1D20-19EE-357B-B844-05DD12874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060B9C-A646-2E64-14BB-124FD8B03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518EE5-F9CC-E51E-6DD0-B65E6F139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8263B6-CF80-43AF-9F12-4FFAF0EC3499}" type="slidenum">
              <a:rPr lang="en-US" altLang="ru-RU" smtClean="0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5799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ms.vspu.ru/courses/phyton" TargetMode="External"/><Relationship Id="rId2" Type="http://schemas.openxmlformats.org/officeDocument/2006/relationships/hyperlink" Target="http://edu.vspu.ru/groups/otkryitaya-shkola-informatika-pyth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if.history3d" TargetMode="External"/><Relationship Id="rId7" Type="http://schemas.openxmlformats.org/officeDocument/2006/relationships/image" Target="../media/image38.png"/><Relationship Id="rId2" Type="http://schemas.openxmlformats.org/officeDocument/2006/relationships/hyperlink" Target="http://history3d.vspu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lms.vspu.ru/profile" TargetMode="External"/><Relationship Id="rId7" Type="http://schemas.openxmlformats.org/officeDocument/2006/relationships/image" Target="../media/image48.jpg"/><Relationship Id="rId2" Type="http://schemas.openxmlformats.org/officeDocument/2006/relationships/hyperlink" Target="https://dist.miroznai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Заголовок 1">
            <a:extLst>
              <a:ext uri="{FF2B5EF4-FFF2-40B4-BE49-F238E27FC236}">
                <a16:creationId xmlns:a16="http://schemas.microsoft.com/office/drawing/2014/main" xmlns="" id="{03BCB359-A09D-9C54-8E68-4B99ABFC08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06539" y="1236717"/>
            <a:ext cx="6634077" cy="3746996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«Теоретико-методологические основы и технологическое обеспечение реализации образовательной деятельности в онлайн-сообществах учащихся школ»</a:t>
            </a:r>
            <a:r>
              <a:rPr lang="en-US" alt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РФФИ № 19-29-14064</a:t>
            </a:r>
            <a:endParaRPr lang="ru-RU" altLang="ru-RU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AutoShape 6" descr="https://static.mvd.ru/upload/site127/ol4f0AReC7.jpg">
            <a:extLst>
              <a:ext uri="{FF2B5EF4-FFF2-40B4-BE49-F238E27FC236}">
                <a16:creationId xmlns:a16="http://schemas.microsoft.com/office/drawing/2014/main" xmlns="" id="{B2DC68CB-EC29-FD45-9E85-2A3B0F7757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5127" name="AutoShape 8" descr="https://static.mvd.ru/upload/site127/ol4f0AReC7.jpg">
            <a:extLst>
              <a:ext uri="{FF2B5EF4-FFF2-40B4-BE49-F238E27FC236}">
                <a16:creationId xmlns:a16="http://schemas.microsoft.com/office/drawing/2014/main" xmlns="" id="{AB3FCF92-C891-1756-F1FE-051CD75145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5128" name="AutoShape 10" descr="https://static.mvd.ru/upload/site127/ol4f0AReC7.jpg">
            <a:extLst>
              <a:ext uri="{FF2B5EF4-FFF2-40B4-BE49-F238E27FC236}">
                <a16:creationId xmlns:a16="http://schemas.microsoft.com/office/drawing/2014/main" xmlns="" id="{C9361D1A-36A5-484C-6D20-05052CEBE5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D856CB4-D24E-3384-AEE5-61DAE61360BA}"/>
              </a:ext>
            </a:extLst>
          </p:cNvPr>
          <p:cNvSpPr/>
          <p:nvPr/>
        </p:nvSpPr>
        <p:spPr>
          <a:xfrm>
            <a:off x="2063552" y="5589240"/>
            <a:ext cx="9648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ВО «Волгоградский государственный социально-педагогический университет», г. Волгоград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76FA0B-7F24-1D7B-5CBE-919ABB2FE388}"/>
              </a:ext>
            </a:extLst>
          </p:cNvPr>
          <p:cNvSpPr txBox="1"/>
          <p:nvPr/>
        </p:nvSpPr>
        <p:spPr>
          <a:xfrm>
            <a:off x="480287" y="1325370"/>
            <a:ext cx="467353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 А. Н.,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д.п.н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профессор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Данильчук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В.,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д.п.н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профессор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Куликова Н. Ю.,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Касьянов С. Н.,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Пономарева Ю. С.,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Комиссарова С. А.,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 К. А.,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Чандра М. Ю.,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Клеветова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В.,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Маркович О. С.,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</a:t>
            </a:r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8BC41AA9-6F82-37EB-F5FC-68C7875CA910}"/>
              </a:ext>
            </a:extLst>
          </p:cNvPr>
          <p:cNvCxnSpPr/>
          <p:nvPr/>
        </p:nvCxnSpPr>
        <p:spPr>
          <a:xfrm>
            <a:off x="479376" y="980728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612366ED-CF19-A418-1461-08502FD9791C}"/>
              </a:ext>
            </a:extLst>
          </p:cNvPr>
          <p:cNvCxnSpPr/>
          <p:nvPr/>
        </p:nvCxnSpPr>
        <p:spPr>
          <a:xfrm>
            <a:off x="479376" y="5157192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4" name="Google Shape;63;p1">
            <a:extLst>
              <a:ext uri="{FF2B5EF4-FFF2-40B4-BE49-F238E27FC236}">
                <a16:creationId xmlns:a16="http://schemas.microsoft.com/office/drawing/2014/main" xmlns="" id="{2F43E3AD-5EE7-3BAA-534A-911FC7EC04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9" y="5306874"/>
            <a:ext cx="1152128" cy="137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2C3C16-9431-E8F9-BF1A-18BB7F36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346838"/>
            <a:ext cx="6908558" cy="7920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200" dirty="0"/>
              <a:t>Онлайн-курс «</a:t>
            </a:r>
            <a:r>
              <a:rPr lang="ru-RU" sz="2200" b="1" dirty="0"/>
              <a:t>Разработка компьютерных игр</a:t>
            </a:r>
            <a:r>
              <a:rPr lang="ru-RU" sz="2200" dirty="0"/>
              <a:t>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400F9B-6661-DBC4-8895-D588A4F0B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" y="941295"/>
            <a:ext cx="3848758" cy="28544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692F097-FC63-D386-F469-4FD4A22E16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42" y="941064"/>
            <a:ext cx="3848758" cy="285463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12E8710-E525-E73A-8741-610384915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4" y="3981315"/>
            <a:ext cx="3822673" cy="27438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5674C07-5771-FEFE-D128-4D57D9D16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42" y="3981315"/>
            <a:ext cx="3848758" cy="271294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F1C1A2F-162C-811E-76FC-09E5EE091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497" y="116632"/>
            <a:ext cx="3822672" cy="42966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5FF8758-4789-E2BE-BF44-D1F7D5FB7F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972" y="3743687"/>
            <a:ext cx="3533721" cy="30188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4847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2C3C16-9431-E8F9-BF1A-18BB7F36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332656"/>
            <a:ext cx="6908558" cy="7920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200" dirty="0"/>
              <a:t>Онлайн-курс «</a:t>
            </a:r>
            <a:r>
              <a:rPr lang="ru-RU" sz="2200" b="1" dirty="0"/>
              <a:t>Разработка компьютерных игр</a:t>
            </a:r>
            <a:r>
              <a:rPr lang="ru-RU" sz="2200" dirty="0"/>
              <a:t>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6887722-FA3E-9A62-741C-B9C853FE5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119336" y="973039"/>
            <a:ext cx="5552224" cy="57081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4F8B836-B777-742D-88BA-5F61504BA7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3585"/>
          <a:stretch/>
        </p:blipFill>
        <p:spPr>
          <a:xfrm>
            <a:off x="5847907" y="973039"/>
            <a:ext cx="6183870" cy="57081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83454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3B52627-6E5A-736A-D8CC-69AD99F1D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613" y="1046880"/>
            <a:ext cx="3449301" cy="191627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2C3C16-9431-E8F9-BF1A-18BB7F36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2" y="306234"/>
            <a:ext cx="6908558" cy="7920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200" dirty="0"/>
              <a:t>Онлайн-курс «</a:t>
            </a:r>
            <a:r>
              <a:rPr lang="ru-RU" sz="2200" b="1" dirty="0"/>
              <a:t>Разработка компьютерных игр</a:t>
            </a:r>
            <a:r>
              <a:rPr lang="ru-RU" sz="2200" dirty="0"/>
              <a:t>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A142EF2-831F-BD62-8107-69AE0E26E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9823" r="12562" b="-1488"/>
          <a:stretch/>
        </p:blipFill>
        <p:spPr>
          <a:xfrm>
            <a:off x="8592915" y="124422"/>
            <a:ext cx="3551757" cy="32268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D4C625-0BB9-0B57-5F9F-EC37BEFE2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6" y="719966"/>
            <a:ext cx="4929858" cy="30597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98E4937-73E9-1CE0-94B0-B92231019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04" y="3255319"/>
            <a:ext cx="4162816" cy="360268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2E0711-456F-9511-E4FB-51911751C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2915" y="3320960"/>
            <a:ext cx="3551757" cy="335044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0A27939-ECD8-5483-4916-87680560B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03" y="3801155"/>
            <a:ext cx="3779082" cy="28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76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0797E57-4EBB-27E6-19B6-93E463243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005" y="468967"/>
            <a:ext cx="5922667" cy="42561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7D3BE7C-BA8A-C356-C924-FBF21AAB9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1" y="468967"/>
            <a:ext cx="6060483" cy="4256177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0467FA1-793A-DE72-0F38-BE5B98F46397}"/>
              </a:ext>
            </a:extLst>
          </p:cNvPr>
          <p:cNvSpPr txBox="1"/>
          <p:nvPr/>
        </p:nvSpPr>
        <p:spPr>
          <a:xfrm>
            <a:off x="542377" y="4869160"/>
            <a:ext cx="112273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организована прозрачная система управления правами пользователей, основанная на уровнях предоставляемого доступа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каждом уровне доступа возможно представление определенных прав доступа нескольким пользователям</a:t>
            </a:r>
          </a:p>
        </p:txBody>
      </p:sp>
    </p:spTree>
    <p:extLst>
      <p:ext uri="{BB962C8B-B14F-4D97-AF65-F5344CB8AC3E}">
        <p14:creationId xmlns:p14="http://schemas.microsoft.com/office/powerpoint/2010/main" val="2643783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E50ED49-1C9A-E40E-DA73-C1A26C479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2" t="1569" r="4174"/>
          <a:stretch/>
        </p:blipFill>
        <p:spPr>
          <a:xfrm>
            <a:off x="7824192" y="116632"/>
            <a:ext cx="4248472" cy="59346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9C75D62-004B-B0F4-F6D7-874F823E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" r="29610"/>
          <a:stretch/>
        </p:blipFill>
        <p:spPr>
          <a:xfrm>
            <a:off x="72008" y="116632"/>
            <a:ext cx="3915180" cy="55457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462C4946-B0DE-0235-6A4D-BF4CA4B62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7188" y="385606"/>
            <a:ext cx="3672408" cy="1128434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2200" b="1" dirty="0"/>
              <a:t>Онлайн-курс «</a:t>
            </a:r>
            <a:r>
              <a:rPr lang="ru-RU" sz="2200" b="1" dirty="0" err="1"/>
              <a:t>Arduino</a:t>
            </a:r>
            <a:r>
              <a:rPr lang="ru-RU" sz="2200" b="1" dirty="0"/>
              <a:t> для мехатроники и робототехники»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57AF5DD-2633-BD28-7CA5-E150EDE81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644" y="1514040"/>
            <a:ext cx="6408712" cy="50905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0637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2C3C16-9431-E8F9-BF1A-18BB7F36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7" y="321697"/>
            <a:ext cx="5622651" cy="27363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800" b="1" dirty="0"/>
              <a:t>Сетевая группа «Открытая школа (Информатика, Python)</a:t>
            </a:r>
            <a:r>
              <a:rPr lang="ru-RU" sz="1800" dirty="0"/>
              <a:t> образовательного портала Волгоградского государственного социально-педагогического университета (</a:t>
            </a:r>
            <a:r>
              <a:rPr lang="en-US" sz="1800" dirty="0">
                <a:hlinkClick r:id="rId2"/>
              </a:rPr>
              <a:t>http://edu.vspu.ru/groups/otkryitaya-shkola-informatika-python</a:t>
            </a:r>
            <a:r>
              <a:rPr lang="ru-RU" sz="1800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b="1" dirty="0"/>
              <a:t>Онлайн-курс «Программирование в среде Python» </a:t>
            </a:r>
            <a:r>
              <a:rPr lang="ru-RU" sz="1800" dirty="0"/>
              <a:t>с помощью системы управления обучением (LMS) на портале электронного обучения Волгоградского государственного социально-педагогического университета (</a:t>
            </a:r>
            <a:r>
              <a:rPr lang="en-US" sz="1800" dirty="0">
                <a:hlinkClick r:id="rId3"/>
              </a:rPr>
              <a:t>http://lms.vspu.ru/courses/phyton</a:t>
            </a:r>
            <a:r>
              <a:rPr lang="ru-RU" sz="1800" dirty="0"/>
              <a:t>)</a:t>
            </a:r>
          </a:p>
        </p:txBody>
      </p:sp>
      <p:pic>
        <p:nvPicPr>
          <p:cNvPr id="40962" name="Рисунок 4">
            <a:extLst>
              <a:ext uri="{FF2B5EF4-FFF2-40B4-BE49-F238E27FC236}">
                <a16:creationId xmlns:a16="http://schemas.microsoft.com/office/drawing/2014/main" xmlns="" id="{64312452-2F41-DC86-FE30-F40E764D6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" y="3129802"/>
            <a:ext cx="5760640" cy="332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Рисунок 3">
            <a:extLst>
              <a:ext uri="{FF2B5EF4-FFF2-40B4-BE49-F238E27FC236}">
                <a16:creationId xmlns:a16="http://schemas.microsoft.com/office/drawing/2014/main" xmlns="" id="{75C96AD9-AA2C-A7D7-0187-7DD999C7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08" y="332656"/>
            <a:ext cx="6008455" cy="601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89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2C3C16-9431-E8F9-BF1A-18BB7F36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74" y="151325"/>
            <a:ext cx="5078530" cy="3060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Онлайн-курс «Подготовка к ОГЭ-23 по информатике»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/>
              <a:t>Разработан на площадке «</a:t>
            </a:r>
            <a:r>
              <a:rPr lang="ru-RU" sz="1800" dirty="0" err="1"/>
              <a:t>Мирознай</a:t>
            </a:r>
            <a:r>
              <a:rPr lang="ru-RU" sz="1800" dirty="0"/>
              <a:t>» на основе оболочки </a:t>
            </a:r>
            <a:r>
              <a:rPr lang="ru-RU" sz="1800" dirty="0" err="1"/>
              <a:t>EDx</a:t>
            </a:r>
            <a:r>
              <a:rPr lang="ru-RU" sz="18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/>
              <a:t>Процентное соотношение участников онлайн-курса «Подготовка к ОГЭ по информатике» из регионов РФ:</a:t>
            </a:r>
          </a:p>
          <a:p>
            <a:pPr marL="720725">
              <a:buFont typeface="Wingdings" panose="05000000000000000000" pitchFamily="2" charset="2"/>
              <a:buChar char="ü"/>
            </a:pPr>
            <a:r>
              <a:rPr lang="ru-RU" sz="1800" dirty="0"/>
              <a:t>2021-2022 </a:t>
            </a:r>
            <a:r>
              <a:rPr lang="ru-RU" sz="1800" dirty="0" err="1"/>
              <a:t>уч</a:t>
            </a:r>
            <a:r>
              <a:rPr lang="ru-RU" sz="1800" dirty="0"/>
              <a:t> год – 566 обучающихся</a:t>
            </a:r>
          </a:p>
          <a:p>
            <a:pPr marL="720725">
              <a:buFont typeface="Wingdings" panose="05000000000000000000" pitchFamily="2" charset="2"/>
              <a:buChar char="ü"/>
            </a:pPr>
            <a:r>
              <a:rPr lang="ru-RU" sz="1800" dirty="0"/>
              <a:t>2022-2023 уч. Год – 402 обучающихся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6E28A3-8C8F-B12E-41A5-61F171876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90951"/>
            <a:ext cx="6331074" cy="668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E0CC779-9B2F-210C-418B-AC6DCC061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2" y="3509335"/>
            <a:ext cx="3897499" cy="245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C0FCA4-DFA0-B569-DC5B-AC63E7B49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412" y="3165976"/>
            <a:ext cx="4185836" cy="3296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299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7B13F2-1B8F-8179-B358-FD2BCD8A444E}"/>
              </a:ext>
            </a:extLst>
          </p:cNvPr>
          <p:cNvSpPr txBox="1"/>
          <p:nvPr/>
        </p:nvSpPr>
        <p:spPr>
          <a:xfrm>
            <a:off x="131180" y="288314"/>
            <a:ext cx="619268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/>
              <a:t>Онлайн-курс «</a:t>
            </a:r>
            <a:r>
              <a:rPr lang="ru-RU" sz="2000" b="1" dirty="0"/>
              <a:t>Зрение человека </a:t>
            </a:r>
            <a:r>
              <a:rPr lang="ru-RU" sz="2000" b="1" dirty="0" err="1"/>
              <a:t>vs</a:t>
            </a:r>
            <a:r>
              <a:rPr lang="ru-RU" sz="2000" b="1" dirty="0"/>
              <a:t> Зрение робота</a:t>
            </a:r>
            <a:r>
              <a:rPr lang="ru-RU" sz="2000" dirty="0"/>
              <a:t>»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/>
              <a:t>Курс был апробирован со школьниками МКОУ «</a:t>
            </a:r>
            <a:r>
              <a:rPr lang="ru-RU" sz="2000" dirty="0" err="1"/>
              <a:t>Абганеровская</a:t>
            </a:r>
            <a:r>
              <a:rPr lang="ru-RU" sz="2000" dirty="0"/>
              <a:t> средняя школа» Октябрьского муниципального района Волгоградской области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000" dirty="0"/>
              <a:t>Данный курс включает онлайн-этап и очную встречу в Технопарке.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ABA2D7-C1B6-6E71-267F-E9216F703C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2837" r="31589"/>
          <a:stretch/>
        </p:blipFill>
        <p:spPr>
          <a:xfrm>
            <a:off x="131180" y="2395163"/>
            <a:ext cx="3027998" cy="37423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CBBB5F1-63D7-4B85-5CFF-290A8504E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r="3380"/>
          <a:stretch/>
        </p:blipFill>
        <p:spPr>
          <a:xfrm>
            <a:off x="3218091" y="3006340"/>
            <a:ext cx="4532964" cy="37423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6B21B0B-F5D2-35C1-6379-668AEE61CA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1358" r="3464" b="4917"/>
          <a:stretch/>
        </p:blipFill>
        <p:spPr>
          <a:xfrm>
            <a:off x="6652486" y="130160"/>
            <a:ext cx="5437578" cy="4378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A45387-1804-0BDE-6FCF-55F5C5E7653C}"/>
              </a:ext>
            </a:extLst>
          </p:cNvPr>
          <p:cNvSpPr txBox="1"/>
          <p:nvPr/>
        </p:nvSpPr>
        <p:spPr>
          <a:xfrm>
            <a:off x="6682499" y="4717413"/>
            <a:ext cx="5206205" cy="203132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/>
              <a:t>Онлайн-занятие содержит предметные </a:t>
            </a:r>
            <a:r>
              <a:rPr lang="ru-RU" sz="1800" dirty="0" err="1"/>
              <a:t>видеолекции</a:t>
            </a:r>
            <a:r>
              <a:rPr lang="ru-RU" sz="1800" dirty="0"/>
              <a:t>, а также элементы для организации совместной работы школьников (обсуждения, задания с взаимной проверкой и т.д.). Цель онлайн-занятия - помочь школьникам подготовиться к очной встрече на базе Технопарка.</a:t>
            </a:r>
          </a:p>
        </p:txBody>
      </p:sp>
    </p:spTree>
    <p:extLst>
      <p:ext uri="{BB962C8B-B14F-4D97-AF65-F5344CB8AC3E}">
        <p14:creationId xmlns:p14="http://schemas.microsoft.com/office/powerpoint/2010/main" val="3560981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7B13F2-1B8F-8179-B358-FD2BCD8A444E}"/>
              </a:ext>
            </a:extLst>
          </p:cNvPr>
          <p:cNvSpPr txBox="1"/>
          <p:nvPr/>
        </p:nvSpPr>
        <p:spPr>
          <a:xfrm>
            <a:off x="117752" y="116632"/>
            <a:ext cx="6264696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/>
              <a:t>Конкурс 3D-реконструкций утраченных памятников архитектуры «</a:t>
            </a:r>
            <a:r>
              <a:rPr lang="ru-RU" sz="1600" b="1" dirty="0"/>
              <a:t>Возрождение истории</a:t>
            </a:r>
            <a:r>
              <a:rPr lang="ru-RU" sz="1600" dirty="0"/>
              <a:t>» (</a:t>
            </a:r>
            <a:r>
              <a:rPr lang="en-US" sz="1600" dirty="0">
                <a:hlinkClick r:id="rId2"/>
              </a:rPr>
              <a:t>http://history3d.vspu.ru</a:t>
            </a:r>
            <a:r>
              <a:rPr lang="ru-RU" sz="1600" dirty="0"/>
              <a:t>)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/>
              <a:t>В Конкурсе </a:t>
            </a:r>
            <a:r>
              <a:rPr lang="ru-RU" sz="1600" b="1" dirty="0"/>
              <a:t>принимали участие обучающиеся с 7-го по 11 классы</a:t>
            </a:r>
            <a:r>
              <a:rPr lang="ru-RU" sz="1600" dirty="0"/>
              <a:t>, а также студенты СПО. Подведение итогов осуществлялось по разным возрастным группам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/>
              <a:t>Для поддержки Конкурса в социальной сети ВКонтакте было организовано сообщество школьников и учителей «Возрождение истории»: </a:t>
            </a:r>
            <a:r>
              <a:rPr lang="ru-RU" sz="1600" dirty="0">
                <a:hlinkClick r:id="rId3"/>
              </a:rPr>
              <a:t>https://vk.com/mif.history3d</a:t>
            </a:r>
            <a:endParaRPr lang="ru-RU" sz="1600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/>
              <a:t>В данном сообществе взаимодействие участников было организовано следующими инструментами: публикация разработанных моделей, опросы, комментирование опубликованных работ, лайки. 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ru-RU" dirty="0"/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E03692-EAD5-47C3-543F-202DFC2717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962" t="15736" r="25087" b="5360"/>
          <a:stretch/>
        </p:blipFill>
        <p:spPr bwMode="auto">
          <a:xfrm>
            <a:off x="6529539" y="584684"/>
            <a:ext cx="5423166" cy="5688632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6EADD2-459C-5DA1-258A-7329102127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74" t="13911" r="13800" b="6955"/>
          <a:stretch/>
        </p:blipFill>
        <p:spPr bwMode="auto">
          <a:xfrm>
            <a:off x="3500908" y="3716526"/>
            <a:ext cx="2880319" cy="296638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4DC74EA-DDC4-CB6E-CD03-9A5659F7DA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72" t="18700" r="38557" b="14481"/>
          <a:stretch/>
        </p:blipFill>
        <p:spPr bwMode="auto">
          <a:xfrm>
            <a:off x="254972" y="3716527"/>
            <a:ext cx="2880319" cy="3004930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2953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7B13F2-1B8F-8179-B358-FD2BCD8A444E}"/>
              </a:ext>
            </a:extLst>
          </p:cNvPr>
          <p:cNvSpPr txBox="1"/>
          <p:nvPr/>
        </p:nvSpPr>
        <p:spPr>
          <a:xfrm>
            <a:off x="191344" y="305068"/>
            <a:ext cx="525053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000" b="1" dirty="0"/>
              <a:t>Курс «Основы программирования»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000" dirty="0"/>
              <a:t>На базе Технопарка универсальных педагогических компетенций ВГСПУ проводятся смешанные занятия по программированию в среде визуального программирования </a:t>
            </a:r>
            <a:r>
              <a:rPr lang="ru-RU" sz="2000" dirty="0" err="1"/>
              <a:t>Scratch</a:t>
            </a:r>
            <a:r>
              <a:rPr lang="ru-RU" sz="2000" dirty="0"/>
              <a:t> 3.0. 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000" dirty="0"/>
              <a:t>В качестве площадки для онлайн конференции используется Skype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000" dirty="0"/>
              <a:t>Всего в курсе 15 занятий по 2 академических часа, обучающиеся могут присутствовать на занятиях как в режиме онлайн, так и очно, а для тех, кто не смог присутствовать, ведется запись всего занятия</a:t>
            </a:r>
          </a:p>
          <a:p>
            <a:pPr marL="342900" indent="-34290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000" dirty="0"/>
              <a:t>МОУ гимназия № 11 Дзержинского района г. Волгограда и МБОУ </a:t>
            </a:r>
            <a:r>
              <a:rPr lang="ru-RU" sz="2000" dirty="0" err="1"/>
              <a:t>Городищееская</a:t>
            </a:r>
            <a:r>
              <a:rPr lang="ru-RU" sz="2000" dirty="0"/>
              <a:t> СШ № 1</a:t>
            </a:r>
          </a:p>
        </p:txBody>
      </p:sp>
      <p:pic>
        <p:nvPicPr>
          <p:cNvPr id="3" name="image12.jpg">
            <a:extLst>
              <a:ext uri="{FF2B5EF4-FFF2-40B4-BE49-F238E27FC236}">
                <a16:creationId xmlns:a16="http://schemas.microsoft.com/office/drawing/2014/main" xmlns="" id="{2FA96F77-56F5-72D1-A156-46EDFDCCD6A6}"/>
              </a:ext>
            </a:extLst>
          </p:cNvPr>
          <p:cNvPicPr/>
          <p:nvPr/>
        </p:nvPicPr>
        <p:blipFill rotWithShape="1">
          <a:blip r:embed="rId2"/>
          <a:srcRect t="23065" b="24187"/>
          <a:stretch/>
        </p:blipFill>
        <p:spPr>
          <a:xfrm>
            <a:off x="6127994" y="980728"/>
            <a:ext cx="5750674" cy="432048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5130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858C48-C41B-49A1-6435-DD960C4B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BEB99FE-3B57-23A2-A8C4-C9BAD12B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86392" cy="435133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теоретических, технологических и методических аспектов реализации образовательной деятельности в онлайн-сообществах школьников на основе создания и функционирования веб-платформы как важнейшего элемента современной цифровой образовательной среды.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5AFA517-A635-A82E-CB15-8653DB41400A}"/>
              </a:ext>
            </a:extLst>
          </p:cNvPr>
          <p:cNvCxnSpPr/>
          <p:nvPr/>
        </p:nvCxnSpPr>
        <p:spPr>
          <a:xfrm>
            <a:off x="479376" y="1484784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032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7B13F2-1B8F-8179-B358-FD2BCD8A444E}"/>
              </a:ext>
            </a:extLst>
          </p:cNvPr>
          <p:cNvSpPr txBox="1"/>
          <p:nvPr/>
        </p:nvSpPr>
        <p:spPr>
          <a:xfrm>
            <a:off x="0" y="158854"/>
            <a:ext cx="481506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b="1" dirty="0"/>
              <a:t>Курс по изучению основ работы с робототехническим набором Lego </a:t>
            </a:r>
            <a:r>
              <a:rPr lang="ru-RU" b="1" dirty="0" err="1"/>
              <a:t>Mindstorms</a:t>
            </a:r>
            <a:r>
              <a:rPr lang="ru-RU" b="1" dirty="0"/>
              <a:t> Ev3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dirty="0"/>
              <a:t>Онлайн занятия по робототехнике на площадке </a:t>
            </a:r>
            <a:r>
              <a:rPr lang="ru-RU" dirty="0" err="1"/>
              <a:t>BigBlueButton</a:t>
            </a:r>
            <a:r>
              <a:rPr lang="ru-RU" dirty="0"/>
              <a:t> с использованием робототехнического набора </a:t>
            </a:r>
            <a:r>
              <a:rPr lang="ru-RU" dirty="0" err="1"/>
              <a:t>Apitor</a:t>
            </a:r>
            <a:endParaRPr lang="ru-RU" dirty="0"/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dirty="0"/>
              <a:t> МКОУ "</a:t>
            </a:r>
            <a:r>
              <a:rPr lang="ru-RU" dirty="0" err="1"/>
              <a:t>Абганеровская</a:t>
            </a:r>
            <a:r>
              <a:rPr lang="ru-RU" dirty="0"/>
              <a:t> СШ"</a:t>
            </a:r>
          </a:p>
        </p:txBody>
      </p:sp>
      <p:pic>
        <p:nvPicPr>
          <p:cNvPr id="5" name="image10.jpg">
            <a:extLst>
              <a:ext uri="{FF2B5EF4-FFF2-40B4-BE49-F238E27FC236}">
                <a16:creationId xmlns:a16="http://schemas.microsoft.com/office/drawing/2014/main" xmlns="" id="{21F704E1-DDFC-D62B-3760-38371D3DED3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740350" y="44624"/>
            <a:ext cx="3677176" cy="3886691"/>
          </a:xfrm>
          <a:prstGeom prst="rect">
            <a:avLst/>
          </a:prstGeom>
          <a:ln/>
        </p:spPr>
      </p:pic>
      <p:pic>
        <p:nvPicPr>
          <p:cNvPr id="9" name="image5.jpg">
            <a:extLst>
              <a:ext uri="{FF2B5EF4-FFF2-40B4-BE49-F238E27FC236}">
                <a16:creationId xmlns:a16="http://schemas.microsoft.com/office/drawing/2014/main" xmlns="" id="{2C824223-67C6-AED2-415E-59AFB1B3F0D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389461" y="44624"/>
            <a:ext cx="3513711" cy="3691079"/>
          </a:xfrm>
          <a:prstGeom prst="rect">
            <a:avLst/>
          </a:prstGeom>
          <a:ln/>
        </p:spPr>
      </p:pic>
      <p:pic>
        <p:nvPicPr>
          <p:cNvPr id="7" name="image1.jpg">
            <a:extLst>
              <a:ext uri="{FF2B5EF4-FFF2-40B4-BE49-F238E27FC236}">
                <a16:creationId xmlns:a16="http://schemas.microsoft.com/office/drawing/2014/main" xmlns="" id="{8B75D30F-A648-DD5E-7764-21F88E84D83D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1587" y="2384983"/>
            <a:ext cx="5400600" cy="2513189"/>
          </a:xfrm>
          <a:prstGeom prst="rect">
            <a:avLst/>
          </a:prstGeom>
          <a:ln/>
        </p:spPr>
      </p:pic>
      <p:pic>
        <p:nvPicPr>
          <p:cNvPr id="14" name="image4.jpg">
            <a:extLst>
              <a:ext uri="{FF2B5EF4-FFF2-40B4-BE49-F238E27FC236}">
                <a16:creationId xmlns:a16="http://schemas.microsoft.com/office/drawing/2014/main" xmlns="" id="{B3C0F423-3E3F-687F-0AC5-F3FEE24D6FF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1587" y="4671522"/>
            <a:ext cx="5400600" cy="2238999"/>
          </a:xfrm>
          <a:prstGeom prst="rect">
            <a:avLst/>
          </a:prstGeom>
          <a:ln/>
        </p:spPr>
      </p:pic>
      <p:pic>
        <p:nvPicPr>
          <p:cNvPr id="13" name="image2.jpg">
            <a:extLst>
              <a:ext uri="{FF2B5EF4-FFF2-40B4-BE49-F238E27FC236}">
                <a16:creationId xmlns:a16="http://schemas.microsoft.com/office/drawing/2014/main" xmlns="" id="{01FA3A66-B860-E126-F61B-80D9737BD86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962588" y="3658786"/>
            <a:ext cx="6456965" cy="31992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760861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6E0212-1A71-42D8-4F62-C1CFB9E88840}"/>
              </a:ext>
            </a:extLst>
          </p:cNvPr>
          <p:cNvSpPr txBox="1"/>
          <p:nvPr/>
        </p:nvSpPr>
        <p:spPr>
          <a:xfrm>
            <a:off x="10606" y="6354246"/>
            <a:ext cx="5005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https://dist.miroznai.ru</a:t>
            </a:r>
            <a:r>
              <a:rPr lang="ru-RU" sz="1800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и  </a:t>
            </a:r>
            <a:r>
              <a:rPr lang="en-US" sz="1800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http://lms.vspu.ru</a:t>
            </a:r>
            <a:r>
              <a:rPr lang="ru-RU" sz="1800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DBDD0A-2BFB-01E9-FCF3-1CF3996C1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18" y="131087"/>
            <a:ext cx="4406530" cy="3476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068993-7E2D-713D-AD72-AC2DB2BCCF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40" y="0"/>
            <a:ext cx="4895807" cy="38862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1B3C663-8E7E-313B-0A29-306BECC16F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837300"/>
            <a:ext cx="4884664" cy="38862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9A1ACD8-018D-E7D6-49C6-8D6707FA35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5" y="1988840"/>
            <a:ext cx="4661516" cy="39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47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13">
            <a:extLst>
              <a:ext uri="{FF2B5EF4-FFF2-40B4-BE49-F238E27FC236}">
                <a16:creationId xmlns:a16="http://schemas.microsoft.com/office/drawing/2014/main" xmlns="" id="{BBB48E92-E4C5-DD2A-DF3F-297E91B30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88" y="2594724"/>
            <a:ext cx="5919502" cy="42057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E059AC-5C75-85FD-0608-142874C4A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3" y="1556792"/>
            <a:ext cx="6408411" cy="326266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BA27F4-C9AF-9A69-0AE6-B06613A52C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53" t="56709" r="11583"/>
          <a:stretch/>
        </p:blipFill>
        <p:spPr>
          <a:xfrm>
            <a:off x="6434815" y="180247"/>
            <a:ext cx="2449486" cy="20377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8BED54-D9F4-37FD-D31F-E8B904EA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62242"/>
            <a:ext cx="5617840" cy="1325563"/>
          </a:xfrm>
        </p:spPr>
        <p:txBody>
          <a:bodyPr>
            <a:normAutofit/>
          </a:bodyPr>
          <a:lstStyle/>
          <a:p>
            <a:r>
              <a:rPr lang="ru-RU" sz="4000" dirty="0"/>
              <a:t>Инструменты интерактивности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EF20737-AC30-690A-0DCE-A5936ABFBE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325"/>
          <a:stretch/>
        </p:blipFill>
        <p:spPr>
          <a:xfrm>
            <a:off x="8832304" y="22351"/>
            <a:ext cx="3240360" cy="24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69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22">
            <a:extLst>
              <a:ext uri="{FF2B5EF4-FFF2-40B4-BE49-F238E27FC236}">
                <a16:creationId xmlns:a16="http://schemas.microsoft.com/office/drawing/2014/main" xmlns="" id="{BD4F1721-18B4-C0AC-1A10-D8607AAD6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214" y="4653136"/>
            <a:ext cx="36341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гимназия 3 Центрального района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Волгограда, для уроков ИЗО, 2 классы</a:t>
            </a:r>
          </a:p>
        </p:txBody>
      </p:sp>
      <p:pic>
        <p:nvPicPr>
          <p:cNvPr id="11270" name="Рисунок 5">
            <a:extLst>
              <a:ext uri="{FF2B5EF4-FFF2-40B4-BE49-F238E27FC236}">
                <a16:creationId xmlns:a16="http://schemas.microsoft.com/office/drawing/2014/main" xmlns="" id="{2BBD1DD1-C0F8-55C1-664E-51C8C6D68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92" y="143511"/>
            <a:ext cx="6081325" cy="45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6B0F1ED-3720-2DF6-0DD4-2D36853C68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43511"/>
            <a:ext cx="3816424" cy="423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79A9126-EF82-D398-A4A9-ACC3FD95F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68" y="2348880"/>
            <a:ext cx="3634105" cy="24549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3114AB98-A51D-1A62-9F1D-49048948E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98" y="4956903"/>
            <a:ext cx="51763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студентами для уроков информатики и апробированные в ходе педагогической практики в школах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Волгограда</a:t>
            </a:r>
          </a:p>
        </p:txBody>
      </p:sp>
      <p:pic>
        <p:nvPicPr>
          <p:cNvPr id="4" name="Picture 2" descr="C:\Users\Nik\Desktop\К зачёту\Доклад ПоляковойВА на конф 30_01_19\Картинки к докладу\1 Инт видео.png">
            <a:extLst>
              <a:ext uri="{FF2B5EF4-FFF2-40B4-BE49-F238E27FC236}">
                <a16:creationId xmlns:a16="http://schemas.microsoft.com/office/drawing/2014/main" xmlns="" id="{35B8BF9E-A172-C229-AB09-4A2B66105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5" y="4375015"/>
            <a:ext cx="3238288" cy="24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2B6E59-EB3F-1964-B0BC-088F5EF6A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88640"/>
            <a:ext cx="11521280" cy="720079"/>
          </a:xfrm>
        </p:spPr>
        <p:txBody>
          <a:bodyPr>
            <a:normAutofit/>
          </a:bodyPr>
          <a:lstStyle/>
          <a:p>
            <a:r>
              <a:rPr lang="ru-RU" sz="4000" b="1" dirty="0"/>
              <a:t>Ресурсы, разработанные будущими учителями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DBE9659-35A0-C5BB-8534-69BE3B5BC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5" y="849014"/>
            <a:ext cx="6768752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8AD87F8-CB61-48C8-178A-C767EDA0B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126" y="881902"/>
            <a:ext cx="3876670" cy="3223558"/>
          </a:xfrm>
          <a:prstGeom prst="rect">
            <a:avLst/>
          </a:prstGeom>
          <a:noFill/>
          <a:ln w="19050" cmpd="sng">
            <a:solidFill>
              <a:schemeClr val="bg1">
                <a:lumMod val="85000"/>
                <a:lumOff val="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Рисунок 1">
            <a:extLst>
              <a:ext uri="{FF2B5EF4-FFF2-40B4-BE49-F238E27FC236}">
                <a16:creationId xmlns:a16="http://schemas.microsoft.com/office/drawing/2014/main" xmlns="" id="{A69BB6B8-75F4-FDAC-1FDB-01DBC102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0" t="37769" b="12447"/>
          <a:stretch>
            <a:fillRect/>
          </a:stretch>
        </p:blipFill>
        <p:spPr bwMode="auto">
          <a:xfrm>
            <a:off x="446391" y="4040514"/>
            <a:ext cx="5618492" cy="2708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4">
            <a:extLst>
              <a:ext uri="{FF2B5EF4-FFF2-40B4-BE49-F238E27FC236}">
                <a16:creationId xmlns:a16="http://schemas.microsoft.com/office/drawing/2014/main" xmlns="" id="{7F66B362-DF77-0D75-18AD-DAE96607C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 b="6270"/>
          <a:stretch/>
        </p:blipFill>
        <p:spPr bwMode="auto">
          <a:xfrm>
            <a:off x="6376241" y="3663991"/>
            <a:ext cx="2160240" cy="308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6">
            <a:extLst>
              <a:ext uri="{FF2B5EF4-FFF2-40B4-BE49-F238E27FC236}">
                <a16:creationId xmlns:a16="http://schemas.microsoft.com/office/drawing/2014/main" xmlns="" id="{1D093261-43E8-67CD-1CE8-369BF00FD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8" b="7523"/>
          <a:stretch/>
        </p:blipFill>
        <p:spPr bwMode="auto">
          <a:xfrm>
            <a:off x="8841992" y="3663991"/>
            <a:ext cx="2294568" cy="315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113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выполнения исследования: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2" y="1825625"/>
            <a:ext cx="11449272" cy="4351338"/>
          </a:xfrm>
        </p:spPr>
        <p:txBody>
          <a:bodyPr>
            <a:normAutofit/>
          </a:bodyPr>
          <a:lstStyle/>
          <a:p>
            <a:pPr marL="354013" indent="-354013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/>
              <a:t>Опубликовано более 100 статей (ВАК-33, </a:t>
            </a:r>
            <a:r>
              <a:rPr lang="en-US" dirty="0"/>
              <a:t>Web of Science/Scopus</a:t>
            </a:r>
            <a:r>
              <a:rPr lang="ru-RU" dirty="0"/>
              <a:t> – 8, РИНЦ-более 45)</a:t>
            </a:r>
          </a:p>
          <a:p>
            <a:pPr marL="354013" indent="-354013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/>
              <a:t>Подготовлены 2 монографии</a:t>
            </a:r>
          </a:p>
          <a:p>
            <a:pPr marL="354013" indent="-354013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/>
              <a:t>В разработке онлайн-курсов для образовательных сообществ школьников принимало участие: 90 студентов, 12 магистрантов и 4 аспиранта</a:t>
            </a:r>
          </a:p>
          <a:p>
            <a:pPr marL="354013" indent="-354013"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dirty="0"/>
              <a:t>Исполнители гранта приняли участие более чем в 20 конференциях международного и российского уровня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BDC97DC8-5480-05F2-6376-874F58BC2030}"/>
              </a:ext>
            </a:extLst>
          </p:cNvPr>
          <p:cNvCxnSpPr/>
          <p:nvPr/>
        </p:nvCxnSpPr>
        <p:spPr>
          <a:xfrm>
            <a:off x="479376" y="1556792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236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Заголовок 1">
            <a:extLst>
              <a:ext uri="{FF2B5EF4-FFF2-40B4-BE49-F238E27FC236}">
                <a16:creationId xmlns:a16="http://schemas.microsoft.com/office/drawing/2014/main" xmlns="" id="{03BCB359-A09D-9C54-8E68-4B99ABFC08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06539" y="1236717"/>
            <a:ext cx="6634077" cy="3746996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«Теоретико-методологические основы и технологическое обеспечение реализации образовательной деятельности в онлайн-сообществах учащихся школ»</a:t>
            </a:r>
            <a:r>
              <a:rPr lang="en-US" alt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4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РФФИ № 19-29-14064</a:t>
            </a:r>
            <a:endParaRPr lang="ru-RU" altLang="ru-RU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AutoShape 6" descr="https://static.mvd.ru/upload/site127/ol4f0AReC7.jpg">
            <a:extLst>
              <a:ext uri="{FF2B5EF4-FFF2-40B4-BE49-F238E27FC236}">
                <a16:creationId xmlns:a16="http://schemas.microsoft.com/office/drawing/2014/main" xmlns="" id="{B2DC68CB-EC29-FD45-9E85-2A3B0F7757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5127" name="AutoShape 8" descr="https://static.mvd.ru/upload/site127/ol4f0AReC7.jpg">
            <a:extLst>
              <a:ext uri="{FF2B5EF4-FFF2-40B4-BE49-F238E27FC236}">
                <a16:creationId xmlns:a16="http://schemas.microsoft.com/office/drawing/2014/main" xmlns="" id="{AB3FCF92-C891-1756-F1FE-051CD75145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5128" name="AutoShape 10" descr="https://static.mvd.ru/upload/site127/ol4f0AReC7.jpg">
            <a:extLst>
              <a:ext uri="{FF2B5EF4-FFF2-40B4-BE49-F238E27FC236}">
                <a16:creationId xmlns:a16="http://schemas.microsoft.com/office/drawing/2014/main" xmlns="" id="{C9361D1A-36A5-484C-6D20-05052CEBE5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D856CB4-D24E-3384-AEE5-61DAE61360BA}"/>
              </a:ext>
            </a:extLst>
          </p:cNvPr>
          <p:cNvSpPr/>
          <p:nvPr/>
        </p:nvSpPr>
        <p:spPr>
          <a:xfrm>
            <a:off x="2063552" y="5625725"/>
            <a:ext cx="9648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ВО «Волгоградский государственный социально-педагогический университет», г. Волгоград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76FA0B-7F24-1D7B-5CBE-919ABB2FE388}"/>
              </a:ext>
            </a:extLst>
          </p:cNvPr>
          <p:cNvSpPr txBox="1"/>
          <p:nvPr/>
        </p:nvSpPr>
        <p:spPr>
          <a:xfrm>
            <a:off x="480287" y="1325370"/>
            <a:ext cx="467353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 Алексей Николаевич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Данильчук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Валерьевна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Куликова Наталья Юрьевна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Касьянов Сергей Николаевич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Пономарева Юлия Сергеевна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Комиссарова Светлана Александровна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 Константин Алексеевич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Чандра Маргарита Юрьевна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Клеветова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Валентиновна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Маркович Ольга Сергеевна</a:t>
            </a:r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8BC41AA9-6F82-37EB-F5FC-68C7875CA910}"/>
              </a:ext>
            </a:extLst>
          </p:cNvPr>
          <p:cNvCxnSpPr/>
          <p:nvPr/>
        </p:nvCxnSpPr>
        <p:spPr>
          <a:xfrm>
            <a:off x="479376" y="1124744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612366ED-CF19-A418-1461-08502FD9791C}"/>
              </a:ext>
            </a:extLst>
          </p:cNvPr>
          <p:cNvCxnSpPr/>
          <p:nvPr/>
        </p:nvCxnSpPr>
        <p:spPr>
          <a:xfrm>
            <a:off x="479376" y="5157192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4" name="Google Shape;63;p1">
            <a:extLst>
              <a:ext uri="{FF2B5EF4-FFF2-40B4-BE49-F238E27FC236}">
                <a16:creationId xmlns:a16="http://schemas.microsoft.com/office/drawing/2014/main" xmlns="" id="{2F43E3AD-5EE7-3BAA-534A-911FC7EC04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9" y="5306874"/>
            <a:ext cx="1152128" cy="137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93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3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исследования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теоретико-методологические аспекты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2776"/>
            <a:ext cx="10082336" cy="476418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Уточнено понятие «образовательное онлайн-сообщество учащихся» как Интернет-сообщества, объединяющего учащихся и педагогов в единый коллектив на основе общих ценностно-смысловых ориентиров образовательной деятельности, активного межличностного взаимодействия, продуктивного учебного сотрудничества через обмен знаниями, мнениями и опытом; педагогической поддержки каждому члену сообщества в достижении персональных образовательных результатов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Выявлена сущность и специфика образовательных сообществ: их виды, дидактические принципы, типы взаимодействия, роли субъектов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анализа образовательных веб-платформ определены наиболее распространенные инструменты (представление контента обучения, организация учебного взаимодействия и др.)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18AB6EA3-1688-945C-7E7F-FDEDC2FEE2B5}"/>
              </a:ext>
            </a:extLst>
          </p:cNvPr>
          <p:cNvCxnSpPr/>
          <p:nvPr/>
        </p:nvCxnSpPr>
        <p:spPr>
          <a:xfrm>
            <a:off x="479376" y="1268760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26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116632"/>
            <a:ext cx="10515600" cy="903635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исследования (технологический)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2777"/>
            <a:ext cx="10154344" cy="5080098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Выбраны основные направления реализации сообществ школьников (для организации урочной и внеурочной деятельности по предметам, научно-исследовательской деятельности)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решение о вовлечении в разработку студентов-будущих учителей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Определена необходимость разработки многомерных дидактических интерактивных инструментов (интерактивных плакатов, видео, тренажеров и др.) для образовательных онлайн-платформ как одного из ведущих средств обучения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 в организации образовательной деятельности отдается различным видам взаимодействия учащихся с педагогом и между собой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812B493-0EF9-FBAA-4C9D-A9A71A73A148}"/>
              </a:ext>
            </a:extLst>
          </p:cNvPr>
          <p:cNvCxnSpPr/>
          <p:nvPr/>
        </p:nvCxnSpPr>
        <p:spPr>
          <a:xfrm>
            <a:off x="479376" y="1239395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21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5EC1D9-3CE2-6D85-E276-1C94A3DDE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124744"/>
            <a:ext cx="10154344" cy="435133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разработки и апробации модели цифровой образовательной платформы онлайн-сообществ учащихся было положено использование социальной образовательной сети ВГСПУ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(http://edu.vspu.ru) </a:t>
            </a:r>
            <a:r>
              <a:rPr lang="ru-RU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созданной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Content Management System (CMS)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WordPress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площадки «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Мирознай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основе оболочки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EDx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DE186208-844D-4DEB-FE0A-99679AC8DC59}"/>
              </a:ext>
            </a:extLst>
          </p:cNvPr>
          <p:cNvCxnSpPr/>
          <p:nvPr/>
        </p:nvCxnSpPr>
        <p:spPr>
          <a:xfrm>
            <a:off x="479376" y="980728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0FEEBE30-947B-767D-9205-05E9DF9905D9}"/>
              </a:ext>
            </a:extLst>
          </p:cNvPr>
          <p:cNvCxnSpPr/>
          <p:nvPr/>
        </p:nvCxnSpPr>
        <p:spPr>
          <a:xfrm>
            <a:off x="623392" y="5476082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50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4FDF8A-54FB-C7B0-3291-AAF9C452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2"/>
          <a:stretch/>
        </p:blipFill>
        <p:spPr>
          <a:xfrm>
            <a:off x="0" y="68499"/>
            <a:ext cx="5951984" cy="68044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6F480C5-95EB-B39A-8E87-2972C038414D}"/>
              </a:ext>
            </a:extLst>
          </p:cNvPr>
          <p:cNvSpPr txBox="1"/>
          <p:nvPr/>
        </p:nvSpPr>
        <p:spPr>
          <a:xfrm>
            <a:off x="6312024" y="482039"/>
            <a:ext cx="5593716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Онлайн-платформа позволяет: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разрабатывать педагогам учебные онлайн-курсы;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использовать аудио, видео, фото и др.; обмениваться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различными ссылками, файлами и сообщениями с обучающимися;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встраивать на платформу видеоматериалы и различные сервисы сети Интернет;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создавать и выкладывать на платформу авторские проекты самими обучающимися;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добавлять тесты и опросы;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создавать инструментами новые платформы или использовать уже имеющиеся;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управлять доступом и правами пользователей и педагогов;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использовать средства мониторинга (распределять обучающихся по группам, получать доступ к файлам и текстовым отчетам, автоматически собирать рейтинговые баллы, выгружать результаты обучающихся в табличном виде)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1534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исследования (методический, апробация)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1950" indent="-36195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Реализованы конкретные онлайн-курсы для образовательных сообществ школьников и студентов - будущих учителей с технологическим и методическим оснащением для обучения информатике, математике, физике, истории и др. </a:t>
            </a:r>
          </a:p>
          <a:p>
            <a:pPr marL="361950" indent="-36195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Описаны модели содержания этих онлайн курсов, контента; основные идеи организации педагогического взаимодействия</a:t>
            </a:r>
          </a:p>
          <a:p>
            <a:pPr marL="361950" indent="-36195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интерактивные электронные образовательные ресурсы с использованием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HTML5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др., сетевых сервисов H5P, УДОБА,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Onlinetestpad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Сoreapp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Сlasskick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</a:p>
          <a:p>
            <a:pPr marL="361950" indent="-36195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пилотная апробация курсов</a:t>
            </a:r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757B614D-3548-96F8-6F14-D4D9F058BEDB}"/>
              </a:ext>
            </a:extLst>
          </p:cNvPr>
          <p:cNvCxnSpPr/>
          <p:nvPr/>
        </p:nvCxnSpPr>
        <p:spPr>
          <a:xfrm>
            <a:off x="479376" y="1484784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49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созданные курсы (более 30):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мехатроники и робототехники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компьютерных игр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 на языке Python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учащихся к ОГЭ и ЕГЭ по информатике, математике и физике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 и др.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CFF85A49-0433-4FDA-7B34-F052D5410C67}"/>
              </a:ext>
            </a:extLst>
          </p:cNvPr>
          <p:cNvCxnSpPr/>
          <p:nvPr/>
        </p:nvCxnSpPr>
        <p:spPr>
          <a:xfrm>
            <a:off x="479376" y="1484784"/>
            <a:ext cx="11233248" cy="0"/>
          </a:xfrm>
          <a:prstGeom prst="line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734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2C3C16-9431-E8F9-BF1A-18BB7F36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251250"/>
            <a:ext cx="6908558" cy="7920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200" b="1" dirty="0"/>
              <a:t>Онлайн-курс «Разработка компьютерных игр»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637B92-2B6B-D627-0BFC-77FFA4FA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057" y="95913"/>
            <a:ext cx="4518436" cy="41993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DD3675-533B-E1FF-A88A-CB3DAB69D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" y="1204700"/>
            <a:ext cx="3495901" cy="26563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448E6F4-CCDF-BBFF-B797-D261C94CF1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4" y="4017363"/>
            <a:ext cx="3487676" cy="25893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DD2E7D2-4515-5ABF-9A6C-C8A1FEE5E0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78" y="913680"/>
            <a:ext cx="4187990" cy="38120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654675C-452B-0F44-798A-144FB5F0C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893" y="4962028"/>
            <a:ext cx="4161275" cy="15991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6C21C13-1A28-2352-169D-E3D6F9526A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101" y="2789266"/>
            <a:ext cx="3454708" cy="38120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50345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7475</TotalTime>
  <Words>1123</Words>
  <Application>Microsoft Office PowerPoint</Application>
  <PresentationFormat>Произвольный</PresentationFormat>
  <Paragraphs>108</Paragraphs>
  <Slides>26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«Теоретико-методологические основы и технологическое обеспечение реализации образовательной деятельности в онлайн-сообществах учащихся школ»  РФФИ № 19-29-14064</vt:lpstr>
      <vt:lpstr>Цель исследования</vt:lpstr>
      <vt:lpstr>1 этап исследования (теоретико-методологические аспекты)</vt:lpstr>
      <vt:lpstr>2 этап исследования (технологический)</vt:lpstr>
      <vt:lpstr>Презентация PowerPoint</vt:lpstr>
      <vt:lpstr>Презентация PowerPoint</vt:lpstr>
      <vt:lpstr>3 этап исследования (методический, апробация)</vt:lpstr>
      <vt:lpstr>Основные созданные курсы (более 30):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Инструменты интерактивности</vt:lpstr>
      <vt:lpstr>Презентация PowerPoint</vt:lpstr>
      <vt:lpstr>Ресурсы, разработанные будущими учителями</vt:lpstr>
      <vt:lpstr>В результате выполнения исследования:</vt:lpstr>
      <vt:lpstr>«Теоретико-методологические основы и технологическое обеспечение реализации образовательной деятельности в онлайн-сообществах учащихся школ»  РФФИ № 19-29-14064</vt:lpstr>
    </vt:vector>
  </TitlesOfParts>
  <Company>Минэкономразвития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user</dc:creator>
  <cp:lastModifiedBy>Lenovo</cp:lastModifiedBy>
  <cp:revision>356</cp:revision>
  <dcterms:created xsi:type="dcterms:W3CDTF">2009-03-17T09:14:04Z</dcterms:created>
  <dcterms:modified xsi:type="dcterms:W3CDTF">2023-05-18T20:24:36Z</dcterms:modified>
</cp:coreProperties>
</file>