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257" r:id="rId3"/>
    <p:sldId id="259" r:id="rId4"/>
    <p:sldId id="266" r:id="rId5"/>
    <p:sldId id="264" r:id="rId6"/>
    <p:sldId id="262" r:id="rId7"/>
    <p:sldId id="263" r:id="rId8"/>
    <p:sldId id="287" r:id="rId9"/>
    <p:sldId id="28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34B8-4DAA-43AE-ADE1-FB09BA31C161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CDA5-985E-4705-9993-5BB23D02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8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E75EF522-506A-DD84-8B73-9422385BF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5AD51041-CAAC-AF97-C4A0-687D2ACE9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i="1">
                <a:cs typeface="Arial" panose="020B0604020202020204" pitchFamily="34" charset="0"/>
              </a:rPr>
              <a:t>ПРИМЕЧАНИЕ.</a:t>
            </a:r>
          </a:p>
          <a:p>
            <a:r>
              <a:rPr lang="ru-RU" altLang="ru-RU" i="1">
                <a:cs typeface="Arial" panose="020B0604020202020204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6DA033B3-7367-2945-050D-B53F543CA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A0AD2-4712-478A-8825-B1228D5ACC7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409ABC-6FAB-D4A0-D15B-CF79A9BDCD08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E30D3CE1-BEC6-D664-E365-8979443DD32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0C7A8602-281F-E84F-6468-9744201D353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94028719-E587-AFA7-83D0-871B00A4628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9569BD5D-C92A-C2BA-0842-9A61BD6022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DCB512A8-AC9D-1A83-E531-EB49F09CC7D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00023CD-E5F3-BB99-2EF1-6BD49CDDB9C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8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620811C-FEC0-977A-BAD3-297445EE6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21CD351-867F-6C5C-8A46-7F55AD0CC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7BEA336-3A02-0714-144D-9707A7331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27A9-F43E-4B64-BC66-035AAA87D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11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F49619E-6D04-9A06-F59A-6731359C5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3F4844-C58F-01EB-0BB5-400CB149A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1FBB40E-1329-6BB8-E23A-2974DB6B2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BCFD-8210-40F2-AF08-08AC164D93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00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D6C1EE3-05F3-22F1-7BA3-029E16DCE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79BC287-C2EF-B571-E485-4AA8290D8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ACC1AEF-C8E0-2BD7-B98D-21BC59776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DE8D-16CB-435C-B869-25B206B49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85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7451F1E-3668-5A39-21DB-B84757F52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C5F01D6-36F9-0C09-3877-9A00AC542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3E66A55-F1C1-E0E2-A2E1-16A55F628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456D1-298B-45D6-AA21-8932BC1239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2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D7A086-F879-3896-A18A-335CF37077F5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CFF0F0A1-7715-5FE9-EF08-AE4A73064A16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07E7B0A-9084-4305-37AD-08D278510AD9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A5A7B4D4-743C-9CBA-F7B3-799B6C6DF73E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A6F497-B922-27DE-8DEC-78187409BA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83F0AD6D-A6C4-ED09-59EE-C217E8B382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660D864-A3AF-E959-2122-89641CAE2E02}"/>
                </a:ext>
              </a:extLst>
            </p:cNvPr>
            <p:cNvCxnSpPr/>
            <p:nvPr/>
          </p:nvCxnSpPr>
          <p:spPr>
            <a:xfrm>
              <a:off x="513137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F0F1D17-1AE9-CB0B-B25E-C06F5D4819FC}"/>
                </a:ext>
              </a:extLst>
            </p:cNvPr>
            <p:cNvCxnSpPr/>
            <p:nvPr/>
          </p:nvCxnSpPr>
          <p:spPr>
            <a:xfrm>
              <a:off x="513137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CF875F-5C20-6E7A-AF3A-F8011CF2086F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rtlCol="0">
            <a:normAutofit/>
          </a:bodyPr>
          <a:lstStyle>
            <a:lvl1pPr algn="l">
              <a:defRPr sz="3300" cap="all" baseline="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58021677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C9E378-F33F-AD6C-091D-7756FCAC9399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0284CDB9-90DB-91FC-1914-16ED6A7721A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D384F3F8-BF27-0108-FFC4-B734A1D987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EDC152B7-C256-FF6F-2C53-B8A86C4D95E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96FEECDB-B745-A837-5056-D8790A4E1A9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58A47B2-FB9A-1923-0DDD-5F0DBDBC9B6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33F8615B-6A2F-00B2-9B62-01C149AB6B9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8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1CAE7C8-BBDB-0163-CE2A-16D1F9A09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5C0AF46-0A71-7E71-3B0D-AB1700120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4DFEF81-0F5E-2D73-BF5E-804922C0E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F762-5E25-45B0-827B-BE43377C3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50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76EAC9C-53CB-C8EF-C755-F2707BF4E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75516E5-487C-0956-142A-32D51A551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E6194F8-AD4E-11B4-5A74-DCEAE82C5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0978-454C-4CAB-A98B-7EFEA7088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87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C70FFA2-7262-9378-8EBE-3E13B206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E37A7D7-31B9-9035-9AF2-4BA3E16F5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7CA559B-73B8-17C1-01F6-A3248A924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479A-C493-4CD9-A979-428567EA0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456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15488EB-2082-ABDC-E27E-B0F4E89E6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9290C7-536D-DFA9-A31C-F6EFA0DA0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1C5BE36-B76B-9326-37BF-D0CA47884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CF6D-9D97-4F2B-8566-E89A96436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47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D3F60A2-EC49-B31B-CC82-C4B1B9624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D54C0FA-7EFB-A97A-EC45-3B233AED4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80D9A99-4D80-264C-0CA4-46E5CAB46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DD788-F7E0-4E7F-86C1-55DFA5E8A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11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4186068-4A34-3904-21CA-E1A0AFB47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134C4FF-700F-CF4E-2080-C608D7695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F83F7C3-BC69-EA5F-3DA7-7C972BA64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49C7-9311-4E3F-BBC6-C561EA4F9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0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AB7B878-A28B-F5A6-C452-9B8497BA9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E9DE6C9-DC8A-38FA-18A6-A49C55C28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4290D7F-CD0B-EDF9-D940-8E9F070A9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23A8-6370-4767-9E73-84913621F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61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660A504-229C-79FF-8EA5-B25F26D98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CA4FC2A-14C3-B5F2-C493-100E72264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391C79-B83F-EAB6-4268-84F4B316C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B246-07B1-4486-9050-7A1B7F4E8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251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EE09B5E-5FB8-4633-FD7A-C70BFFEC3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3CB7EB-5656-C47C-A76D-6A0C0084E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513345B-8E34-32F1-DB68-F1BA41693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094C-5EC4-44BB-8ECB-99E31DC3F8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88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2F088E8-59A4-01DD-FAF5-53A2D2212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BF3248E-09DD-6CE9-6E21-A1F016B5E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52BE2B3-85EC-FD14-3B8C-64874E0D4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A839-58B5-4854-A1F3-4834D055F4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078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AAE4817-DA40-42D6-11B4-3698D4551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6B487AB-F49C-DFEA-1914-57A9A27D7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AE2D81D-58D5-F3EA-7DDC-9256A4D70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C5D5-BCDE-467A-B1C1-30ADE24E8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81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42237FC-13D0-90D5-6E19-D137FE62B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12AABD7-6C59-EDB7-13B1-F8598E96C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1A08749-7592-7EC8-682C-6B35F82EB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1E62-4A17-4EDB-B370-C35D9A37E8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414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E9B9C5-DCEB-1293-193F-EB7D0448A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3D3F9FC-0978-D988-8BA0-CDC36525C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37F95CF-47C5-4C14-4A5D-68CFEE25F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4415-A4F3-4C6F-85D8-A89269DB2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827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E27EEA-8546-D450-8C71-87FAB2736D0B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E66E7E56-2594-1B88-11D9-24DB6F3E3EF8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131800E-B69F-B663-8E89-D7F756E6AC2E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BA0E7644-1D00-E3F2-9DD4-A7EB2DB4DDD6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340AD-126C-4A27-61AA-08566FE369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F1EC3290-12E5-910A-39A3-531CCAA47A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3DFAB03-66F8-7203-81FD-C70EF98DFA8C}"/>
                </a:ext>
              </a:extLst>
            </p:cNvPr>
            <p:cNvCxnSpPr/>
            <p:nvPr/>
          </p:nvCxnSpPr>
          <p:spPr>
            <a:xfrm>
              <a:off x="510315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3AB58E7-3CFD-95AC-9754-ECF3E6DBC27E}"/>
                </a:ext>
              </a:extLst>
            </p:cNvPr>
            <p:cNvCxnSpPr/>
            <p:nvPr/>
          </p:nvCxnSpPr>
          <p:spPr>
            <a:xfrm>
              <a:off x="510315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673DDF-4579-7CDC-6A0B-4AD7100BFC01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rtlCol="0">
            <a:normAutofit/>
          </a:bodyPr>
          <a:lstStyle>
            <a:lvl1pPr algn="l">
              <a:defRPr sz="3300" cap="all" baseline="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07134568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82CDE-EBAD-E522-3721-EDF6014A8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C8677-ED9D-C961-25BE-B8424E65D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BA6F1-7359-E2B2-3AD8-5752617B2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82AB8A-3181-4C29-81BD-B53B62BE8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25395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9725"/>
            <a:ext cx="4724400" cy="4846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537200" y="1609725"/>
            <a:ext cx="4724400" cy="48466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26">
            <a:extLst>
              <a:ext uri="{FF2B5EF4-FFF2-40B4-BE49-F238E27FC236}">
                <a16:creationId xmlns:a16="http://schemas.microsoft.com/office/drawing/2014/main" id="{4E7FC1C1-4B0E-2D56-B37F-B196FB73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1CEA-1782-4523-A288-D0FE974F4C4C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BBE4D93-C4E2-ACBC-5425-93BD222A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998063DB-E272-DD40-46C8-6172DF30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E9CD-81B6-4B4F-AC48-552BA16F4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5FF52CF-F8E3-F472-A1D8-2D8562715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CFD2A5D-1C18-4714-4C1A-9E925042C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B107788-8CF5-78C1-68C1-D37D151AF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848FA-9C90-489F-8515-7275C8E6C2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66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E96703D-09EE-3F8D-3307-EDDA1BE81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A641194-CFF0-85A6-5461-CF9793ACD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10BA3A7-5B4D-754F-9924-A4864FFB9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0A6D-9CDC-4739-B844-469044FF9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6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50EDAF3-45F3-A76A-943C-B1C3C3BCB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B10AD60-128A-6C64-C1B1-32E1C952F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9E89A1F-7690-C6BD-B2B0-0CA58D8DF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FC8E-42F1-4647-8C0C-92B404E39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7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4998D82-E1C0-9C07-854A-7F14D7CED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1EE7BE3-630B-5934-8494-B224C1DB4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79BE88-9F77-722C-1BA1-97327ECAE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E650-C164-4C5B-AFC8-4FF63610B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55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DEA987E-755F-7CCA-0506-4CED7F28B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158F701-A08D-7026-86C5-AF2F6A4A5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C667F74-EDED-35F5-8677-C339E8F8B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D2F1-B097-40F4-AC02-955AA1F61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56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872CD6A-B2F9-9B90-6524-40CF23779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5DACC4-15DC-1A4E-BF99-0AD3357F3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379168-8D39-AA6A-20AF-C9A3FA2DB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9590-D834-4206-817B-376A8A908B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34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9B15B09-D0B2-2A6B-AF9C-382C5919A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697D044-259A-C79E-48D4-0B9184DFC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4CC5501-3DC9-4696-DAE3-2FAD78673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B243-B595-4F8A-B1F2-D69A7ADD3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6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4B5B812-C716-2DE6-6B47-D8DE70C74D9C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B76376A-BE5E-7DFF-AA6E-79C8BDE55F1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0928604-B4B6-25B0-C587-784FDA10982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53DD63D8-794A-9ACF-0AEC-41A6C243EC6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61DD58EF-DCD8-09BD-FED8-7A4ECC29469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352E487C-0F38-1A71-9787-9D1574F945B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8AB2196B-ECB8-38D5-0440-E1BF46253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C70755A9-B353-11C4-A196-02709D63CE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5895687F-14E5-9C1D-8F60-2B1CE8D134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4DC3313B-05F1-ED57-6F8E-548C5B69AE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B7F66C4-F6D8-4578-895D-CC7E5D207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8F48E873-1D8F-0979-2B5E-4D5523733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622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CD93B50-3631-2436-BF1D-0BD0CF1FE1D0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885E0016-648A-A18D-F84B-D060E8D86FC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2B571266-60FF-4047-3F58-C626B2C1DEF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C05F2CA8-650F-5148-F9CA-3D2B815173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2035911A-1BD7-364E-2142-4FEFCEE0E11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A3AE3851-5B31-8A01-929F-E0F3C6C3FD6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5DF5DAF1-D126-CBC1-90C2-B6119DAA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65DB2139-9CDF-BCD5-A11E-D003C9F889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82FC945B-82A7-6DEB-0D84-B1ECE3569E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71BB563A-3EB3-CFB4-B166-AA7BF1DDFD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374B118-4A42-4B96-9A72-39189EBC2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102F9085-F6BF-DD5C-ED4B-C60A2E95A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58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ffi.1sept.ru/document/charter/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rffi.1sept.ru/document/charter/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ffi.1sept.ru/document/charter/1" TargetMode="External"/><Relationship Id="rId5" Type="http://schemas.openxmlformats.org/officeDocument/2006/relationships/hyperlink" Target="https://greatchemist.ru/#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ffi.1sept.ru/document/charter/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ffi.1sept.ru/document/charter/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rffi.1sept.ru/document/charter/1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rffi.1sept.ru/document/charter/1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29439B-562E-CB4B-E5FB-447DC53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44" y="1668918"/>
            <a:ext cx="6041481" cy="166528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обучения и психического развития как</a:t>
            </a:r>
            <a:r>
              <a:rPr lang="en-US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обеспечения цифровизации общего</a:t>
            </a:r>
            <a:br>
              <a:rPr lang="ru-RU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(на примере обучения химии)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361C725F-8B1F-BADC-DB50-6D8995CCE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794" y="6067968"/>
            <a:ext cx="6276975" cy="727074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200" noProof="1">
              <a:solidFill>
                <a:srgbClr val="0000FF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i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Исследование выполнено при поддержке РФФИ, проект №19-29-14019 мк, ИП РАН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983744-38A8-BA04-E703-A4680E894B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613" b="9613"/>
          <a:stretch>
            <a:fillRect/>
          </a:stretch>
        </p:blipFill>
        <p:spPr>
          <a:xfrm>
            <a:off x="6734175" y="1211745"/>
            <a:ext cx="5457828" cy="4408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1792EC-6833-ADF9-B7C2-135FBC25D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022" y="114299"/>
            <a:ext cx="2149727" cy="6735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030488-532B-9CB1-E08F-8005F49E6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5946983"/>
            <a:ext cx="1476375" cy="826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802F02-1C8D-5C15-FB4B-C9519F4D9B7D}"/>
              </a:ext>
            </a:extLst>
          </p:cNvPr>
          <p:cNvSpPr txBox="1"/>
          <p:nvPr/>
        </p:nvSpPr>
        <p:spPr>
          <a:xfrm>
            <a:off x="3224484" y="76483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Учитель был есть и будет центром кристаллизации личности учащегося и катализатором его развития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41126-90DF-6338-5930-D48DF2DA4EB2}"/>
              </a:ext>
            </a:extLst>
          </p:cNvPr>
          <p:cNvSpPr txBox="1"/>
          <p:nvPr/>
        </p:nvSpPr>
        <p:spPr>
          <a:xfrm>
            <a:off x="1609725" y="6216652"/>
            <a:ext cx="436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B050"/>
                </a:solidFill>
                <a:effectLst/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Каким становится образование?</a:t>
            </a:r>
            <a:endParaRPr lang="ru-RU" b="1" i="0" dirty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54305-B980-7FEA-3840-2B1F10B19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A19539-69A5-6620-49A7-30BFC639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886" y="273268"/>
            <a:ext cx="2810339" cy="66288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FF"/>
                </a:solidFill>
                <a:latin typeface="Georgia" panose="02040502050405020303" pitchFamily="18" charset="0"/>
              </a:rPr>
              <a:t>КОМАНДА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20898-FFD6-A94D-BB51-A8880369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65" y="1310656"/>
            <a:ext cx="1018120" cy="1426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BD4047-CEE1-4762-71E7-14C73D15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299" y="1310656"/>
            <a:ext cx="1221776" cy="14265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E574AB-A248-E281-555C-AA2D531BF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189" y="1310656"/>
            <a:ext cx="1072989" cy="14265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26DC2A-0499-D845-5CAF-083F3C7B9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548" y="1310656"/>
            <a:ext cx="1133954" cy="14143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E02A112-8E42-E8FE-9BDB-D67D47D1B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074" y="3401941"/>
            <a:ext cx="1177225" cy="1426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22EB6-E880-1B71-8C52-5D5E44255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814" y="3383326"/>
            <a:ext cx="1137364" cy="1432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A086C6-FD7A-8E63-2F39-3C1E7876C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353" y="3367964"/>
            <a:ext cx="1180149" cy="14161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FA8F1B-BCC7-1DD7-DFB0-5021DE528C86}"/>
              </a:ext>
            </a:extLst>
          </p:cNvPr>
          <p:cNvSpPr txBox="1"/>
          <p:nvPr/>
        </p:nvSpPr>
        <p:spPr>
          <a:xfrm>
            <a:off x="6981065" y="2823371"/>
            <a:ext cx="1018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Волкова Е.В.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16EC34-9F24-B961-FB86-21B0BA5758D5}"/>
              </a:ext>
            </a:extLst>
          </p:cNvPr>
          <p:cNvSpPr txBox="1"/>
          <p:nvPr/>
        </p:nvSpPr>
        <p:spPr>
          <a:xfrm>
            <a:off x="7999185" y="2823371"/>
            <a:ext cx="13113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Кибальченко И.А.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092AFE-682A-2DDA-77EC-AF4667B8DBF1}"/>
              </a:ext>
            </a:extLst>
          </p:cNvPr>
          <p:cNvSpPr txBox="1"/>
          <p:nvPr/>
        </p:nvSpPr>
        <p:spPr>
          <a:xfrm>
            <a:off x="9363074" y="2823371"/>
            <a:ext cx="11772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Башкатов С.А.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2B30EE-0633-3DE1-D123-1D5D1B9353D3}"/>
              </a:ext>
            </a:extLst>
          </p:cNvPr>
          <p:cNvSpPr txBox="1"/>
          <p:nvPr/>
        </p:nvSpPr>
        <p:spPr>
          <a:xfrm>
            <a:off x="10826353" y="2830804"/>
            <a:ext cx="1226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Нургалиева А.Х.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222FD38-7A8C-069F-95FC-FCE1A5B2FB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065" t="4121" r="15923" b="23853"/>
          <a:stretch/>
        </p:blipFill>
        <p:spPr>
          <a:xfrm>
            <a:off x="8181545" y="3381375"/>
            <a:ext cx="1219022" cy="14515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4B321BD-4549-E6A1-B938-477306218BAF}"/>
              </a:ext>
            </a:extLst>
          </p:cNvPr>
          <p:cNvSpPr txBox="1"/>
          <p:nvPr/>
        </p:nvSpPr>
        <p:spPr>
          <a:xfrm>
            <a:off x="7043626" y="4914657"/>
            <a:ext cx="1018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Волкова Н.Э.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E30BD7-1C76-C268-1598-7F1111C72AC2}"/>
              </a:ext>
            </a:extLst>
          </p:cNvPr>
          <p:cNvSpPr txBox="1"/>
          <p:nvPr/>
        </p:nvSpPr>
        <p:spPr>
          <a:xfrm>
            <a:off x="8266421" y="4922785"/>
            <a:ext cx="1049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Докучаев Д.А.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205C5F-954D-F983-0F97-BC66EFF1E38C}"/>
              </a:ext>
            </a:extLst>
          </p:cNvPr>
          <p:cNvSpPr txBox="1"/>
          <p:nvPr/>
        </p:nvSpPr>
        <p:spPr>
          <a:xfrm>
            <a:off x="9520928" y="4935566"/>
            <a:ext cx="1063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Варламов А.В.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3EB6BF-56BE-4CA2-4ED3-BA4DE6CAA22D}"/>
              </a:ext>
            </a:extLst>
          </p:cNvPr>
          <p:cNvSpPr txBox="1"/>
          <p:nvPr/>
        </p:nvSpPr>
        <p:spPr>
          <a:xfrm>
            <a:off x="10872547" y="4913353"/>
            <a:ext cx="1180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Компаниец В.С.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AF4775C-E807-A313-D871-48FC0D796E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61" y="1225105"/>
            <a:ext cx="5062425" cy="44077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91CF437-5C72-4A1A-026E-4EAD60D771B1}"/>
              </a:ext>
            </a:extLst>
          </p:cNvPr>
          <p:cNvSpPr txBox="1"/>
          <p:nvPr/>
        </p:nvSpPr>
        <p:spPr>
          <a:xfrm>
            <a:off x="8141298" y="5821740"/>
            <a:ext cx="4050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Проект №19-29-14019 </a:t>
            </a:r>
            <a:r>
              <a:rPr lang="ru-RU" sz="1000" i="1" dirty="0" err="1">
                <a:solidFill>
                  <a:srgbClr val="0000FF"/>
                </a:solidFill>
                <a:latin typeface="Georgia" panose="02040502050405020303" pitchFamily="18" charset="0"/>
              </a:rPr>
              <a:t>мк</a:t>
            </a:r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, ИП РАН «Механизмы обучения и психического развития как основа обеспечения цифровизации </a:t>
            </a:r>
          </a:p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общего образования (на примере обучения химии)» 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0A01F1A-61AE-DCA6-8496-FAAC02E92A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5369" y="138787"/>
            <a:ext cx="2145978" cy="6706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3653257-47E8-3856-4270-1DCE0D64D0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8443" y="5898561"/>
            <a:ext cx="852855" cy="47717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411DA7-82E6-8298-DF1B-9CD5B2E9AF15}"/>
              </a:ext>
            </a:extLst>
          </p:cNvPr>
          <p:cNvSpPr txBox="1"/>
          <p:nvPr/>
        </p:nvSpPr>
        <p:spPr>
          <a:xfrm>
            <a:off x="3000375" y="5898561"/>
            <a:ext cx="436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B050"/>
                </a:solidFill>
                <a:effectLst/>
                <a:latin typeface="Georgia" panose="02040502050405020303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Каким становится образование?</a:t>
            </a:r>
            <a:endParaRPr lang="ru-RU" b="1" i="0" dirty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317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87DCB0-8CCC-D96E-24AC-09D9D789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562" y="192347"/>
            <a:ext cx="2152075" cy="6706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BC1772-3E8F-50BE-0829-2DBE31BA3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5" y="5927191"/>
            <a:ext cx="4048095" cy="585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7C305-6F09-F708-DADF-A454E5E8CBAD}"/>
              </a:ext>
            </a:extLst>
          </p:cNvPr>
          <p:cNvSpPr txBox="1"/>
          <p:nvPr/>
        </p:nvSpPr>
        <p:spPr>
          <a:xfrm>
            <a:off x="152400" y="-14198"/>
            <a:ext cx="9668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СПЕКТР РАССМАТРИВАЕМЫХ ПРОБЛЕМ  И ПОЛУЧЕННЫЕ РЕЗУЛЬТАТЫ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521834-D790-79CC-2907-B1A47C521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248" y="5927191"/>
            <a:ext cx="1046043" cy="585267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E9A7E7C-9DE5-71CD-654B-ACDA88B8D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71713"/>
              </p:ext>
            </p:extLst>
          </p:nvPr>
        </p:nvGraphicFramePr>
        <p:xfrm>
          <a:off x="33336" y="1306345"/>
          <a:ext cx="1212532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6">
                  <a:extLst>
                    <a:ext uri="{9D8B030D-6E8A-4147-A177-3AD203B41FA5}">
                      <a16:colId xmlns:a16="http://schemas.microsoft.com/office/drawing/2014/main" val="1522723477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231837802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745643186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465941519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4255512275"/>
                    </a:ext>
                  </a:extLst>
                </a:gridCol>
                <a:gridCol w="2185989">
                  <a:extLst>
                    <a:ext uri="{9D8B030D-6E8A-4147-A177-3AD203B41FA5}">
                      <a16:colId xmlns:a16="http://schemas.microsoft.com/office/drawing/2014/main" val="361991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CCCCF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ПРОБЛЕМЫ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Обратный эффект Флинна, цифровое слабоумие как результат бездумного внедрения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AI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-технологий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Разработка индивидуальных образовательных траекторий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Отрыв содержания образования от содержания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Школьные перегрузки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Выявление предрасположенности к определенным видам деятельности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Методология развития пользователя (UDM) - набор правил и инструкций, которые автоматически реализуются компьютером для управления развитием мышления пользователя.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GREATCHEMIST.RU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Составлены психологические профили подростков, в которых выявлена специфика самопредъявления и предпочтения к определенным формам учебной деятельности (индивидуальной, групповой, практической / предметной).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Учебное пособие для развития предпринимательских и химических способностей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  <a:hlinkClick r:id="rId5"/>
                        </a:rPr>
                        <a:t>https://greatchemist.ru/#/</a:t>
                      </a:r>
                      <a:endParaRPr lang="ru-RU" sz="10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Доказано, что целенаправленное формирование разноуровневых концептуальных структур химии как основы понятийного мышления и химических способностей ведет к снижению энергетических затрат в терминах показателей мозговой активности при решении химических задач,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что позволяет минимизировать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школьные перегрузки и повысить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эффективность обучения.</a:t>
                      </a:r>
                      <a:endParaRPr lang="en-US" sz="10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Определены статистически значимые ассоциации: по шкале «общая активность» с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полиморфнымилокусы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rs6265 гена BDNF, rs4680 гена COMT и rs1387923 гена NTRK2, по шкале «математический интеллект» – rs6265 гена BDNF, по шкале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психотизма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– rs2710102 гена CNTNAP2, rs6280в гене DRD3, rs1018381 в гене DTNBP1 и rs1387923 в гене NTRK2, по шкале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нейротизма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– rs6675281 в гене DISC1, по шкале «пространственный интеллект» – rs6675281 в гене DISC1 и rs4971684 в гене NRXN1, на « экстраверсия» – rs2832407 в гене GRIK1.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987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6586BF-105D-E735-ADA9-7D9D124255DE}"/>
              </a:ext>
            </a:extLst>
          </p:cNvPr>
          <p:cNvSpPr txBox="1"/>
          <p:nvPr/>
        </p:nvSpPr>
        <p:spPr>
          <a:xfrm>
            <a:off x="2806445" y="6035158"/>
            <a:ext cx="436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B050"/>
                </a:solidFill>
                <a:effectLst/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Каким становится образование?</a:t>
            </a:r>
            <a:endParaRPr lang="ru-RU" b="1" i="0" dirty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084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0EB547-F58C-10CD-0161-3F24AA89083A}"/>
              </a:ext>
            </a:extLst>
          </p:cNvPr>
          <p:cNvSpPr txBox="1"/>
          <p:nvPr/>
        </p:nvSpPr>
        <p:spPr>
          <a:xfrm>
            <a:off x="8141299" y="6096596"/>
            <a:ext cx="4050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Проект №19-29-14019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мк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ИП РАН «Механизмы обучения и психического развития как основа обеспечения цифровизации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общего образования (на примере обучения химии)»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086CF9-E768-948A-BC4E-BBDE4268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501" y="1469928"/>
            <a:ext cx="1762986" cy="549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254F16-2546-367F-9DB3-0FE98C86AD15}"/>
              </a:ext>
            </a:extLst>
          </p:cNvPr>
          <p:cNvSpPr txBox="1"/>
          <p:nvPr/>
        </p:nvSpPr>
        <p:spPr>
          <a:xfrm>
            <a:off x="2738058" y="-57240"/>
            <a:ext cx="8520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РАЗРАБОТКА ИНДИВИДУАЛЬНЫХ ОБРАЗОВАТЕЛЬНЫХ ТРАЕКТОРИЙ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3494D2-1CA2-D7E5-78C6-DB72F39B2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660" y="6145978"/>
            <a:ext cx="813638" cy="4552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E53D34-3787-5785-43CE-188EE3DC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" y="-4279"/>
            <a:ext cx="849472" cy="10944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431EBE-C2FD-E52A-54F1-D8981A825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4406"/>
            <a:ext cx="907328" cy="10944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7C73F4-312A-AA89-D620-38305DC66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33" y="0"/>
            <a:ext cx="896313" cy="1097154"/>
          </a:xfrm>
          <a:prstGeom prst="rect">
            <a:avLst/>
          </a:prstGeom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95EBB572-7EE4-242C-BB10-3889D62EA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7187"/>
              </p:ext>
            </p:extLst>
          </p:nvPr>
        </p:nvGraphicFramePr>
        <p:xfrm>
          <a:off x="261936" y="2414305"/>
          <a:ext cx="1166812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805492866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372375248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3563170421"/>
                    </a:ext>
                  </a:extLst>
                </a:gridCol>
                <a:gridCol w="3143253">
                  <a:extLst>
                    <a:ext uri="{9D8B030D-6E8A-4147-A177-3AD203B41FA5}">
                      <a16:colId xmlns:a16="http://schemas.microsoft.com/office/drawing/2014/main" val="756596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Доминирующая активность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Психомоторная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Интеллектуальная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Коммуникативная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52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Самопредъявление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более эффективно в подвижных игровых, деловых, здоровьесберегающих технологиях, технологиях с большим количеством тонкой моторной деятельности: лабораторные, практикумы, профильные мастерские, уроки-экскурсии, уроки-полевые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более продуктивно в технологиях проблемного или задачного обучения, креативно-развивающих технологиях (например, ТРИЗ) и интеллектуально-развивающих технологиях. Групповые формы обучения могут снижать продуктивность учебной деятельности.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менее ресурсоемко и более успешно в технологиях, в которых задействованы обширные коммуникативные возможности школьника, например, технологии диалогового обучения, разнообразные игровые, ролевые и деловые технологии.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7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пространственное мышление и оперативная логическая память, высокая моторная активность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высокие  интеллектуальные способности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широкий набор коммуникативных программ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13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Чувствительность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низкая чувствительность к неудачам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очень чувствительны к неудачам в психомоторной и коммуникативной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чувствительны к критическим замечаниям относительно неудачного публичного выступления или содержательности, понятности и выразительности речи, нуждаются в поддержке и одобрении группы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662025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D4C521-9155-7E6F-F7E1-96EC3A2D4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21" y="1096545"/>
            <a:ext cx="916073" cy="10901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4FE899-50FE-72F5-A338-FEEC83378727}"/>
              </a:ext>
            </a:extLst>
          </p:cNvPr>
          <p:cNvSpPr txBox="1"/>
          <p:nvPr/>
        </p:nvSpPr>
        <p:spPr>
          <a:xfrm>
            <a:off x="2967590" y="6231881"/>
            <a:ext cx="436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B050"/>
                </a:solidFill>
                <a:effectLst/>
                <a:latin typeface="Georgia" panose="020405020504050203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Каким становится образование?</a:t>
            </a:r>
            <a:endParaRPr lang="ru-RU" b="1" i="0" dirty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5289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0D922-34E9-2A19-FCE3-E524F5B38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6" y="1310656"/>
            <a:ext cx="6353176" cy="4156695"/>
          </a:xfrm>
        </p:spPr>
        <p:txBody>
          <a:bodyPr>
            <a:normAutofit fontScale="92500"/>
          </a:bodyPr>
          <a:lstStyle/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При всех очевидных преимуществах развитие малого химического предпринимательства в России сталкивается с целым рядом трудностей, которые обусловлены психологическими, экономическими и организационными причинами.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Обоснована взаимосвязь предпринимательских и химических способностей.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Представлены материалы для развития предпринимательских и химических способностей: теоретические, диагностические и практические.</a:t>
            </a:r>
          </a:p>
          <a:p>
            <a:r>
              <a:rPr lang="ru-RU" sz="1400" dirty="0" err="1">
                <a:solidFill>
                  <a:srgbClr val="002060"/>
                </a:solidFill>
                <a:latin typeface="Georgia" panose="02040502050405020303" pitchFamily="18" charset="0"/>
              </a:rPr>
              <a:t>Сензитивным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периодом для формирования предпринимательских способностей является старший подростковый возраст, когда активно начинают формироваться собственные социальные установки и убеждения, освоен первый этап социализации и усвоены основные нормы социума.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Создание программ, направленных на развитие предпринимательских способностей может быть предназначено для любых возрастных периодов. Главное - необходимо учитывать возрастные особенности детей: для младших школьников должна преобладать игровая форма подачи материала, а для старшеклассников – создание собственного стартапа.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Развитые понятийные способности и химическая направленность ума учащихся связана с выбором учителями современных методов обучения химии (интерактивных методов, метода проектов, моделирования химических объектов).</a:t>
            </a: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40396-5879-42CE-FDEF-9B95DEE83C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257" r="2257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0EB547-F58C-10CD-0161-3F24AA89083A}"/>
              </a:ext>
            </a:extLst>
          </p:cNvPr>
          <p:cNvSpPr txBox="1"/>
          <p:nvPr/>
        </p:nvSpPr>
        <p:spPr>
          <a:xfrm>
            <a:off x="8141298" y="5821740"/>
            <a:ext cx="4050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Проект №19-29-14019 </a:t>
            </a:r>
            <a:r>
              <a:rPr lang="ru-RU" sz="1000" i="1" dirty="0" err="1">
                <a:solidFill>
                  <a:srgbClr val="0000FF"/>
                </a:solidFill>
                <a:latin typeface="Georgia" panose="02040502050405020303" pitchFamily="18" charset="0"/>
              </a:rPr>
              <a:t>мк</a:t>
            </a:r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, ИП РАН «Механизмы обучения и психического развития как основа обеспечения цифровизации </a:t>
            </a:r>
          </a:p>
          <a:p>
            <a:r>
              <a:rPr lang="ru-RU" sz="1000" i="1" dirty="0">
                <a:solidFill>
                  <a:srgbClr val="0000FF"/>
                </a:solidFill>
                <a:latin typeface="Georgia" panose="02040502050405020303" pitchFamily="18" charset="0"/>
              </a:rPr>
              <a:t>общего образования (на примере обучения химии)»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086CF9-E768-948A-BC4E-BBDE4268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937" y="153489"/>
            <a:ext cx="2152075" cy="670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254F16-2546-367F-9DB3-0FE98C86AD15}"/>
              </a:ext>
            </a:extLst>
          </p:cNvPr>
          <p:cNvSpPr txBox="1"/>
          <p:nvPr/>
        </p:nvSpPr>
        <p:spPr>
          <a:xfrm>
            <a:off x="4257675" y="18992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УЧЕБНОЕ ПОСОБИЕ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FB3148-9008-76AB-C452-A8AA5A64E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" y="0"/>
            <a:ext cx="968782" cy="11334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3494D2-1CA2-D7E5-78C6-DB72F39B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660" y="5877937"/>
            <a:ext cx="813638" cy="4552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83E1BB-C9CF-3F55-20D4-9AAF75BEFA44}"/>
              </a:ext>
            </a:extLst>
          </p:cNvPr>
          <p:cNvSpPr txBox="1"/>
          <p:nvPr/>
        </p:nvSpPr>
        <p:spPr>
          <a:xfrm>
            <a:off x="2967591" y="5941756"/>
            <a:ext cx="436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B050"/>
                </a:solidFill>
                <a:effectLst/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Каким становится образование?</a:t>
            </a:r>
            <a:endParaRPr lang="ru-RU" b="1" i="0" dirty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6688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0D922-34E9-2A19-FCE3-E524F5B38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656" y="1350652"/>
            <a:ext cx="8786348" cy="4156695"/>
          </a:xfrm>
        </p:spPr>
        <p:txBody>
          <a:bodyPr>
            <a:normAutofit fontScale="85000" lnSpcReduction="20000"/>
          </a:bodyPr>
          <a:lstStyle/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 предназначена для реализации комплекса действий, направленных на формирование понятийной системы химии и развития химического мышления по технологии «</a:t>
            </a:r>
            <a:r>
              <a:rPr lang="ru-RU" sz="1400" dirty="0" err="1">
                <a:solidFill>
                  <a:srgbClr val="002060"/>
                </a:solidFill>
                <a:latin typeface="Georgia" panose="02040502050405020303" pitchFamily="18" charset="0"/>
              </a:rPr>
              <a:t>GreatChemist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Область применения: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Обучение химии, психолого-педагогическое тестирование, экспертиза и мониторинг в системе химического образования.</a:t>
            </a: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 предоставляет комплекс заданий на классификацию, установление тождества или различия, аналогию, вероятностное оценивание, выявление причинно-следственных связей. </a:t>
            </a: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Последовательность предъявления заданий выстроена в соответствии с законами умственного развития. </a:t>
            </a: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Программа реализует 14 </a:t>
            </a:r>
            <a:r>
              <a:rPr lang="ru-RU" sz="1400" dirty="0" err="1">
                <a:solidFill>
                  <a:srgbClr val="002060"/>
                </a:solidFill>
                <a:latin typeface="Georgia" panose="02040502050405020303" pitchFamily="18" charset="0"/>
              </a:rPr>
              <a:t>субтестов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вещество/тело;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физическое/химическое явление;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гомогенная/гетерогенная система;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простое/сложное вещество (простая классификация);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классы соединений (сложная классификация);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химический пасьянс (сложнейшая классификация);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ОВП/не ОВП; – изомеры/</a:t>
            </a:r>
            <a:r>
              <a:rPr lang="ru-RU" sz="1400" dirty="0" err="1">
                <a:solidFill>
                  <a:srgbClr val="002060"/>
                </a:solidFill>
                <a:latin typeface="Georgia" panose="02040502050405020303" pitchFamily="18" charset="0"/>
              </a:rPr>
              <a:t>неизомеры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обратимая/необратимая химическая реакция;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смещение химического равновесия;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цвет индикатора (гидролиз);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– арифметический </a:t>
            </a:r>
            <a:r>
              <a:rPr lang="ru-RU" sz="1400" dirty="0" err="1">
                <a:solidFill>
                  <a:srgbClr val="002060"/>
                </a:solidFill>
                <a:latin typeface="Georgia" panose="02040502050405020303" pitchFamily="18" charset="0"/>
              </a:rPr>
              <a:t>субтест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, включающий 16 типов задач.</a:t>
            </a: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База заданий значительно шире, чем предъявляется в </a:t>
            </a:r>
            <a:r>
              <a:rPr lang="ru-RU" sz="1400" dirty="0" err="1">
                <a:solidFill>
                  <a:srgbClr val="002060"/>
                </a:solidFill>
                <a:latin typeface="Georgia" panose="02040502050405020303" pitchFamily="18" charset="0"/>
              </a:rPr>
              <a:t>субтестах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. Поэтому каждая следующая сессия показывает в какой мере школьник способен применить усвоенное понятие к новой ситуации.</a:t>
            </a: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EB547-F58C-10CD-0161-3F24AA89083A}"/>
              </a:ext>
            </a:extLst>
          </p:cNvPr>
          <p:cNvSpPr txBox="1"/>
          <p:nvPr/>
        </p:nvSpPr>
        <p:spPr>
          <a:xfrm>
            <a:off x="8141298" y="5821740"/>
            <a:ext cx="4050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Проект №19-29-14019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мк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ИП РАН «Механизмы обучения и психического развития как основа обеспечения цифровизации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общего образования (на примере обучения химии)»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086CF9-E768-948A-BC4E-BBDE4268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937" y="153489"/>
            <a:ext cx="2152075" cy="670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254F16-2546-367F-9DB3-0FE98C86AD15}"/>
              </a:ext>
            </a:extLst>
          </p:cNvPr>
          <p:cNvSpPr txBox="1"/>
          <p:nvPr/>
        </p:nvSpPr>
        <p:spPr>
          <a:xfrm>
            <a:off x="4257675" y="18992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GREATCHEMIST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RU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3494D2-1CA2-D7E5-78C6-DB72F39B2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660" y="5877937"/>
            <a:ext cx="813638" cy="4552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E53D34-3787-5785-43CE-188EE3DC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1050" cy="1094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EFAB8-1ECB-4D96-A11D-40A26B91A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1" y="1"/>
            <a:ext cx="904098" cy="10858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E0F9B0-FE96-EABB-33ED-7465EDCA125E}"/>
              </a:ext>
            </a:extLst>
          </p:cNvPr>
          <p:cNvSpPr txBox="1"/>
          <p:nvPr/>
        </p:nvSpPr>
        <p:spPr>
          <a:xfrm>
            <a:off x="310656" y="5877937"/>
            <a:ext cx="6119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002060"/>
                </a:solidFill>
                <a:latin typeface="Georgia" panose="02040502050405020303" pitchFamily="18" charset="0"/>
              </a:rPr>
              <a:t>Ключевая причина недостаточной эффективности ИИ-технологий в обучении химии заключается в сведении технологий к набору процедур доставки контента, контроля и оценки.</a:t>
            </a:r>
          </a:p>
          <a:p>
            <a:r>
              <a:rPr lang="ru-RU" sz="1000" i="1" dirty="0">
                <a:solidFill>
                  <a:srgbClr val="002060"/>
                </a:solidFill>
                <a:latin typeface="Georgia" panose="02040502050405020303" pitchFamily="18" charset="0"/>
              </a:rPr>
              <a:t>Такого рода технологии не совершенствуют умственные способности учащихся и не развивают их мышление.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E14FE3-8A82-EBFC-7DDB-85531A7F6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7004" y="1243730"/>
            <a:ext cx="3094995" cy="43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539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DC78A4-F171-EEA9-37DE-34A38A907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9" y="1258748"/>
            <a:ext cx="6600824" cy="5389702"/>
          </a:xfrm>
        </p:spPr>
        <p:txBody>
          <a:bodyPr>
            <a:normAutofit fontScale="77500" lnSpcReduction="20000"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1) Перспективы внедрения по объему (сколько школ, учащихся) и по годам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Разработанные проектные и технологические решения реализации сетевого межуровневого взаимодействия клиент-сервер в виде пакетов позволили минимизировать влияние внешних факторов, связанных с пропускной способностью клиентской сети. 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Хостинг-провайдером для сайта greatchemist.ru был выбран REG.RU. По данным StatOnline.ru, REG.RU занимает первое место по количеству обслуживаемых на хостинге доменов в национальных зонах .RU и .РФ и первое место по минимальной средней скорости загрузки страниц обслуживаемых сайтов в зоне .RU. Для всех тарифов провайдером обеспечивается безлимитный трафик, SSL-сертификат, защита от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DDoS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атак.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Был выбран и оплачен на 3 года (до 29.08.2025 г.) тариф Host-0, обеспечивающий доступную нагрузку до 75 HTTP-запросов в секунду и рекомендуемое количество посетителей сайта 2000 в сутки.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При необходимости повышения производительности хостинг-платформы существует перспектива перехода на новый тариф с доступной нагрузкой до 300 HTTP-запросов в секунду и рекомендуемым количеством посетителей сайта до 9000 в сутки.</a:t>
            </a:r>
          </a:p>
          <a:p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2) Риски – что может мешать внедрению результатов в образовательный процесс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 марте 2022 года компания Microsoft объявила о приостановке продаж своего программного обеспечения на территории России. В связи с чем хостинг-провайдер REG.ru в ноябре 2022 года был вынужден прекратить продажи Windows-хостинга и ограничить поддержку клиентов на этой платформе. 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 настоящее время сайт успешно функционирует, однако гарантию стабильной работы хостинг-провайдер не дает и рекомендует переход на Linux-хостинг. Разработчиками сайта принято решение не предпринимать срочных шагов по переходу на новый хостинг, так как это потребует дополнительных затрат на глубокую переработку серверной части сайта и существенной доплаты к тарифу хостинга. К тому же, в конце апреле стало известно о планах Microsoft остаться на российском рынке (https://iz.ru/1505400/2023-04-28/stalo-izvestno-o-planakh-microsoft-ostatsia-na-rossiiskom-rynke?ysclid=lhg24cmyrz84089996)</a:t>
            </a:r>
          </a:p>
          <a:p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3) Какие действия необходимы для внедрения результатов</a:t>
            </a:r>
          </a:p>
          <a:p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На сайте размещены детальные инструкции по эксплуатации для пользователей с ролями «ученик» и «преподаватель». Далее планируются действия по информационному продвижению сайта и проведению серии мастер-классов по его использованию. </a:t>
            </a:r>
          </a:p>
          <a:p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CB68EC-D026-52E0-FCF2-02EAF58B6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D51FC-FBE4-FD9F-BD2C-757D728C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65" y="1258748"/>
            <a:ext cx="5444935" cy="4208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A7E00B-D98C-9E45-A4D4-0AECF1BB16DD}"/>
              </a:ext>
            </a:extLst>
          </p:cNvPr>
          <p:cNvSpPr txBox="1"/>
          <p:nvPr/>
        </p:nvSpPr>
        <p:spPr>
          <a:xfrm>
            <a:off x="8141299" y="5945565"/>
            <a:ext cx="4050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Проект №19-29-14019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мк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ИП РАН «Механизмы обучения и психического развития как основа обеспечения цифровизации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общего образования (на примере обучения химии)»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7AED72-930D-A4DD-979A-BC7A5C300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64" y="6042323"/>
            <a:ext cx="816935" cy="457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7F41D3-82D6-CBD7-967F-B008DB2A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76" y="335663"/>
            <a:ext cx="17618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925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97D20-82A8-82CC-B191-987862969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956962"/>
            <a:ext cx="7106194" cy="43368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правил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цифровизации образования</a:t>
            </a:r>
            <a:r>
              <a:rPr lang="ru-RU" sz="3600" dirty="0">
                <a:solidFill>
                  <a:srgbClr val="002060"/>
                </a:solidFill>
              </a:rPr>
              <a:t>: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69CC01-84E6-0B98-355E-90B65A5CF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37" y="2011680"/>
            <a:ext cx="6841728" cy="3455671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Цифровая среда должна предоставлять образовательный контент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законами психического развития.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Презентация и трансформация новой информации должна реализовываться в зоне ближайшего развития.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База заданий каждого уровня должна быть избыточной. В  каждом последующем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предъявлении должны встречаться новые задания/стимулы.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Прерывание цикла предъявления заданий и переход на следующий уровень реализуется при условии достижения высокой точности, скорости и устойчивости выполнения заданий.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Образовательный контент предъявляется таким образом, чтобы пользователю нужно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сравнивать, анализировать, синтезировать, выявлять причинно-следственные связи и использовать приобретенные способности в новой ситуации.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Цифровая среда обеспечивает интеллектуальные, коммуникативные и психомоторные вариации образовательных траекторий.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BDC732-94E2-7281-F3E8-644B594B31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463" r="346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AF27B-8465-A63B-46AB-271A7C21D8C5}"/>
              </a:ext>
            </a:extLst>
          </p:cNvPr>
          <p:cNvSpPr txBox="1"/>
          <p:nvPr/>
        </p:nvSpPr>
        <p:spPr>
          <a:xfrm>
            <a:off x="8141298" y="5821740"/>
            <a:ext cx="4050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Проект №19-29-14019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мк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ИП РАН «Механизмы обучения и психического развития как основа обеспечения цифровизации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общего образования (на примере обучения химии)»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661892-7FB6-14CE-334B-0AC7DD73E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63" y="5893941"/>
            <a:ext cx="816935" cy="4095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24A8FC-5D46-6CF7-0FB3-B49CF544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648" y="310777"/>
            <a:ext cx="1761897" cy="548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C43E9-2B49-3B39-16C6-8BAA7CF498F9}"/>
              </a:ext>
            </a:extLst>
          </p:cNvPr>
          <p:cNvSpPr txBox="1"/>
          <p:nvPr/>
        </p:nvSpPr>
        <p:spPr>
          <a:xfrm>
            <a:off x="3111885" y="5903716"/>
            <a:ext cx="436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B050"/>
                </a:solidFill>
                <a:effectLst/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Каким становится образование?</a:t>
            </a:r>
            <a:endParaRPr lang="ru-RU" b="1" i="0" dirty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0002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F0AF9-53B9-582B-FC57-84F34D76C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310656"/>
            <a:ext cx="6648449" cy="4156695"/>
          </a:xfrm>
        </p:spPr>
        <p:txBody>
          <a:bodyPr>
            <a:normAutofit fontScale="92500" lnSpcReduction="10000"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Волкова Е.В., </a:t>
            </a:r>
            <a:r>
              <a:rPr 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Ахмадеева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Е.В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. Индивидуально-психологические особенности и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</a:rPr>
              <a:t>самопредъявление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 подростков в учебной деятельности // Психология. Психофизиология. 2022. Т. 15, № 1. С. 72–83. DOI: 10.14529/jpps220107</a:t>
            </a:r>
          </a:p>
          <a:p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Кибальченко И.А.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Химическая направленность ума: к вопросу о возможности формирования предпринимательской культуры и позиции активного гражданина при изучении химии в старшем подростковом возрасте // Современная наука: Актуальные проблемы теории и практики. Серия: ПОЗНАНИЕ. Изд-во Москва: Научные технологии, 2020. №9. 79 с. – С. 38-41. </a:t>
            </a:r>
          </a:p>
          <a:p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DOI 10.37882/2500-3682.2020.09.10</a:t>
            </a:r>
          </a:p>
          <a:p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Кибальченко И. А., </a:t>
            </a:r>
            <a:r>
              <a:rPr 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Эксакусто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Т. В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. Методы обучения химии в современной образовательной среде: возможности и перспективы // Современная наука: актуальные проблемы теории и практики. Серия: ГУМАНИТАРНЫЕ НАУКИ. -2021. -№08. -С. 70-75 </a:t>
            </a:r>
          </a:p>
          <a:p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DOI 10.37882/2223-2982.2021.08.18 </a:t>
            </a:r>
          </a:p>
          <a:p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https://elibrary.ru/item.asp?id=46692604</a:t>
            </a:r>
          </a:p>
          <a:p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Кибальченко, И. А.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Предпринимательские способности в химии: психотехнологии развития: учебное пособие / И. А. Кибальченко, Т. В.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</a:rPr>
              <a:t>Эксакусто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, П.О.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</a:rPr>
              <a:t>Эксакусто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; Южный федеральный университет. – </a:t>
            </a:r>
            <a:r>
              <a:rPr lang="ru-RU" sz="1200" dirty="0" err="1">
                <a:solidFill>
                  <a:srgbClr val="002060"/>
                </a:solidFill>
                <a:latin typeface="Georgia" panose="02040502050405020303" pitchFamily="18" charset="0"/>
              </a:rPr>
              <a:t>Ростов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-на-Дону; Таганрог: Издательство Южного федерального университета, 2022. – 112 с. ISBN 978-5-9275-4159-1.</a:t>
            </a:r>
          </a:p>
          <a:p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https://elibrary.ru/item.asp?id=49970097</a:t>
            </a:r>
          </a:p>
          <a:p>
            <a:r>
              <a:rPr lang="en-US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Nurgalieva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A.Kh</a:t>
            </a:r>
            <a:r>
              <a:rPr lang="en-U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., </a:t>
            </a:r>
            <a:r>
              <a:rPr lang="en-US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Bashkatov</a:t>
            </a:r>
            <a:r>
              <a:rPr lang="en-U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, S.A.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Volkova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E.V. </a:t>
            </a:r>
            <a:r>
              <a:rPr lang="en-US" sz="1200" dirty="0">
                <a:solidFill>
                  <a:srgbClr val="002060"/>
                </a:solidFill>
                <a:latin typeface="Georgia" panose="02040502050405020303" pitchFamily="18" charset="0"/>
              </a:rPr>
              <a:t>et al. Analysis of associations of alleles and genotypes of polymorphic loci of a range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 о</a:t>
            </a:r>
            <a:r>
              <a:rPr lang="en-US" sz="1200" dirty="0">
                <a:solidFill>
                  <a:srgbClr val="002060"/>
                </a:solidFill>
                <a:latin typeface="Georgia" panose="02040502050405020303" pitchFamily="18" charset="0"/>
              </a:rPr>
              <a:t>f candidate genes with phenotypic variations at the level of intelligence</a:t>
            </a:r>
            <a:r>
              <a:rPr lang="nn-NO" sz="1200" dirty="0">
                <a:solidFill>
                  <a:srgbClr val="002060"/>
                </a:solidFill>
                <a:latin typeface="Georgia" panose="02040502050405020303" pitchFamily="18" charset="0"/>
              </a:rPr>
              <a:t> Opera Med Physiol. 2023. Vol. 10 (1) doi: 10.24412/2500-2295-2023-1-37-52</a:t>
            </a:r>
            <a:endParaRPr lang="ru-RU" sz="1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Volkova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E. V. 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Georgia" panose="02040502050405020303" pitchFamily="18" charset="0"/>
              </a:rPr>
              <a:t>Assessing and Development of Chemical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Georgia" panose="02040502050405020303" pitchFamily="18" charset="0"/>
              </a:rPr>
              <a:t>Intelligence Through e-Learning Tools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en-US" sz="1200" dirty="0">
                <a:solidFill>
                  <a:srgbClr val="002060"/>
                </a:solidFill>
                <a:latin typeface="Georgia" panose="02040502050405020303" pitchFamily="18" charset="0"/>
              </a:rPr>
              <a:t>Advances in Intelligent Systems and Computing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Georgia" panose="02040502050405020303" pitchFamily="18" charset="0"/>
              </a:rPr>
              <a:t>ISBN 978-3-030-52248-3 ISBN 978-3-030-52249-0 (eBook)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fr-FR" sz="1200" dirty="0">
                <a:solidFill>
                  <a:srgbClr val="002060"/>
                </a:solidFill>
                <a:latin typeface="Georgia" panose="02040502050405020303" pitchFamily="18" charset="0"/>
              </a:rPr>
              <a:t>K. Arai et al. (Eds.): SAI 2020, AISC 1228, pp. 795–805, 2020.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fr-FR" sz="1200" dirty="0">
                <a:solidFill>
                  <a:srgbClr val="002060"/>
                </a:solidFill>
                <a:latin typeface="Georgia" panose="02040502050405020303" pitchFamily="18" charset="0"/>
              </a:rPr>
              <a:t>https://doi.org/10.1007/978-3-030-52249-0_54</a:t>
            </a:r>
            <a:endParaRPr lang="en-US" sz="1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0BB4D-BC11-07B4-F9A4-8558B485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298" y="1225104"/>
            <a:ext cx="5463702" cy="4413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74BA8-56E8-06D4-309C-2EAD744DAE3C}"/>
              </a:ext>
            </a:extLst>
          </p:cNvPr>
          <p:cNvSpPr txBox="1"/>
          <p:nvPr/>
        </p:nvSpPr>
        <p:spPr>
          <a:xfrm>
            <a:off x="8141298" y="5821740"/>
            <a:ext cx="4050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Проект №19-29-14019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мк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ИП РАН «Механизмы обучения и психического развития как основа обеспечения цифровизации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общего образования (на примере обучения химии)»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EDF079-18AD-63E8-159B-3F75A4ED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63" y="5918498"/>
            <a:ext cx="816935" cy="457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CE74C2-DF9F-21F9-FDDF-B58CFBE61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726" y="310602"/>
            <a:ext cx="1761897" cy="548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8E6B5-46BF-DA97-1D11-8654AB3F673E}"/>
              </a:ext>
            </a:extLst>
          </p:cNvPr>
          <p:cNvSpPr txBox="1"/>
          <p:nvPr/>
        </p:nvSpPr>
        <p:spPr>
          <a:xfrm>
            <a:off x="3095625" y="5998601"/>
            <a:ext cx="436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B050"/>
                </a:solidFill>
                <a:effectLst/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Каким становится образование?</a:t>
            </a:r>
            <a:endParaRPr lang="ru-RU" b="1" i="0" dirty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99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1697</Words>
  <Application>Microsoft Office PowerPoint</Application>
  <PresentationFormat>Широкоэкранный</PresentationFormat>
  <Paragraphs>136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Wingdings</vt:lpstr>
      <vt:lpstr>Водяные знаки</vt:lpstr>
      <vt:lpstr>1_Водяные знаки</vt:lpstr>
      <vt:lpstr>     Механизмы обучения и психического развития как основа обеспечения цифровизации общего образования (на примере обучения химии)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шесть правил успешной цифровизации образования: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обучения и психического развития как основа обеспечения цифровизации общего образования (на примере обучения химии)</dc:title>
  <dc:creator>Волкова Елена Вениаминовна</dc:creator>
  <cp:lastModifiedBy>Elena</cp:lastModifiedBy>
  <cp:revision>20</cp:revision>
  <dcterms:created xsi:type="dcterms:W3CDTF">2023-05-19T11:51:53Z</dcterms:created>
  <dcterms:modified xsi:type="dcterms:W3CDTF">2023-06-01T14:08:59Z</dcterms:modified>
</cp:coreProperties>
</file>