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728" r:id="rId3"/>
    <p:sldId id="736" r:id="rId4"/>
    <p:sldId id="734" r:id="rId5"/>
    <p:sldId id="735" r:id="rId6"/>
    <p:sldId id="737" r:id="rId7"/>
    <p:sldId id="738" r:id="rId8"/>
    <p:sldId id="739" r:id="rId9"/>
    <p:sldId id="740" r:id="rId10"/>
    <p:sldId id="741" r:id="rId11"/>
    <p:sldId id="292" r:id="rId12"/>
  </p:sldIdLst>
  <p:sldSz cx="9144000" cy="5143500" type="screen16x9"/>
  <p:notesSz cx="6858000" cy="9144000"/>
  <p:defaultTextStyle>
    <a:defPPr>
      <a:defRPr lang="ru-RU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спиналь Рахманкина Эмилия Оскаровна" initials="ЭРЭО" lastIdx="1" clrIdx="0">
    <p:extLst>
      <p:ext uri="{19B8F6BF-5375-455C-9EA6-DF929625EA0E}">
        <p15:presenceInfo xmlns:p15="http://schemas.microsoft.com/office/powerpoint/2012/main" userId="S-1-5-21-3767915954-3868216224-3915895780-61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8882"/>
    <a:srgbClr val="B2B2B2"/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7" autoAdjust="0"/>
    <p:restoredTop sz="96283" autoAdjust="0"/>
  </p:normalViewPr>
  <p:slideViewPr>
    <p:cSldViewPr>
      <p:cViewPr varScale="1">
        <p:scale>
          <a:sx n="140" d="100"/>
          <a:sy n="140" d="100"/>
        </p:scale>
        <p:origin x="73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1BDCD-EBE6-4678-8413-13BFAA387E1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70D4-9143-4E91-8959-8D963457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6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0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6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824929"/>
            <a:ext cx="3347865" cy="76925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91880" y="762161"/>
            <a:ext cx="5508104" cy="830970"/>
          </a:xfrm>
          <a:prstGeom prst="rect">
            <a:avLst/>
          </a:prstGeom>
          <a:noFill/>
          <a:ln>
            <a:noFill/>
          </a:ln>
        </p:spPr>
        <p:txBody>
          <a:bodyPr wrap="square" lIns="91414" tIns="45707" rIns="91414" bIns="45707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pPr algn="ctr"/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«Фундаментальные основы цифровой трансформации школы»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6C655-09AB-F450-FF37-BD17837806B0}"/>
              </a:ext>
            </a:extLst>
          </p:cNvPr>
          <p:cNvSpPr txBox="1"/>
          <p:nvPr/>
        </p:nvSpPr>
        <p:spPr>
          <a:xfrm>
            <a:off x="971600" y="2139702"/>
            <a:ext cx="7632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модель формирования индивидуальной траектории профессионального развития учителя на основе больших данных и нейросетей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примере Республики Татарстан)</a:t>
            </a:r>
          </a:p>
        </p:txBody>
      </p:sp>
      <p:pic>
        <p:nvPicPr>
          <p:cNvPr id="10" name="Picture 2" descr="C:\Users\MSShafigullin\Desktop\Проекты\Брендбук\Готовый ББ\Логотипы в png\2_Logo_white.png">
            <a:extLst>
              <a:ext uri="{FF2B5EF4-FFF2-40B4-BE49-F238E27FC236}">
                <a16:creationId xmlns:a16="http://schemas.microsoft.com/office/drawing/2014/main" id="{4A512139-2AB0-F95D-995B-05891206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6" y="1061631"/>
            <a:ext cx="2198807" cy="29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519DE1-D0A0-18A8-7C24-E8563A5A9874}"/>
              </a:ext>
            </a:extLst>
          </p:cNvPr>
          <p:cNvSpPr/>
          <p:nvPr/>
        </p:nvSpPr>
        <p:spPr>
          <a:xfrm>
            <a:off x="0" y="1924"/>
            <a:ext cx="9144000" cy="571554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B6AF07-739B-C440-D9BE-9BC32042195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4245" y="31461"/>
            <a:ext cx="515880" cy="5036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F778-0735-ED8E-059F-93B44FF567CD}"/>
              </a:ext>
            </a:extLst>
          </p:cNvPr>
          <p:cNvSpPr txBox="1"/>
          <p:nvPr/>
        </p:nvSpPr>
        <p:spPr>
          <a:xfrm>
            <a:off x="744370" y="1257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Перспективы внедрения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20D79-2155-43EC-9521-23EB98F55863}"/>
              </a:ext>
            </a:extLst>
          </p:cNvPr>
          <p:cNvSpPr txBox="1"/>
          <p:nvPr/>
        </p:nvSpPr>
        <p:spPr>
          <a:xfrm>
            <a:off x="114245" y="697334"/>
            <a:ext cx="878497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внедрения по объему (сколько школ, учащихся)</a:t>
            </a: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планируется начиная с 2023 года для 1410 школ Республики Татарстан и около 13 500 педагогов. Далее – ежегодно.</a:t>
            </a:r>
            <a:endParaRPr kumimoji="0" lang="ru-RU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endParaRPr lang="ru-RU" sz="14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endParaRPr kumimoji="0" lang="ru-RU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Риски – что может мешать внедрению результатов в образовательный процесс.</a:t>
            </a: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Стабильная вовлеченность в проект представителей органов власти</a:t>
            </a: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доступа к актуальным данным</a:t>
            </a: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Разметка программ повышения квалификации</a:t>
            </a: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Какие действия необходимы для внедрения результатов.</a:t>
            </a: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обеспечение заинтересованности органов власти, в том числе в части софинансирования дальнейшей разработки и внедрения модуля</a:t>
            </a: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Риски отсутствия внедрения результатов (что будет, если результаты не внедрятся)</a:t>
            </a:r>
          </a:p>
          <a:p>
            <a:pPr marR="0" lvl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Останется прежним уровень эффективности программ повышения квалификации, в части их содержания и критериев выбора педагогами </a:t>
            </a:r>
            <a:endParaRPr kumimoji="0" lang="ru-RU" sz="14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0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824929"/>
            <a:ext cx="3347865" cy="76925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4576" y="2248597"/>
            <a:ext cx="6474847" cy="646305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6" rIns="91412" bIns="45706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СПАСИБО  ЗА  ВНИМАНИЕ!</a:t>
            </a:r>
          </a:p>
        </p:txBody>
      </p:sp>
      <p:pic>
        <p:nvPicPr>
          <p:cNvPr id="7" name="Picture 2" descr="C:\Users\MSShafigullin\Desktop\Проекты\Брендбук\Готовый ББ\Логотипы в png\2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6" y="1061632"/>
            <a:ext cx="2198807" cy="29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3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519DE1-D0A0-18A8-7C24-E8563A5A9874}"/>
              </a:ext>
            </a:extLst>
          </p:cNvPr>
          <p:cNvSpPr/>
          <p:nvPr/>
        </p:nvSpPr>
        <p:spPr>
          <a:xfrm>
            <a:off x="0" y="1924"/>
            <a:ext cx="9144000" cy="571554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B6AF07-739B-C440-D9BE-9BC32042195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4245" y="31461"/>
            <a:ext cx="515880" cy="5036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F778-0735-ED8E-059F-93B44FF567CD}"/>
              </a:ext>
            </a:extLst>
          </p:cNvPr>
          <p:cNvSpPr txBox="1"/>
          <p:nvPr/>
        </p:nvSpPr>
        <p:spPr>
          <a:xfrm>
            <a:off x="827584" y="9861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Результат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230BB-B9FE-8782-572C-1728D624F28D}"/>
              </a:ext>
            </a:extLst>
          </p:cNvPr>
          <p:cNvSpPr txBox="1"/>
          <p:nvPr/>
        </p:nvSpPr>
        <p:spPr>
          <a:xfrm>
            <a:off x="2483768" y="771550"/>
            <a:ext cx="64807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основе анализа больших данных (данные об образовательном процессе в школах Республики Татарстан за лонгитюдный период с 2009 по 2019 годы) выделены основные закономерности влияния компонентов образовательной среды на результативность профессиональной деятельности учителя начальной школы и учителя-предметника в общеобразовательной организации</a:t>
            </a:r>
          </a:p>
          <a:p>
            <a:endParaRPr lang="ru-RU" dirty="0"/>
          </a:p>
          <a:p>
            <a:r>
              <a:rPr lang="ru-RU" dirty="0"/>
              <a:t>В результате на базе технологий машинного обучения и нейросетей разработана и апробирована цифровая предиктивно-прескриптивная модель, позволяющая проектировать индивидуальную траекторию профессионального развития учителя и содержание программ повышения квалификации (рекомендательная система)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2282B2-6302-0AC7-D11E-17C0A48A6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85" y="3219822"/>
            <a:ext cx="1944216" cy="12961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9BCC2B-DF4C-DF14-5D2A-92573699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63" y="987574"/>
            <a:ext cx="2020238" cy="16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9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519DE1-D0A0-18A8-7C24-E8563A5A9874}"/>
              </a:ext>
            </a:extLst>
          </p:cNvPr>
          <p:cNvSpPr/>
          <p:nvPr/>
        </p:nvSpPr>
        <p:spPr>
          <a:xfrm>
            <a:off x="0" y="1924"/>
            <a:ext cx="9144000" cy="571554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B6AF07-739B-C440-D9BE-9BC32042195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4245" y="31461"/>
            <a:ext cx="515880" cy="503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A8633-28BF-5166-FEED-CAF8FED2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478"/>
            <a:ext cx="9144000" cy="46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5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519DE1-D0A0-18A8-7C24-E8563A5A9874}"/>
              </a:ext>
            </a:extLst>
          </p:cNvPr>
          <p:cNvSpPr/>
          <p:nvPr/>
        </p:nvSpPr>
        <p:spPr>
          <a:xfrm>
            <a:off x="0" y="1924"/>
            <a:ext cx="9144000" cy="571554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B6AF07-739B-C440-D9BE-9BC32042195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4245" y="31461"/>
            <a:ext cx="515880" cy="5036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F778-0735-ED8E-059F-93B44FF567CD}"/>
              </a:ext>
            </a:extLst>
          </p:cNvPr>
          <p:cNvSpPr txBox="1"/>
          <p:nvPr/>
        </p:nvSpPr>
        <p:spPr>
          <a:xfrm>
            <a:off x="827584" y="9861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Характеристика массива 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730DE-E27E-CABA-BEF4-C8A78A766594}"/>
              </a:ext>
            </a:extLst>
          </p:cNvPr>
          <p:cNvSpPr txBox="1"/>
          <p:nvPr/>
        </p:nvSpPr>
        <p:spPr>
          <a:xfrm>
            <a:off x="323528" y="619185"/>
            <a:ext cx="84969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dirty="0"/>
              <a:t>ИАС «Электронное образование в Республике Татарстан» начала создаваться в 2009 году и была предназначена для объединения в единое информационное пространство участников образовательного процесса с целью создания единого механизма управления, контроля, учета и планирования деятельности образовательных учреждений. </a:t>
            </a:r>
          </a:p>
          <a:p>
            <a:pPr indent="450215" algn="just"/>
            <a:r>
              <a:rPr lang="ru-RU" dirty="0"/>
              <a:t>В 2012 году в системе начал полноценно функционировать электронный журнал.</a:t>
            </a:r>
          </a:p>
          <a:p>
            <a:pPr indent="450215" algn="just"/>
            <a:r>
              <a:rPr lang="ru-RU" dirty="0"/>
              <a:t>Статистический анализ основывался на данных, полученных из ИАС по учащимся 1-11 классов за 2015-2019 гг. Эта база данных содержит более двух миллиардов информационных единиц, в том числе информацию об успеваемости более миллиона учащихся. Система содержит анонимные данные о 121 902 учителях, информацию о 90 741 876 проведенных уроках и 1 034 312 802 отметках.</a:t>
            </a:r>
          </a:p>
          <a:p>
            <a:r>
              <a:rPr lang="ru-RU" dirty="0"/>
              <a:t>	Также использовались сведения о результатах ЕГЭ в разрезе школ, результаты ежегодных тестирований педагогов по предметному, методическому, психолого-педагогическому и правовому блокам.</a:t>
            </a:r>
          </a:p>
        </p:txBody>
      </p:sp>
    </p:spTree>
    <p:extLst>
      <p:ext uri="{BB962C8B-B14F-4D97-AF65-F5344CB8AC3E}">
        <p14:creationId xmlns:p14="http://schemas.microsoft.com/office/powerpoint/2010/main" val="238028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519DE1-D0A0-18A8-7C24-E8563A5A9874}"/>
              </a:ext>
            </a:extLst>
          </p:cNvPr>
          <p:cNvSpPr/>
          <p:nvPr/>
        </p:nvSpPr>
        <p:spPr>
          <a:xfrm>
            <a:off x="0" y="1924"/>
            <a:ext cx="9144000" cy="571554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B6AF07-739B-C440-D9BE-9BC32042195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4245" y="31461"/>
            <a:ext cx="515880" cy="5036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F778-0735-ED8E-059F-93B44FF567CD}"/>
              </a:ext>
            </a:extLst>
          </p:cNvPr>
          <p:cNvSpPr txBox="1"/>
          <p:nvPr/>
        </p:nvSpPr>
        <p:spPr>
          <a:xfrm>
            <a:off x="744370" y="1257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 год работы – 2020/2021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14FC3-8930-6CC8-9378-CFE0BF86DDE1}"/>
              </a:ext>
            </a:extLst>
          </p:cNvPr>
          <p:cNvSpPr txBox="1"/>
          <p:nvPr/>
        </p:nvSpPr>
        <p:spPr>
          <a:xfrm>
            <a:off x="241532" y="635526"/>
            <a:ext cx="86609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1" indent="-342900" defTabSz="450850">
              <a:buFont typeface="+mj-lt"/>
              <a:buAutoNum type="arabicPeriod"/>
            </a:pPr>
            <a:r>
              <a:rPr lang="ru-RU" sz="1600" dirty="0"/>
              <a:t>Разработаны оригинальные подходы к образовательному дата-майнингу с использованием текстовых и численных данных, находящихся в региональных образовательных информационных системах.</a:t>
            </a:r>
          </a:p>
          <a:p>
            <a:pPr marL="361950" lvl="1" indent="-342900" defTabSz="450850">
              <a:buFont typeface="+mj-lt"/>
              <a:buAutoNum type="arabicPeriod"/>
            </a:pPr>
            <a:r>
              <a:rPr lang="ru-RU" sz="1600" dirty="0"/>
              <a:t>Выделен ряд значимых взаимосвязей между различными группами переменных, характеризующих отдельные аспекты организации учебного процесса, возрастных и стажевых характеристик учителей, а также успешность их профессиональной деятельности.</a:t>
            </a:r>
          </a:p>
          <a:p>
            <a:pPr marL="361950" lvl="1" indent="-342900" defTabSz="450850">
              <a:buFont typeface="+mj-lt"/>
              <a:buAutoNum type="arabicPeriod"/>
            </a:pPr>
            <a:r>
              <a:rPr lang="ru-RU" sz="1600" dirty="0"/>
              <a:t>Выработаны подходы к анализу закономерностей влияния учебно-методического обеспечения образовательного процесса на успешность учебной деятельности учащихся.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FEF3-3E49-A68C-73FB-C2D30C6C5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25" y="2748630"/>
            <a:ext cx="2346013" cy="2283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61C1A-6E59-8F72-336F-5A78C97C8467}"/>
              </a:ext>
            </a:extLst>
          </p:cNvPr>
          <p:cNvSpPr txBox="1"/>
          <p:nvPr/>
        </p:nvSpPr>
        <p:spPr>
          <a:xfrm>
            <a:off x="247713" y="280653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9 </a:t>
            </a:r>
            <a:r>
              <a:rPr lang="ru-RU" b="1" dirty="0">
                <a:solidFill>
                  <a:schemeClr val="tx2"/>
                </a:solidFill>
              </a:rPr>
              <a:t>класс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0F73F8-500B-44E5-B7C2-C39406567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586" y="2825944"/>
            <a:ext cx="2270589" cy="2176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A6489B-C402-E91E-C8E1-E88E9755B39F}"/>
              </a:ext>
            </a:extLst>
          </p:cNvPr>
          <p:cNvSpPr txBox="1"/>
          <p:nvPr/>
        </p:nvSpPr>
        <p:spPr>
          <a:xfrm>
            <a:off x="4624830" y="280846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11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302697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519DE1-D0A0-18A8-7C24-E8563A5A9874}"/>
              </a:ext>
            </a:extLst>
          </p:cNvPr>
          <p:cNvSpPr/>
          <p:nvPr/>
        </p:nvSpPr>
        <p:spPr>
          <a:xfrm>
            <a:off x="0" y="1924"/>
            <a:ext cx="9144000" cy="571554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B6AF07-739B-C440-D9BE-9BC32042195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4245" y="31461"/>
            <a:ext cx="515880" cy="5036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F778-0735-ED8E-059F-93B44FF567CD}"/>
              </a:ext>
            </a:extLst>
          </p:cNvPr>
          <p:cNvSpPr txBox="1"/>
          <p:nvPr/>
        </p:nvSpPr>
        <p:spPr>
          <a:xfrm>
            <a:off x="744370" y="1257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год работы – 2021/2022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20D79-2155-43EC-9521-23EB98F55863}"/>
              </a:ext>
            </a:extLst>
          </p:cNvPr>
          <p:cNvSpPr txBox="1"/>
          <p:nvPr/>
        </p:nvSpPr>
        <p:spPr>
          <a:xfrm>
            <a:off x="114245" y="618968"/>
            <a:ext cx="8784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 algn="just"/>
            <a:r>
              <a:rPr lang="ru-RU" sz="1200" dirty="0"/>
              <a:t>1. Разработаны оригинальные алгоритмы нейросетевого анализа и прогнозирования успешности профессиональной деятельности учителя на основе закономерностей и механизмов влияния разнообразных компонентов образовательной среды (предиктивный компонент цифровой модели). </a:t>
            </a:r>
          </a:p>
          <a:p>
            <a:pPr marL="361950" indent="-361950" algn="just"/>
            <a:r>
              <a:rPr lang="ru-RU" sz="1200" dirty="0"/>
              <a:t>2. 	Предложен принципиально новый подход к оценке профессиональной успешности учителя средней школы, основанный на использовании нейронной сети квантильной регрессии (QRNN), устойчивой к выбросам, асимметрии и неоднородности данных, что значительно повышает точность прогнозов. </a:t>
            </a:r>
          </a:p>
          <a:p>
            <a:pPr marL="361950" indent="-361950" algn="just"/>
            <a:r>
              <a:rPr lang="ru-RU" sz="1200" dirty="0"/>
              <a:t>3. 	Впервые показаны особенности комплексного влияния разнообразных компонентов образовательной среды на профессиональное развитие учителя (категория, специальность, образование, общий стаж, педагогический стаж, стаж на должности, пол, возраст, преподаваемый предмет; параметры школы: расположение школы, максимальное количество учащихся, сменность, тип школы, возраст школы). </a:t>
            </a:r>
          </a:p>
          <a:p>
            <a:pPr marL="361950" indent="-361950" algn="just"/>
            <a:r>
              <a:rPr lang="ru-RU" sz="1200" dirty="0"/>
              <a:t>4. 	Предложен двухуровневый вариант траекторий профессионального развития учителя, включающий центральные (ведущие) и фоновые (дополнительные) факторы профессионального развития учителя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  <a:endParaRPr lang="ru-RU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6B9FB1-0D71-D587-BA2B-A77C66A45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927292"/>
            <a:ext cx="4127807" cy="2145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A81670-9B1F-727D-4F85-1FA0DE50F9D0}"/>
              </a:ext>
            </a:extLst>
          </p:cNvPr>
          <p:cNvSpPr txBox="1"/>
          <p:nvPr/>
        </p:nvSpPr>
        <p:spPr>
          <a:xfrm>
            <a:off x="114245" y="2948724"/>
            <a:ext cx="1217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/>
              <a:t>График взаимосвязи результатов тестирования учителей и баллов ЕГЭ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0B5F72-D33F-3AFC-5714-045013C5F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90743"/>
            <a:ext cx="2045504" cy="19693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F4F356-F4A7-170D-D3DB-1CC520AB1480}"/>
              </a:ext>
            </a:extLst>
          </p:cNvPr>
          <p:cNvSpPr txBox="1"/>
          <p:nvPr/>
        </p:nvSpPr>
        <p:spPr>
          <a:xfrm>
            <a:off x="5508104" y="3041056"/>
            <a:ext cx="12591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/>
              <a:t>Взаимосвязи результатов тестирования учителей и баллов ЕГЭ</a:t>
            </a:r>
          </a:p>
        </p:txBody>
      </p:sp>
    </p:spTree>
    <p:extLst>
      <p:ext uri="{BB962C8B-B14F-4D97-AF65-F5344CB8AC3E}">
        <p14:creationId xmlns:p14="http://schemas.microsoft.com/office/powerpoint/2010/main" val="413747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519DE1-D0A0-18A8-7C24-E8563A5A9874}"/>
              </a:ext>
            </a:extLst>
          </p:cNvPr>
          <p:cNvSpPr/>
          <p:nvPr/>
        </p:nvSpPr>
        <p:spPr>
          <a:xfrm>
            <a:off x="0" y="1924"/>
            <a:ext cx="9144000" cy="571554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B6AF07-739B-C440-D9BE-9BC32042195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4245" y="31461"/>
            <a:ext cx="515880" cy="5036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F778-0735-ED8E-059F-93B44FF567CD}"/>
              </a:ext>
            </a:extLst>
          </p:cNvPr>
          <p:cNvSpPr txBox="1"/>
          <p:nvPr/>
        </p:nvSpPr>
        <p:spPr>
          <a:xfrm>
            <a:off x="744370" y="1257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год работы – 2021/2022</a:t>
            </a:r>
          </a:p>
        </p:txBody>
      </p:sp>
      <p:pic>
        <p:nvPicPr>
          <p:cNvPr id="4" name="Рисунок 3" descr="Изображение выглядит как текс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FA268F9-9308-C468-838F-1A28D7877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" y="954439"/>
            <a:ext cx="4788024" cy="37527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A42049-2686-EC93-45E7-61AD1C279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31" y="915566"/>
            <a:ext cx="4323406" cy="28133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B9971C-2D5E-BD33-7D14-F49791E42636}"/>
              </a:ext>
            </a:extLst>
          </p:cNvPr>
          <p:cNvSpPr txBox="1"/>
          <p:nvPr/>
        </p:nvSpPr>
        <p:spPr>
          <a:xfrm>
            <a:off x="5094796" y="3747137"/>
            <a:ext cx="3550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Результаты применения методов объяснимого искусственного интеллекта для интерпретации нейросетевых моделей успешности педагога </a:t>
            </a:r>
          </a:p>
        </p:txBody>
      </p:sp>
    </p:spTree>
    <p:extLst>
      <p:ext uri="{BB962C8B-B14F-4D97-AF65-F5344CB8AC3E}">
        <p14:creationId xmlns:p14="http://schemas.microsoft.com/office/powerpoint/2010/main" val="411636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519DE1-D0A0-18A8-7C24-E8563A5A9874}"/>
              </a:ext>
            </a:extLst>
          </p:cNvPr>
          <p:cNvSpPr/>
          <p:nvPr/>
        </p:nvSpPr>
        <p:spPr>
          <a:xfrm>
            <a:off x="0" y="1924"/>
            <a:ext cx="9144000" cy="571554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B6AF07-739B-C440-D9BE-9BC32042195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4245" y="31461"/>
            <a:ext cx="515880" cy="5036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F778-0735-ED8E-059F-93B44FF567CD}"/>
              </a:ext>
            </a:extLst>
          </p:cNvPr>
          <p:cNvSpPr txBox="1"/>
          <p:nvPr/>
        </p:nvSpPr>
        <p:spPr>
          <a:xfrm>
            <a:off x="744370" y="1257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год работы – 2022/2023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20D79-2155-43EC-9521-23EB98F55863}"/>
              </a:ext>
            </a:extLst>
          </p:cNvPr>
          <p:cNvSpPr txBox="1"/>
          <p:nvPr/>
        </p:nvSpPr>
        <p:spPr>
          <a:xfrm>
            <a:off x="114245" y="697334"/>
            <a:ext cx="87849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marR="0" lvl="0" indent="-36195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Выделены наиболее эффективные практики учителей, которые оказывают положительное влияние на успеваемость учащихся как показателя профессиональной успешности педагогов. В качестве наиболее эффективных профессиональных практик педагогов определены следующие: интерактивные, практико-ориентированные, формирующего оценивания.</a:t>
            </a:r>
          </a:p>
          <a:p>
            <a:pPr marL="361950" marR="0" lvl="0" indent="-36195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Определены возможные типы траекторий профессионального развития учителя. В качестве детерминант, определяющих траектории профессионального развития учителя определены: категория, специальность, образование, общий стаж, педагогический стаж, стаж на должности, пол, возраст, преподаваемый предмет, расположение школы, режим смен в школе, тип школы, возраст школы, УМК по всем дисциплинам, размер класса, академическая успешность учеников за предыдущие периоды.</a:t>
            </a:r>
          </a:p>
          <a:p>
            <a:pPr marL="361950" marR="0" lvl="0" indent="-36195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и апробирован </a:t>
            </a:r>
            <a:r>
              <a:rPr kumimoji="0" lang="ru-RU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нейросетевой</a:t>
            </a:r>
            <a:r>
              <a:rPr kumimoji="0" lang="ru-RU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предиктивный компонент цифровой модели формирования индивидуальной траектории профессионального развития учителя с максимальной предсказательной точностью в 70%. Сформирована таксономия рекомендаций по выстраиванию индивидуальных траекторий профессионального развития школьных педагогов, которая интегрирована в </a:t>
            </a:r>
            <a:r>
              <a:rPr kumimoji="0" lang="ru-RU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нейросетевой</a:t>
            </a:r>
            <a:r>
              <a:rPr kumimoji="0" lang="ru-RU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модуль </a:t>
            </a:r>
            <a:r>
              <a:rPr kumimoji="0" lang="ru-RU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прескрептивного</a:t>
            </a:r>
            <a:r>
              <a:rPr kumimoji="0" lang="ru-RU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компонента цифровой модели.</a:t>
            </a:r>
          </a:p>
          <a:p>
            <a:pPr marL="361950" lvl="0" indent="-361950" algn="just">
              <a:buFont typeface="+mj-lt"/>
              <a:buAutoNum type="arabicPeriod"/>
            </a:pPr>
            <a:r>
              <a:rPr lang="ru-RU" sz="1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цифровой модуль автоматизированного формирования рекомендаций на основе комбинирования результатов успеваемости учащихся и тестирований педагогов. </a:t>
            </a:r>
            <a:endParaRPr kumimoji="0" lang="ru-RU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3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02100B-D08F-8485-DDEF-2DDF49FB2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2" y="843558"/>
            <a:ext cx="4356897" cy="40324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28127D-ED92-93FF-EE35-FC28BD8BA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43558"/>
            <a:ext cx="4366936" cy="403244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441770-367A-068B-AEB4-FC6ED02AE8D6}"/>
              </a:ext>
            </a:extLst>
          </p:cNvPr>
          <p:cNvSpPr/>
          <p:nvPr/>
        </p:nvSpPr>
        <p:spPr>
          <a:xfrm>
            <a:off x="0" y="1924"/>
            <a:ext cx="9144000" cy="571554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509DFA2-718C-D58C-D48E-DF102536E1D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4245" y="31461"/>
            <a:ext cx="515880" cy="50364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F8BEC2-AD48-CCB2-012C-F5999D088B4A}"/>
              </a:ext>
            </a:extLst>
          </p:cNvPr>
          <p:cNvSpPr txBox="1"/>
          <p:nvPr/>
        </p:nvSpPr>
        <p:spPr>
          <a:xfrm>
            <a:off x="678087" y="98615"/>
            <a:ext cx="858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год работы – 2022/2023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интерфейс разработанной рекомендательной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942736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6539</TotalTime>
  <Words>816</Words>
  <Application>Microsoft Office PowerPoint</Application>
  <PresentationFormat>Экран (16:9)</PresentationFormat>
  <Paragraphs>55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Шафигуллин Марат Шарифуллович</dc:creator>
  <cp:lastModifiedBy>Алишев Тимирхан Булатович</cp:lastModifiedBy>
  <cp:revision>479</cp:revision>
  <cp:lastPrinted>2021-07-15T15:09:33Z</cp:lastPrinted>
  <dcterms:created xsi:type="dcterms:W3CDTF">2020-07-15T10:53:07Z</dcterms:created>
  <dcterms:modified xsi:type="dcterms:W3CDTF">2023-05-17T06:31:37Z</dcterms:modified>
</cp:coreProperties>
</file>