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58" r:id="rId3"/>
    <p:sldId id="343" r:id="rId4"/>
    <p:sldId id="359" r:id="rId5"/>
    <p:sldId id="334" r:id="rId6"/>
    <p:sldId id="342" r:id="rId7"/>
    <p:sldId id="325" r:id="rId8"/>
    <p:sldId id="357" r:id="rId9"/>
    <p:sldId id="270" r:id="rId10"/>
    <p:sldId id="354" r:id="rId11"/>
    <p:sldId id="344" r:id="rId12"/>
    <p:sldId id="336" r:id="rId13"/>
    <p:sldId id="340" r:id="rId14"/>
    <p:sldId id="347" r:id="rId15"/>
    <p:sldId id="341" r:id="rId16"/>
    <p:sldId id="348" r:id="rId17"/>
    <p:sldId id="339" r:id="rId18"/>
    <p:sldId id="356" r:id="rId19"/>
    <p:sldId id="31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58" d="100"/>
          <a:sy n="5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3:22:44.57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3:22:44.576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3:22:44.577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3:22:44.572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3:22:44.573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3:22:44.574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13:22:44.5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83FA6-F25F-42C6-A57E-19236E515A82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38702-8DA2-4CCD-BB4C-4F34085756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45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71568-C5AE-0C8B-55C1-ABC9B2787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1500BE-1C7C-6F48-FBFF-DCBB3C28C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4866-23B9-B537-28EF-5CEC17E1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4CB39-B531-45CE-8F0B-D1781DDDBF6F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3261AD-3AA2-CFE2-391D-DAC4ABF4B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3137E0-7716-DB4F-E516-C417687FE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F582-8CAF-4B8A-8ECC-5189D0296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84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AB01D-44D2-EF94-8C06-80F0EFB7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F1A3E7-A35F-3906-4145-F7BC82D56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57769E-8F5D-E52A-6729-52881CC2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4CB39-B531-45CE-8F0B-D1781DDDBF6F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96EDAF-5BC4-E747-2367-998CAC92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1F648A-F84E-E425-8222-900E0E3B1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F582-8CAF-4B8A-8ECC-5189D0296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33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9A4B3E-C642-79FB-FA74-329A04FA3E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DFA4E5-FCFA-D395-0BD5-35688BB58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8252A-8151-54BE-0880-AB3BF27D5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4CB39-B531-45CE-8F0B-D1781DDDBF6F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2E9AEA-EE12-4C4E-966D-305891BE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EA65A-7018-0338-2513-B69948314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F582-8CAF-4B8A-8ECC-5189D0296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4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52B037-DA9B-0124-895E-6E50B79F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EA8E94-E224-D45E-0E11-01E7BD3A0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7A085C-15D1-23F7-AD11-A9713AF0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4CB39-B531-45CE-8F0B-D1781DDDBF6F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3CE35-B0A8-A85F-DE0E-E6CFB504B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8901F-54CE-FD3A-90CF-F210C68A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F582-8CAF-4B8A-8ECC-5189D0296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86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9912F-9AB2-5606-73C5-924E7F44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21D0DE-CE45-B053-22B5-F41BEF960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FA093B-D3E9-2245-DE3A-839FA189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4CB39-B531-45CE-8F0B-D1781DDDBF6F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CE4FAA-4DAB-C88D-4879-152B237C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20C9D-E21D-FF4C-5582-2307C8C2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F582-8CAF-4B8A-8ECC-5189D0296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7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37932-9056-0A7F-9EA5-25A3621D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D77E5-AFBF-3124-3885-FC64CB309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127093-0114-DE8D-A808-BC8CFB1FF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0205D1-67E9-452C-B9E8-3320C413B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4CB39-B531-45CE-8F0B-D1781DDDBF6F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409F12-78BE-50E4-B862-DF0D526FC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1BBB24-7BA7-7C92-7AAC-D47DBAF7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F582-8CAF-4B8A-8ECC-5189D0296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5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CDF9D-078C-6312-3FCC-CEA41F9D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861E3B-624C-45CA-0C20-C509424BC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FB7325-7827-2DDA-A5CB-A165EC129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3E1035-F9C5-4741-DB2A-71B5CCD0A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1E5D5F-5AAF-C0CF-5B58-3AB07C1E4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89E266-A980-410C-D22B-CD2DE8A0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4CB39-B531-45CE-8F0B-D1781DDDBF6F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414DF2-9637-7E3A-2DED-947C7F7CC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2155693-2E62-9DCF-79E3-7E187988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F582-8CAF-4B8A-8ECC-5189D0296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7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AECB8-C0DF-BF8B-F558-99E0674DA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2E60CF-8282-3528-60A1-19101FBF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4CB39-B531-45CE-8F0B-D1781DDDBF6F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DC17D6-70DB-443C-0F63-AEC1FAF4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8AE91D-9217-D4DC-B240-EC096C4A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F582-8CAF-4B8A-8ECC-5189D0296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31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9A9B77-747A-FF62-2670-AED590B8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4CB39-B531-45CE-8F0B-D1781DDDBF6F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43C880-5012-A687-1C53-CF028C6A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674EB9-2CC5-AF85-9CB9-4896D7A9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F582-8CAF-4B8A-8ECC-5189D0296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39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674B9-6180-12B9-9701-F22B0A5E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9347ED-2AA1-4AF1-4479-67ECB73E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5C4032-17AA-13D6-F3D4-4C9F94A4F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71A41D-F5D5-7E3E-0447-0DACDCB3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4CB39-B531-45CE-8F0B-D1781DDDBF6F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8AD59A-F599-94D5-3A60-D65A7D6CB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525593-1722-A966-C25A-42E9313B8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F582-8CAF-4B8A-8ECC-5189D0296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89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2D40F-C5C5-BA0A-4D86-4B15435A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17219A-ADE1-5D97-3CCD-515AA477E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5BD4E7-5444-67FB-51BD-FE4AB0D6A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F37102-4F38-E75E-D2EE-1B49D5A14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4CB39-B531-45CE-8F0B-D1781DDDBF6F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CF976-66E6-8E03-DCD0-92D9E4AB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428D00-4C0F-645F-1F7B-928293C8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5F582-8CAF-4B8A-8ECC-5189D0296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37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726A9-50AD-50E7-1D51-0760B112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9B9CE2-5726-52CE-87D9-9508C0551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A48DBE-AE80-CEEC-00F2-838D7506E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4CB39-B531-45CE-8F0B-D1781DDDBF6F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906EF4-FA42-BEE4-79EC-12B996ECA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00382-4E00-8042-2F13-6F0031B10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5F582-8CAF-4B8A-8ECC-5189D0296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customXml" Target="../ink/ink5.xml"/><Relationship Id="rId18" Type="http://schemas.openxmlformats.org/officeDocument/2006/relationships/image" Target="../media/image20.png"/><Relationship Id="rId3" Type="http://schemas.microsoft.com/office/2007/relationships/hdphoto" Target="../media/hdphoto6.wdp"/><Relationship Id="rId7" Type="http://schemas.openxmlformats.org/officeDocument/2006/relationships/image" Target="../media/image18.jpeg"/><Relationship Id="rId12" Type="http://schemas.openxmlformats.org/officeDocument/2006/relationships/customXml" Target="../ink/ink4.xml"/><Relationship Id="rId17" Type="http://schemas.microsoft.com/office/2007/relationships/hdphoto" Target="../media/hdphoto7.wdp"/><Relationship Id="rId2" Type="http://schemas.openxmlformats.org/officeDocument/2006/relationships/image" Target="../media/image1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customXml" Target="../ink/ink3.xml"/><Relationship Id="rId5" Type="http://schemas.openxmlformats.org/officeDocument/2006/relationships/image" Target="../media/image16.png"/><Relationship Id="rId15" Type="http://schemas.openxmlformats.org/officeDocument/2006/relationships/customXml" Target="../ink/ink7.xml"/><Relationship Id="rId10" Type="http://schemas.openxmlformats.org/officeDocument/2006/relationships/customXml" Target="../ink/ink2.xml"/><Relationship Id="rId19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80.png"/><Relationship Id="rId14" Type="http://schemas.openxmlformats.org/officeDocument/2006/relationships/customXml" Target="../ink/ink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Видео 4" descr="Перемещение формул">
            <a:extLst>
              <a:ext uri="{FF2B5EF4-FFF2-40B4-BE49-F238E27FC236}">
                <a16:creationId xmlns:a16="http://schemas.microsoft.com/office/drawing/2014/main" id="{2FF46E9E-21AA-7A38-DD9B-B14BFC6B87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40000" contrast="-40000"/>
          </a:blip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F375E-AD89-97BC-F5E9-A4B83E5DC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800" b="0" i="0" dirty="0">
                <a:effectLst/>
                <a:latin typeface="Verdana" panose="020B0604030504040204" pitchFamily="34" charset="0"/>
              </a:rPr>
              <a:t>Психологические основы цифровизации учебного сотрудничества младших подростков в процессе решения учебной задачи</a:t>
            </a:r>
            <a:endParaRPr lang="ru-RU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A5BE0A-E81D-DA5B-D087-AAC429133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dirty="0"/>
              <a:t>19-29-14171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E1C98DA1-F8A3-3CFD-DB84-0A8730C6D642}"/>
              </a:ext>
            </a:extLst>
          </p:cNvPr>
          <p:cNvSpPr txBox="1">
            <a:spLocks/>
          </p:cNvSpPr>
          <p:nvPr/>
        </p:nvSpPr>
        <p:spPr>
          <a:xfrm>
            <a:off x="930102" y="5019797"/>
            <a:ext cx="10392756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Руководитель проекта В.В. Рубцов</a:t>
            </a:r>
          </a:p>
          <a:p>
            <a:r>
              <a:rPr lang="ru-RU" dirty="0"/>
              <a:t>Научный коллектив: Е.В. Высоцкая, А.З. Зак, А.Д. Лобанова, И.М. Улановская, Г.В. Шукова, М.А. Янишевская  </a:t>
            </a:r>
          </a:p>
        </p:txBody>
      </p:sp>
    </p:spTree>
    <p:extLst>
      <p:ext uri="{BB962C8B-B14F-4D97-AF65-F5344CB8AC3E}">
        <p14:creationId xmlns:p14="http://schemas.microsoft.com/office/powerpoint/2010/main" val="40386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8D8449A-CCC3-42AE-84BC-72C30F968426}"/>
              </a:ext>
            </a:extLst>
          </p:cNvPr>
          <p:cNvSpPr/>
          <p:nvPr/>
        </p:nvSpPr>
        <p:spPr>
          <a:xfrm>
            <a:off x="384628" y="197964"/>
            <a:ext cx="5479144" cy="5883522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0" i="0" dirty="0">
                <a:solidFill>
                  <a:srgbClr val="000000"/>
                </a:solidFill>
                <a:effectLst/>
              </a:rPr>
              <a:t>Цифровая среда «Лабиринт», моделирующая групповое решение учебной задачи в условиях разделения действий участников, позволяет оценить такие метапредметные результаты, как: </a:t>
            </a:r>
          </a:p>
          <a:p>
            <a:pPr marL="342900" indent="-342900" algn="just">
              <a:buFontTx/>
              <a:buChar char="-"/>
            </a:pPr>
            <a:r>
              <a:rPr lang="ru-RU" sz="2000" b="0" i="0" dirty="0">
                <a:solidFill>
                  <a:srgbClr val="000000"/>
                </a:solidFill>
                <a:effectLst/>
              </a:rPr>
              <a:t>определение общей цели и путей ее достижения,</a:t>
            </a:r>
          </a:p>
          <a:p>
            <a:pPr marL="342900" indent="-342900" algn="just">
              <a:buFontTx/>
              <a:buChar char="-"/>
            </a:pPr>
            <a:r>
              <a:rPr lang="ru-RU" sz="2000" b="0" i="0" dirty="0">
                <a:solidFill>
                  <a:srgbClr val="000000"/>
                </a:solidFill>
                <a:effectLst/>
              </a:rPr>
              <a:t>содержательная коммуникация, </a:t>
            </a:r>
          </a:p>
          <a:p>
            <a:pPr marL="342900" indent="-342900" algn="just">
              <a:buFontTx/>
              <a:buChar char="-"/>
            </a:pPr>
            <a:r>
              <a:rPr lang="ru-RU" sz="2000" b="0" i="0" dirty="0">
                <a:solidFill>
                  <a:srgbClr val="000000"/>
                </a:solidFill>
                <a:effectLst/>
              </a:rPr>
              <a:t>умение конструктивно взаимодействовать в совместной деятельности,</a:t>
            </a:r>
            <a:endParaRPr lang="ru-RU" sz="2000" dirty="0">
              <a:solidFill>
                <a:srgbClr val="00000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000" b="0" i="0" dirty="0">
                <a:solidFill>
                  <a:srgbClr val="000000"/>
                </a:solidFill>
                <a:effectLst/>
              </a:rPr>
              <a:t>готовность разрешать конфликты</a:t>
            </a:r>
            <a:r>
              <a:rPr lang="ru-RU" sz="2000" dirty="0">
                <a:solidFill>
                  <a:srgbClr val="000000"/>
                </a:solidFill>
              </a:rPr>
              <a:t>,</a:t>
            </a:r>
            <a:endParaRPr lang="ru-RU" sz="2000" b="0" i="0" dirty="0">
              <a:solidFill>
                <a:srgbClr val="000000"/>
              </a:solidFill>
              <a:effectLst/>
            </a:endParaRPr>
          </a:p>
          <a:p>
            <a:pPr marL="342900" indent="-342900" algn="just">
              <a:buFontTx/>
              <a:buChar char="-"/>
            </a:pPr>
            <a:r>
              <a:rPr lang="ru-RU" sz="2000" b="0" i="0" dirty="0">
                <a:solidFill>
                  <a:srgbClr val="000000"/>
                </a:solidFill>
                <a:effectLst/>
              </a:rPr>
              <a:t>умение создавать знаково-символические модели и схемы решения учебных задач.</a:t>
            </a:r>
            <a:endParaRPr lang="ru-RU" sz="2000" dirty="0"/>
          </a:p>
          <a:p>
            <a:pPr marL="342900" indent="-342900" algn="just">
              <a:buFontTx/>
              <a:buChar char="-"/>
            </a:pP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9C50A52-BD3B-937D-9CF1-82D79125B63B}"/>
              </a:ext>
            </a:extLst>
          </p:cNvPr>
          <p:cNvSpPr/>
          <p:nvPr/>
        </p:nvSpPr>
        <p:spPr>
          <a:xfrm>
            <a:off x="6190343" y="2298390"/>
            <a:ext cx="5609771" cy="3783095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/>
              <a:t>Разработанная</a:t>
            </a:r>
            <a:r>
              <a:rPr lang="en-GB" sz="2000" dirty="0"/>
              <a:t> web-</a:t>
            </a:r>
            <a:r>
              <a:rPr lang="ru-RU" sz="2000" dirty="0"/>
              <a:t>система включает в себя 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цифровой «редактор» для разработчиков (создание диагностических серий задач в компьютерной среде)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набор рабочих материалов для диагностики: ссылки на готовые серии задач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руководство пользователя</a:t>
            </a:r>
          </a:p>
        </p:txBody>
      </p:sp>
    </p:spTree>
    <p:extLst>
      <p:ext uri="{BB962C8B-B14F-4D97-AF65-F5344CB8AC3E}">
        <p14:creationId xmlns:p14="http://schemas.microsoft.com/office/powerpoint/2010/main" val="2154666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Рулоны чертежей">
            <a:extLst>
              <a:ext uri="{FF2B5EF4-FFF2-40B4-BE49-F238E27FC236}">
                <a16:creationId xmlns:a16="http://schemas.microsoft.com/office/drawing/2014/main" id="{5DB879F9-22BF-7DAF-4C5E-56A03D500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1300" b="14431"/>
          <a:stretch/>
        </p:blipFill>
        <p:spPr>
          <a:xfrm>
            <a:off x="0" y="0"/>
            <a:ext cx="12191999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A18968-2698-76BE-6BB9-81ADAAF239B8}"/>
              </a:ext>
            </a:extLst>
          </p:cNvPr>
          <p:cNvSpPr txBox="1"/>
          <p:nvPr/>
        </p:nvSpPr>
        <p:spPr>
          <a:xfrm>
            <a:off x="918724" y="840398"/>
            <a:ext cx="63774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i="0" u="none" strike="noStrike" dirty="0">
                <a:solidFill>
                  <a:srgbClr val="000000"/>
                </a:solidFill>
                <a:effectLst/>
                <a:latin typeface="+mj-lt"/>
              </a:rPr>
              <a:t>перспективы </a:t>
            </a:r>
            <a:r>
              <a:rPr lang="ru-RU" sz="4400" dirty="0">
                <a:solidFill>
                  <a:srgbClr val="000000"/>
                </a:solidFill>
                <a:latin typeface="+mj-lt"/>
              </a:rPr>
              <a:t>и необходимые действия для </a:t>
            </a:r>
            <a:r>
              <a:rPr lang="ru-RU" sz="4400" i="0" u="none" strike="noStrike" dirty="0">
                <a:solidFill>
                  <a:srgbClr val="000000"/>
                </a:solidFill>
                <a:effectLst/>
                <a:latin typeface="+mj-lt"/>
              </a:rPr>
              <a:t>внедрения</a:t>
            </a:r>
            <a:r>
              <a:rPr lang="ru-RU" sz="4400" dirty="0">
                <a:solidFill>
                  <a:srgbClr val="000000"/>
                </a:solidFill>
                <a:latin typeface="+mj-lt"/>
              </a:rPr>
              <a:t> полученных результатов</a:t>
            </a:r>
            <a:endParaRPr lang="ru-RU" sz="4400" i="0" u="none" strike="noStrike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6187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2930549-FD36-4138-AB2C-D5FE1977F299}"/>
              </a:ext>
            </a:extLst>
          </p:cNvPr>
          <p:cNvSpPr/>
          <p:nvPr/>
        </p:nvSpPr>
        <p:spPr>
          <a:xfrm>
            <a:off x="384629" y="370113"/>
            <a:ext cx="11415486" cy="1632857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000000"/>
                </a:solidFill>
              </a:rPr>
              <a:t>Предлагаемый </a:t>
            </a:r>
            <a:r>
              <a:rPr lang="ru-RU" sz="2000" i="0" u="none" strike="noStrike" dirty="0">
                <a:solidFill>
                  <a:srgbClr val="000000"/>
                </a:solidFill>
                <a:effectLst/>
              </a:rPr>
              <a:t>подход может быть внедрен в качестве методологической основы и психолого-дидактической платформы разработки перспективных моделей учебного программного обеспечения. </a:t>
            </a:r>
            <a:r>
              <a:rPr lang="ru-RU" sz="2000" dirty="0">
                <a:solidFill>
                  <a:srgbClr val="000000"/>
                </a:solidFill>
              </a:rPr>
              <a:t>Созданные</a:t>
            </a:r>
            <a:r>
              <a:rPr lang="ru-RU" sz="2000" i="0" u="none" strike="noStrike" dirty="0">
                <a:solidFill>
                  <a:srgbClr val="000000"/>
                </a:solidFill>
                <a:effectLst/>
              </a:rPr>
              <a:t> на его основе образцы </a:t>
            </a:r>
            <a:r>
              <a:rPr lang="ru-RU" sz="2000" dirty="0">
                <a:solidFill>
                  <a:srgbClr val="000000"/>
                </a:solidFill>
              </a:rPr>
              <a:t>цифровой поддержки могут послужить задаче подготовки соответствующих специалистов-разработчиков.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BE0A22B-F526-4E04-93C4-BFD70C29FBF6}"/>
              </a:ext>
            </a:extLst>
          </p:cNvPr>
          <p:cNvSpPr/>
          <p:nvPr/>
        </p:nvSpPr>
        <p:spPr>
          <a:xfrm>
            <a:off x="384628" y="2298390"/>
            <a:ext cx="5479144" cy="3783095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000000"/>
                </a:solidFill>
              </a:rPr>
              <a:t>Учебный модуль «Равновесие», интегрированный в пропедевтические курсы естественнонаучных дисциплин, может быть включен в образовательные программы школ, заинтересованных в фасилитации перехода от начальной школы в основную, а также в формировании значимых метапредметных результатов, определяющих качество дальнейшего обучения.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4FBA9E0-B569-485A-9C79-6392DFE6C006}"/>
              </a:ext>
            </a:extLst>
          </p:cNvPr>
          <p:cNvSpPr/>
          <p:nvPr/>
        </p:nvSpPr>
        <p:spPr>
          <a:xfrm>
            <a:off x="6190343" y="2298390"/>
            <a:ext cx="5609771" cy="3783095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000000"/>
                </a:solidFill>
              </a:rPr>
              <a:t>Цифровая диагностика уровня учебной коммуникации «Лабиринт» может быть применена в школах для оценки возможности содержательного взаимодействия учащихся в решении учебно-поисковой задачи, наряду с оценкой сформированности других метапредметных результатов, позволяющей прогноз успешности и коррекцию трудностей в дальнейшем обучении.</a:t>
            </a:r>
          </a:p>
        </p:txBody>
      </p:sp>
    </p:spTree>
    <p:extLst>
      <p:ext uri="{BB962C8B-B14F-4D97-AF65-F5344CB8AC3E}">
        <p14:creationId xmlns:p14="http://schemas.microsoft.com/office/powerpoint/2010/main" val="901318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E124342-62B1-488E-AEE4-83F9AFD5E995}"/>
              </a:ext>
            </a:extLst>
          </p:cNvPr>
          <p:cNvSpPr/>
          <p:nvPr/>
        </p:nvSpPr>
        <p:spPr>
          <a:xfrm>
            <a:off x="1478643" y="420913"/>
            <a:ext cx="10218057" cy="1197429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000000"/>
                </a:solidFill>
              </a:rPr>
              <a:t>разработка и организация подготовки учителей и студентов педагогических вузов к работе с </a:t>
            </a:r>
            <a:r>
              <a:rPr lang="ru-RU" sz="2000" dirty="0" err="1">
                <a:solidFill>
                  <a:srgbClr val="000000"/>
                </a:solidFill>
              </a:rPr>
              <a:t>деятельностно</a:t>
            </a:r>
            <a:r>
              <a:rPr lang="ru-RU" sz="2000" dirty="0">
                <a:solidFill>
                  <a:srgbClr val="000000"/>
                </a:solidFill>
              </a:rPr>
              <a:t>-ориентированной модельной средой поддержки содержательно-предметной коммуникации в пропедевтических курсах на переходе в основную школу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64BC77-222E-46E0-A303-CB1A020D1D31}"/>
              </a:ext>
            </a:extLst>
          </p:cNvPr>
          <p:cNvSpPr txBox="1"/>
          <p:nvPr/>
        </p:nvSpPr>
        <p:spPr>
          <a:xfrm>
            <a:off x="237670" y="758017"/>
            <a:ext cx="1335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solidFill>
                  <a:srgbClr val="000000"/>
                </a:solidFill>
              </a:rPr>
              <a:t>Шаг 1: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F7EA7E-C50A-4448-BC24-9B37589DDA7C}"/>
              </a:ext>
            </a:extLst>
          </p:cNvPr>
          <p:cNvSpPr txBox="1"/>
          <p:nvPr/>
        </p:nvSpPr>
        <p:spPr>
          <a:xfrm>
            <a:off x="1545772" y="2264542"/>
            <a:ext cx="1206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solidFill>
                  <a:srgbClr val="000000"/>
                </a:solidFill>
              </a:rPr>
              <a:t>Шаг 2: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D4F4D8D-309A-4BD3-900F-79B0F314E3BE}"/>
              </a:ext>
            </a:extLst>
          </p:cNvPr>
          <p:cNvSpPr/>
          <p:nvPr/>
        </p:nvSpPr>
        <p:spPr>
          <a:xfrm>
            <a:off x="2946399" y="1926501"/>
            <a:ext cx="8750300" cy="1197429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000000"/>
                </a:solidFill>
              </a:rPr>
              <a:t>разработка системы методического сопровождения деятельностной поддержки пропедевтики содержания новых учебных предметов для учащихся пятых и шестых классов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2860752-A839-4511-98C6-5038E4080E79}"/>
              </a:ext>
            </a:extLst>
          </p:cNvPr>
          <p:cNvSpPr/>
          <p:nvPr/>
        </p:nvSpPr>
        <p:spPr>
          <a:xfrm>
            <a:off x="1478642" y="3431277"/>
            <a:ext cx="10218057" cy="1197429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0000"/>
                </a:solidFill>
              </a:rPr>
              <a:t>техническое оснащение школ, участвующих в проекте, позволяющее органичное включение в целостный учебный процесс самостоятельной исследовательской работы в цифровой модельной среде и содержательной коммуникации её участников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8B755F-2538-49C2-A57D-AA1D9F851F72}"/>
              </a:ext>
            </a:extLst>
          </p:cNvPr>
          <p:cNvSpPr txBox="1"/>
          <p:nvPr/>
        </p:nvSpPr>
        <p:spPr>
          <a:xfrm>
            <a:off x="237670" y="3768381"/>
            <a:ext cx="1206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solidFill>
                  <a:srgbClr val="000000"/>
                </a:solidFill>
              </a:rPr>
              <a:t>Шаг 3: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FE9AAE-346D-4988-B39A-654F2A7F8271}"/>
              </a:ext>
            </a:extLst>
          </p:cNvPr>
          <p:cNvSpPr txBox="1"/>
          <p:nvPr/>
        </p:nvSpPr>
        <p:spPr>
          <a:xfrm>
            <a:off x="1545772" y="5356369"/>
            <a:ext cx="1206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solidFill>
                  <a:srgbClr val="000000"/>
                </a:solidFill>
              </a:rPr>
              <a:t>Шаг 4: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5FFBBBF-E985-4C65-BD44-AD1E91741272}"/>
              </a:ext>
            </a:extLst>
          </p:cNvPr>
          <p:cNvSpPr/>
          <p:nvPr/>
        </p:nvSpPr>
        <p:spPr>
          <a:xfrm>
            <a:off x="2946399" y="4936053"/>
            <a:ext cx="8750300" cy="1363852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ознакомление педагогической общественности с результатами инновационных разработок и распространение опыта интенсификации обучения на переходе в основную школу и поддержки предметных линий непрерывного школьного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951110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Путешествие в одиночестве">
            <a:extLst>
              <a:ext uri="{FF2B5EF4-FFF2-40B4-BE49-F238E27FC236}">
                <a16:creationId xmlns:a16="http://schemas.microsoft.com/office/drawing/2014/main" id="{C514109D-DC17-77E8-E250-13D628D032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84B8A2-A1B7-D44D-A1F3-8F83ABBE1FAF}"/>
              </a:ext>
            </a:extLst>
          </p:cNvPr>
          <p:cNvSpPr txBox="1"/>
          <p:nvPr/>
        </p:nvSpPr>
        <p:spPr>
          <a:xfrm>
            <a:off x="339092" y="2437145"/>
            <a:ext cx="7090139" cy="210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i="0" u="none" strike="noStrike" dirty="0">
                <a:effectLst/>
                <a:latin typeface="+mj-lt"/>
                <a:ea typeface="+mj-ea"/>
                <a:cs typeface="+mj-cs"/>
              </a:rPr>
              <a:t>препятствия на пути внедрения результатов в образовательный процесс</a:t>
            </a: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1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C4F43B1-4EF8-475B-AEB8-945B260ECD97}"/>
              </a:ext>
            </a:extLst>
          </p:cNvPr>
          <p:cNvGrpSpPr/>
          <p:nvPr/>
        </p:nvGrpSpPr>
        <p:grpSpPr>
          <a:xfrm>
            <a:off x="8737600" y="1185633"/>
            <a:ext cx="2435143" cy="2792986"/>
            <a:chOff x="8110080" y="639493"/>
            <a:chExt cx="3694570" cy="4237485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6A19B54-371E-4E58-A277-C9216C01697E}"/>
                </a:ext>
              </a:extLst>
            </p:cNvPr>
            <p:cNvGrpSpPr/>
            <p:nvPr/>
          </p:nvGrpSpPr>
          <p:grpSpPr>
            <a:xfrm>
              <a:off x="8110080" y="639493"/>
              <a:ext cx="3694570" cy="2996676"/>
              <a:chOff x="1147762" y="3502737"/>
              <a:chExt cx="3694570" cy="2996676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A7454942-F8D4-4986-AE8A-F853B6EE84B8}"/>
                  </a:ext>
                </a:extLst>
              </p:cNvPr>
              <p:cNvGrpSpPr/>
              <p:nvPr/>
            </p:nvGrpSpPr>
            <p:grpSpPr>
              <a:xfrm>
                <a:off x="1147762" y="5270501"/>
                <a:ext cx="1333499" cy="1228912"/>
                <a:chOff x="1055014" y="5270500"/>
                <a:chExt cx="1426248" cy="1297712"/>
              </a:xfrm>
            </p:grpSpPr>
            <p:pic>
              <p:nvPicPr>
                <p:cNvPr id="5" name="Picture 2">
                  <a:extLst>
                    <a:ext uri="{FF2B5EF4-FFF2-40B4-BE49-F238E27FC236}">
                      <a16:creationId xmlns:a16="http://schemas.microsoft.com/office/drawing/2014/main" id="{D250B1DD-99BE-4CE6-9701-8A7E0EB362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3354" b="93292" l="7609" r="91196">
                              <a14:foregroundMark x1="11522" y1="6832" x2="7717" y2="15652"/>
                              <a14:foregroundMark x1="7717" y1="15652" x2="8043" y2="30807"/>
                              <a14:foregroundMark x1="7935" y1="6460" x2="20326" y2="4720"/>
                              <a14:foregroundMark x1="20326" y1="4720" x2="34783" y2="4969"/>
                              <a14:foregroundMark x1="34783" y1="4969" x2="44278" y2="4348"/>
                              <a14:foregroundMark x1="71894" y1="5828" x2="75543" y2="27702"/>
                              <a14:foregroundMark x1="22935" y1="76894" x2="33370" y2="77764"/>
                              <a14:foregroundMark x1="33370" y1="77764" x2="40978" y2="76894"/>
                              <a14:foregroundMark x1="82826" y1="85093" x2="90543" y2="89441"/>
                              <a14:foregroundMark x1="90543" y1="89441" x2="91196" y2="89565"/>
                              <a14:foregroundMark x1="68261" y1="91304" x2="52500" y2="93292"/>
                              <a14:backgroundMark x1="45217" y1="2609" x2="69783" y2="1242"/>
                              <a14:backgroundMark x1="69022" y1="3727" x2="71739" y2="3975"/>
                              <a14:backgroundMark x1="68370" y1="3478" x2="72935" y2="4099"/>
                              <a14:backgroundMark x1="66087" y1="86211" x2="68696" y2="75155"/>
                              <a14:backgroundMark x1="68696" y1="81863" x2="67065" y2="77019"/>
                              <a14:backgroundMark x1="67065" y1="77019" x2="76630" y2="94286"/>
                              <a14:backgroundMark x1="76630" y1="94286" x2="70217" y2="91677"/>
                              <a14:backgroundMark x1="66522" y1="76770" x2="65870" y2="91180"/>
                              <a14:backgroundMark x1="68261" y1="84845" x2="65761" y2="75155"/>
                              <a14:backgroundMark x1="65761" y1="75155" x2="65870" y2="80497"/>
                              <a14:backgroundMark x1="65435" y1="81863" x2="65543" y2="862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647" t="63719"/>
                <a:stretch/>
              </p:blipFill>
              <p:spPr bwMode="auto">
                <a:xfrm flipH="1">
                  <a:off x="1055014" y="5270500"/>
                  <a:ext cx="1211936" cy="10883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Прямоугольник 3">
                  <a:extLst>
                    <a:ext uri="{FF2B5EF4-FFF2-40B4-BE49-F238E27FC236}">
                      <a16:creationId xmlns:a16="http://schemas.microsoft.com/office/drawing/2014/main" id="{0F36AB79-8428-43E6-829A-E020B650F3CE}"/>
                    </a:ext>
                  </a:extLst>
                </p:cNvPr>
                <p:cNvSpPr/>
                <p:nvPr/>
              </p:nvSpPr>
              <p:spPr>
                <a:xfrm rot="668115">
                  <a:off x="1947863" y="5572849"/>
                  <a:ext cx="533399" cy="995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1AD5A5E5-93A7-4388-AEB6-F6A2D5A6B1AD}"/>
                  </a:ext>
                </a:extLst>
              </p:cNvPr>
              <p:cNvGrpSpPr/>
              <p:nvPr/>
            </p:nvGrpSpPr>
            <p:grpSpPr>
              <a:xfrm>
                <a:off x="1660982" y="3502737"/>
                <a:ext cx="3181350" cy="2783762"/>
                <a:chOff x="1660982" y="3502737"/>
                <a:chExt cx="3181350" cy="2783762"/>
              </a:xfrm>
            </p:grpSpPr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16ACC194-10A9-4636-803B-5BA7AAEC59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3354" b="93292" l="7609" r="91196">
                              <a14:foregroundMark x1="11522" y1="6832" x2="7717" y2="15652"/>
                              <a14:foregroundMark x1="7717" y1="15652" x2="8043" y2="30807"/>
                              <a14:foregroundMark x1="7935" y1="6460" x2="20326" y2="4720"/>
                              <a14:foregroundMark x1="20326" y1="4720" x2="34783" y2="4969"/>
                              <a14:foregroundMark x1="34783" y1="4969" x2="44278" y2="4348"/>
                              <a14:foregroundMark x1="71894" y1="5828" x2="75543" y2="27702"/>
                              <a14:foregroundMark x1="22935" y1="76894" x2="33370" y2="77764"/>
                              <a14:foregroundMark x1="33370" y1="77764" x2="40978" y2="76894"/>
                              <a14:foregroundMark x1="82826" y1="85093" x2="90543" y2="89441"/>
                              <a14:foregroundMark x1="90543" y1="89441" x2="91196" y2="89565"/>
                              <a14:foregroundMark x1="68261" y1="91304" x2="52500" y2="93292"/>
                              <a14:backgroundMark x1="45217" y1="2609" x2="69783" y2="1242"/>
                              <a14:backgroundMark x1="69022" y1="3727" x2="71739" y2="3975"/>
                              <a14:backgroundMark x1="68370" y1="3478" x2="72935" y2="409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60982" y="3502737"/>
                  <a:ext cx="3181350" cy="27837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4">
                  <a:extLst>
                    <a:ext uri="{FF2B5EF4-FFF2-40B4-BE49-F238E27FC236}">
                      <a16:creationId xmlns:a16="http://schemas.microsoft.com/office/drawing/2014/main" id="{85D92684-1DF1-420C-B30D-8EE04BF076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70" t="18755" r="25376" b="18682"/>
                <a:stretch/>
              </p:blipFill>
              <p:spPr bwMode="auto">
                <a:xfrm>
                  <a:off x="2734362" y="3979781"/>
                  <a:ext cx="575576" cy="7311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EC825C8-7A03-43CF-AD9E-B5C7EBD0D774}"/>
                    </a:ext>
                  </a:extLst>
                </p:cNvPr>
                <p:cNvSpPr txBox="1"/>
                <p:nvPr/>
              </p:nvSpPr>
              <p:spPr>
                <a:xfrm rot="20326462">
                  <a:off x="1996367" y="3854869"/>
                  <a:ext cx="798202" cy="7004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?!!</a:t>
                  </a:r>
                  <a:endParaRPr lang="ru-RU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20B236C9-8BC6-462E-9A72-F466A81663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6" t="52872" r="18995" b="19444"/>
            <a:stretch/>
          </p:blipFill>
          <p:spPr bwMode="auto">
            <a:xfrm>
              <a:off x="8623300" y="3316978"/>
              <a:ext cx="2781948" cy="15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29EE007-C4D9-4345-9D52-1B4CFC51D7F4}"/>
              </a:ext>
            </a:extLst>
          </p:cNvPr>
          <p:cNvGrpSpPr/>
          <p:nvPr/>
        </p:nvGrpSpPr>
        <p:grpSpPr>
          <a:xfrm>
            <a:off x="3619500" y="2656557"/>
            <a:ext cx="1486910" cy="1643074"/>
            <a:chOff x="9404350" y="2344401"/>
            <a:chExt cx="2239991" cy="2475249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58F42C95-7F94-417E-AC18-BB52452095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8" t="14964" r="17854" b="12582"/>
            <a:stretch/>
          </p:blipFill>
          <p:spPr bwMode="auto">
            <a:xfrm>
              <a:off x="9404350" y="2344401"/>
              <a:ext cx="2239991" cy="2475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899747D3-C415-400A-B7C5-E7F305296042}"/>
                </a:ext>
              </a:extLst>
            </p:cNvPr>
            <p:cNvSpPr/>
            <p:nvPr/>
          </p:nvSpPr>
          <p:spPr>
            <a:xfrm>
              <a:off x="10096885" y="3880978"/>
              <a:ext cx="898525" cy="105568"/>
            </a:xfrm>
            <a:prstGeom prst="roundRect">
              <a:avLst>
                <a:gd name="adj" fmla="val 2976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F60BE4A3-A485-475A-BCCB-C70B4B10DCA8}"/>
                </a:ext>
              </a:extLst>
            </p:cNvPr>
            <p:cNvSpPr/>
            <p:nvPr/>
          </p:nvSpPr>
          <p:spPr>
            <a:xfrm>
              <a:off x="10182531" y="2599829"/>
              <a:ext cx="483082" cy="4797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E816F950-602B-4678-9FDC-4C352598BACE}"/>
                </a:ext>
              </a:extLst>
            </p:cNvPr>
            <p:cNvGrpSpPr/>
            <p:nvPr/>
          </p:nvGrpSpPr>
          <p:grpSpPr>
            <a:xfrm>
              <a:off x="10366751" y="2742195"/>
              <a:ext cx="360" cy="360"/>
              <a:chOff x="3167053" y="4353968"/>
              <a:chExt cx="360" cy="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3" name="Рукописный ввод 32">
                    <a:extLst>
                      <a:ext uri="{FF2B5EF4-FFF2-40B4-BE49-F238E27FC236}">
                        <a16:creationId xmlns:a16="http://schemas.microsoft.com/office/drawing/2014/main" id="{A979A7A7-1579-4AD2-AB1A-FC292C6FB129}"/>
                      </a:ext>
                    </a:extLst>
                  </p14:cNvPr>
                  <p14:cNvContentPartPr/>
                  <p14:nvPr/>
                </p14:nvContentPartPr>
                <p14:xfrm>
                  <a:off x="3167053" y="4353968"/>
                  <a:ext cx="360" cy="360"/>
                </p14:xfrm>
              </p:contentPart>
            </mc:Choice>
            <mc:Fallback xmlns="">
              <p:pic>
                <p:nvPicPr>
                  <p:cNvPr id="33" name="Рукописный ввод 32">
                    <a:extLst>
                      <a:ext uri="{FF2B5EF4-FFF2-40B4-BE49-F238E27FC236}">
                        <a16:creationId xmlns:a16="http://schemas.microsoft.com/office/drawing/2014/main" id="{A979A7A7-1579-4AD2-AB1A-FC292C6FB129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158053" y="434496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4" name="Рукописный ввод 33">
                    <a:extLst>
                      <a:ext uri="{FF2B5EF4-FFF2-40B4-BE49-F238E27FC236}">
                        <a16:creationId xmlns:a16="http://schemas.microsoft.com/office/drawing/2014/main" id="{86360AC0-4583-46A5-AD7C-ED488C693EE0}"/>
                      </a:ext>
                    </a:extLst>
                  </p14:cNvPr>
                  <p14:cNvContentPartPr/>
                  <p14:nvPr/>
                </p14:nvContentPartPr>
                <p14:xfrm>
                  <a:off x="3167053" y="4353968"/>
                  <a:ext cx="360" cy="360"/>
                </p14:xfrm>
              </p:contentPart>
            </mc:Choice>
            <mc:Fallback xmlns="">
              <p:pic>
                <p:nvPicPr>
                  <p:cNvPr id="34" name="Рукописный ввод 33">
                    <a:extLst>
                      <a:ext uri="{FF2B5EF4-FFF2-40B4-BE49-F238E27FC236}">
                        <a16:creationId xmlns:a16="http://schemas.microsoft.com/office/drawing/2014/main" id="{86360AC0-4583-46A5-AD7C-ED488C693EE0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158053" y="434496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5" name="Рукописный ввод 34">
                    <a:extLst>
                      <a:ext uri="{FF2B5EF4-FFF2-40B4-BE49-F238E27FC236}">
                        <a16:creationId xmlns:a16="http://schemas.microsoft.com/office/drawing/2014/main" id="{F561F5F5-CD98-4901-92D4-5633BC092862}"/>
                      </a:ext>
                    </a:extLst>
                  </p14:cNvPr>
                  <p14:cNvContentPartPr/>
                  <p14:nvPr/>
                </p14:nvContentPartPr>
                <p14:xfrm>
                  <a:off x="3167053" y="4353968"/>
                  <a:ext cx="360" cy="360"/>
                </p14:xfrm>
              </p:contentPart>
            </mc:Choice>
            <mc:Fallback xmlns="">
              <p:pic>
                <p:nvPicPr>
                  <p:cNvPr id="35" name="Рукописный ввод 34">
                    <a:extLst>
                      <a:ext uri="{FF2B5EF4-FFF2-40B4-BE49-F238E27FC236}">
                        <a16:creationId xmlns:a16="http://schemas.microsoft.com/office/drawing/2014/main" id="{F561F5F5-CD98-4901-92D4-5633BC092862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158053" y="434496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183A53C3-7C9A-45B9-824C-C53FEA8A4B16}"/>
                </a:ext>
              </a:extLst>
            </p:cNvPr>
            <p:cNvGrpSpPr/>
            <p:nvPr/>
          </p:nvGrpSpPr>
          <p:grpSpPr>
            <a:xfrm>
              <a:off x="10560791" y="2767140"/>
              <a:ext cx="13416" cy="3855"/>
              <a:chOff x="3361093" y="4378913"/>
              <a:chExt cx="13416" cy="3855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30" name="Рукописный ввод 29">
                    <a:extLst>
                      <a:ext uri="{FF2B5EF4-FFF2-40B4-BE49-F238E27FC236}">
                        <a16:creationId xmlns:a16="http://schemas.microsoft.com/office/drawing/2014/main" id="{992ED915-E442-4ED2-82E5-184AF63C9DF0}"/>
                      </a:ext>
                    </a:extLst>
                  </p14:cNvPr>
                  <p14:cNvContentPartPr/>
                  <p14:nvPr/>
                </p14:nvContentPartPr>
                <p14:xfrm>
                  <a:off x="3361093" y="4382408"/>
                  <a:ext cx="360" cy="360"/>
                </p14:xfrm>
              </p:contentPart>
            </mc:Choice>
            <mc:Fallback xmlns="">
              <p:pic>
                <p:nvPicPr>
                  <p:cNvPr id="30" name="Рукописный ввод 29">
                    <a:extLst>
                      <a:ext uri="{FF2B5EF4-FFF2-40B4-BE49-F238E27FC236}">
                        <a16:creationId xmlns:a16="http://schemas.microsoft.com/office/drawing/2014/main" id="{992ED915-E442-4ED2-82E5-184AF63C9DF0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352093" y="437340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1" name="Рукописный ввод 30">
                    <a:extLst>
                      <a:ext uri="{FF2B5EF4-FFF2-40B4-BE49-F238E27FC236}">
                        <a16:creationId xmlns:a16="http://schemas.microsoft.com/office/drawing/2014/main" id="{D0707418-0991-4E18-A874-2BEA843E9F3A}"/>
                      </a:ext>
                    </a:extLst>
                  </p14:cNvPr>
                  <p14:cNvContentPartPr/>
                  <p14:nvPr/>
                </p14:nvContentPartPr>
                <p14:xfrm>
                  <a:off x="3374149" y="4378913"/>
                  <a:ext cx="360" cy="360"/>
                </p14:xfrm>
              </p:contentPart>
            </mc:Choice>
            <mc:Fallback xmlns="">
              <p:pic>
                <p:nvPicPr>
                  <p:cNvPr id="31" name="Рукописный ввод 30">
                    <a:extLst>
                      <a:ext uri="{FF2B5EF4-FFF2-40B4-BE49-F238E27FC236}">
                        <a16:creationId xmlns:a16="http://schemas.microsoft.com/office/drawing/2014/main" id="{D0707418-0991-4E18-A874-2BEA843E9F3A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365149" y="436991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2" name="Рукописный ввод 31">
                    <a:extLst>
                      <a:ext uri="{FF2B5EF4-FFF2-40B4-BE49-F238E27FC236}">
                        <a16:creationId xmlns:a16="http://schemas.microsoft.com/office/drawing/2014/main" id="{BCDEE2FB-8695-4AE4-8845-A88CCD165FA0}"/>
                      </a:ext>
                    </a:extLst>
                  </p14:cNvPr>
                  <p14:cNvContentPartPr/>
                  <p14:nvPr/>
                </p14:nvContentPartPr>
                <p14:xfrm>
                  <a:off x="3374149" y="4378913"/>
                  <a:ext cx="360" cy="360"/>
                </p14:xfrm>
              </p:contentPart>
            </mc:Choice>
            <mc:Fallback xmlns="">
              <p:pic>
                <p:nvPicPr>
                  <p:cNvPr id="32" name="Рукописный ввод 31">
                    <a:extLst>
                      <a:ext uri="{FF2B5EF4-FFF2-40B4-BE49-F238E27FC236}">
                        <a16:creationId xmlns:a16="http://schemas.microsoft.com/office/drawing/2014/main" id="{BCDEE2FB-8695-4AE4-8845-A88CCD165FA0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365149" y="436991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5" name="Рукописный ввод 24">
                  <a:extLst>
                    <a:ext uri="{FF2B5EF4-FFF2-40B4-BE49-F238E27FC236}">
                      <a16:creationId xmlns:a16="http://schemas.microsoft.com/office/drawing/2014/main" id="{09AA7796-39D6-4B23-8E8E-FA0DA5DCC9CB}"/>
                    </a:ext>
                  </a:extLst>
                </p14:cNvPr>
                <p14:cNvContentPartPr/>
                <p14:nvPr/>
              </p14:nvContentPartPr>
              <p14:xfrm>
                <a:off x="10511927" y="2936340"/>
                <a:ext cx="360" cy="360"/>
              </p14:xfrm>
            </p:contentPart>
          </mc:Choice>
          <mc:Fallback xmlns="">
            <p:pic>
              <p:nvPicPr>
                <p:cNvPr id="25" name="Рукописный ввод 24">
                  <a:extLst>
                    <a:ext uri="{FF2B5EF4-FFF2-40B4-BE49-F238E27FC236}">
                      <a16:creationId xmlns:a16="http://schemas.microsoft.com/office/drawing/2014/main" id="{09AA7796-39D6-4B23-8E8E-FA0DA5DCC9C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02927" y="29273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F927125-135C-467D-9CC9-966809035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565" b="93043" l="9434" r="89623">
                          <a14:foregroundMark x1="17925" y1="26957" x2="29245" y2="22609"/>
                          <a14:foregroundMark x1="65094" y1="90435" x2="83962" y2="930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67596" y="3615790"/>
              <a:ext cx="235655" cy="255663"/>
            </a:xfrm>
            <a:prstGeom prst="rect">
              <a:avLst/>
            </a:prstGeom>
          </p:spPr>
        </p:pic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C3094310-1CC6-489A-86DC-C8139F7E0652}"/>
                </a:ext>
              </a:extLst>
            </p:cNvPr>
            <p:cNvGrpSpPr/>
            <p:nvPr/>
          </p:nvGrpSpPr>
          <p:grpSpPr>
            <a:xfrm>
              <a:off x="10831820" y="3652845"/>
              <a:ext cx="177632" cy="205361"/>
              <a:chOff x="4868963" y="4486000"/>
              <a:chExt cx="177632" cy="205361"/>
            </a:xfrm>
          </p:grpSpPr>
          <p:sp>
            <p:nvSpPr>
              <p:cNvPr id="28" name="Параллелограмм 27">
                <a:extLst>
                  <a:ext uri="{FF2B5EF4-FFF2-40B4-BE49-F238E27FC236}">
                    <a16:creationId xmlns:a16="http://schemas.microsoft.com/office/drawing/2014/main" id="{83865E35-397C-4367-B4D1-309C06137623}"/>
                  </a:ext>
                </a:extLst>
              </p:cNvPr>
              <p:cNvSpPr/>
              <p:nvPr/>
            </p:nvSpPr>
            <p:spPr>
              <a:xfrm>
                <a:off x="4868963" y="4507783"/>
                <a:ext cx="174867" cy="183578"/>
              </a:xfrm>
              <a:prstGeom prst="parallelogram">
                <a:avLst>
                  <a:gd name="adj" fmla="val 72606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4519FF15-4F5C-428A-9ABD-746C474E5D49}"/>
                  </a:ext>
                </a:extLst>
              </p:cNvPr>
              <p:cNvSpPr/>
              <p:nvPr/>
            </p:nvSpPr>
            <p:spPr>
              <a:xfrm rot="2212654">
                <a:off x="4989265" y="4486000"/>
                <a:ext cx="57330" cy="457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7F627F1E-5537-4BA9-BF35-13FA965EB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grayscl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73" y="2950401"/>
            <a:ext cx="2914359" cy="291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6C3B18E-9514-4C85-B2C8-AEDB05A5595E}"/>
              </a:ext>
            </a:extLst>
          </p:cNvPr>
          <p:cNvSpPr/>
          <p:nvPr/>
        </p:nvSpPr>
        <p:spPr>
          <a:xfrm>
            <a:off x="491747" y="1216057"/>
            <a:ext cx="8454946" cy="1386329"/>
          </a:xfrm>
          <a:prstGeom prst="roundRect">
            <a:avLst>
              <a:gd name="adj" fmla="val 23086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000000"/>
                </a:solidFill>
              </a:rPr>
              <a:t>Крайне неудовлетворительное состояние технической поддержки совместного преобразования объектов модельной среды в условиях содержательного распределения предметных операций между участниками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5E35D575-5F60-470F-A883-C36A1CCEFF47}"/>
              </a:ext>
            </a:extLst>
          </p:cNvPr>
          <p:cNvSpPr/>
          <p:nvPr/>
        </p:nvSpPr>
        <p:spPr>
          <a:xfrm>
            <a:off x="3619500" y="4466436"/>
            <a:ext cx="6680200" cy="1386330"/>
          </a:xfrm>
          <a:prstGeom prst="roundRect">
            <a:avLst>
              <a:gd name="adj" fmla="val 23086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000000"/>
                </a:solidFill>
              </a:rPr>
              <a:t>Регулярная подмена организации совместно-распределенного решения задач в </a:t>
            </a:r>
            <a:r>
              <a:rPr lang="ru-RU" sz="2000" dirty="0" err="1">
                <a:solidFill>
                  <a:srgbClr val="000000"/>
                </a:solidFill>
              </a:rPr>
              <a:t>деятельностно</a:t>
            </a:r>
            <a:r>
              <a:rPr lang="ru-RU" sz="2000" dirty="0">
                <a:solidFill>
                  <a:srgbClr val="000000"/>
                </a:solidFill>
              </a:rPr>
              <a:t>-ориентированной образовательной среде традиционной формой проведения уроков</a:t>
            </a:r>
          </a:p>
        </p:txBody>
      </p:sp>
    </p:spTree>
    <p:extLst>
      <p:ext uri="{BB962C8B-B14F-4D97-AF65-F5344CB8AC3E}">
        <p14:creationId xmlns:p14="http://schemas.microsoft.com/office/powerpoint/2010/main" val="4102863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Концепт данных">
            <a:extLst>
              <a:ext uri="{FF2B5EF4-FFF2-40B4-BE49-F238E27FC236}">
                <a16:creationId xmlns:a16="http://schemas.microsoft.com/office/drawing/2014/main" id="{8FC51BC9-C23F-3785-D0E5-378E2F902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t="20634" r="29319" b="4366"/>
          <a:stretch/>
        </p:blipFill>
        <p:spPr>
          <a:xfrm>
            <a:off x="3574493" y="10"/>
            <a:ext cx="8617507" cy="68579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EE8FEE-1286-79B3-63E4-62052EFB90EF}"/>
              </a:ext>
            </a:extLst>
          </p:cNvPr>
          <p:cNvSpPr/>
          <p:nvPr/>
        </p:nvSpPr>
        <p:spPr>
          <a:xfrm>
            <a:off x="39" y="10"/>
            <a:ext cx="3574454" cy="68579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723467-6921-BBA5-8409-C8BBCC35E9F3}"/>
              </a:ext>
            </a:extLst>
          </p:cNvPr>
          <p:cNvSpPr txBox="1"/>
          <p:nvPr/>
        </p:nvSpPr>
        <p:spPr>
          <a:xfrm>
            <a:off x="494145" y="1495425"/>
            <a:ext cx="3740727" cy="3974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4400" i="0" dirty="0">
                <a:solidFill>
                  <a:schemeClr val="bg1"/>
                </a:solidFill>
                <a:effectLst/>
                <a:latin typeface="+mj-lt"/>
              </a:rPr>
              <a:t>риски отсутствия внедрения результатов проекта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4400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0882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6AB71C5-8E68-464F-9B6D-0DCD43D190EF}"/>
              </a:ext>
            </a:extLst>
          </p:cNvPr>
          <p:cNvSpPr/>
          <p:nvPr/>
        </p:nvSpPr>
        <p:spPr>
          <a:xfrm>
            <a:off x="6451600" y="71269"/>
            <a:ext cx="268514" cy="620485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5CBCEAB-D9C6-472B-AEE5-3E52121EF59A}"/>
              </a:ext>
            </a:extLst>
          </p:cNvPr>
          <p:cNvSpPr/>
          <p:nvPr/>
        </p:nvSpPr>
        <p:spPr>
          <a:xfrm>
            <a:off x="3240313" y="369341"/>
            <a:ext cx="7188201" cy="1197429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Поддержка «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</a:rPr>
              <a:t>внепонятийных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», </a:t>
            </a:r>
            <a:r>
              <a:rPr lang="ru-RU" sz="2000" dirty="0">
                <a:solidFill>
                  <a:srgbClr val="000000"/>
                </a:solidFill>
              </a:rPr>
              <a:t>«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житейских» представлений учащихся вместо формирования полноценных научных понятий на переходе в среднюю школу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22BAFEF-C16E-4737-A322-13E7D27C6CFF}"/>
              </a:ext>
            </a:extLst>
          </p:cNvPr>
          <p:cNvSpPr/>
          <p:nvPr/>
        </p:nvSpPr>
        <p:spPr>
          <a:xfrm>
            <a:off x="2338616" y="1787250"/>
            <a:ext cx="5477328" cy="1197429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Продолжение традиции бессодержательной цифровой «активизации» обучения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E51D444-611B-4102-9AF2-FCEBEE44145D}"/>
              </a:ext>
            </a:extLst>
          </p:cNvPr>
          <p:cNvSpPr/>
          <p:nvPr/>
        </p:nvSpPr>
        <p:spPr>
          <a:xfrm>
            <a:off x="5002897" y="3205159"/>
            <a:ext cx="5263244" cy="1197429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000" dirty="0">
                <a:solidFill>
                  <a:srgbClr val="000000"/>
                </a:solidFill>
              </a:rPr>
              <a:t>Сохранение учительского и ученического «формализма» в отношении к усваиваемым знаниям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CF89D32-4786-4B66-9D6C-8B4476EC449A}"/>
              </a:ext>
            </a:extLst>
          </p:cNvPr>
          <p:cNvSpPr/>
          <p:nvPr/>
        </p:nvSpPr>
        <p:spPr>
          <a:xfrm>
            <a:off x="6151336" y="4623068"/>
            <a:ext cx="5477328" cy="1117378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000" dirty="0">
                <a:solidFill>
                  <a:srgbClr val="000000"/>
                </a:solidFill>
              </a:rPr>
              <a:t>Низкие когнитивные и коммуникативные метапредметные результаты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BED8C3-DBCA-42AB-BF80-0833A6EF7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86" y="3432628"/>
            <a:ext cx="2979057" cy="297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51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33F5F76-14EC-4310-B740-A9289550A7B3}"/>
              </a:ext>
            </a:extLst>
          </p:cNvPr>
          <p:cNvSpPr/>
          <p:nvPr/>
        </p:nvSpPr>
        <p:spPr>
          <a:xfrm>
            <a:off x="391886" y="4397829"/>
            <a:ext cx="11415486" cy="1843315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0" i="0" dirty="0">
                <a:solidFill>
                  <a:srgbClr val="000000"/>
                </a:solidFill>
                <a:effectLst/>
              </a:rPr>
              <a:t>Проведенные исследования подтвердили уникальные возможности разрабатываемых нами цифровых модулей в воплощении результатов логико-содержательного и деятельностного анализа процессов решения задач. Полученные результаты задают определенную перспективу инновационных психолого-педагогических разработок в области цифровизации образования.</a:t>
            </a:r>
            <a:endParaRPr lang="ru-RU" sz="2000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2A9E312-4436-47AD-A177-E06454B80CC2}"/>
              </a:ext>
            </a:extLst>
          </p:cNvPr>
          <p:cNvSpPr/>
          <p:nvPr/>
        </p:nvSpPr>
        <p:spPr>
          <a:xfrm>
            <a:off x="391886" y="397461"/>
            <a:ext cx="5152571" cy="3783095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0" i="0" dirty="0">
                <a:solidFill>
                  <a:srgbClr val="000000"/>
                </a:solidFill>
                <a:effectLst/>
              </a:rPr>
              <a:t>Цифровая реализация поддержки </a:t>
            </a:r>
            <a:r>
              <a:rPr lang="ru-RU" sz="2000" dirty="0">
                <a:solidFill>
                  <a:srgbClr val="000000"/>
                </a:solidFill>
              </a:rPr>
              <a:t>содержательной координации совместных 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действий позволяет внести существенный вклад в исследование психологических условий и механизмов перехода учащихся от конкретно-практических «проб и ошибок» к самостоятельной постановке и решению собственно учебной задачи на поиск общего способа действия в подобных ситуациях.</a:t>
            </a:r>
            <a:endParaRPr lang="ru-RU" sz="2000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D14011A-A740-46E2-84E6-E424AC0C50F8}"/>
              </a:ext>
            </a:extLst>
          </p:cNvPr>
          <p:cNvSpPr/>
          <p:nvPr/>
        </p:nvSpPr>
        <p:spPr>
          <a:xfrm>
            <a:off x="5733143" y="397460"/>
            <a:ext cx="5936345" cy="3783095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0" i="0" dirty="0">
                <a:solidFill>
                  <a:srgbClr val="000000"/>
                </a:solidFill>
                <a:effectLst/>
              </a:rPr>
              <a:t>Значимые положительные сдвиги показателей метапредметных образовательных результатов у учащихся, прошедших экспериментальное обучение, были подтверждены данными диагностики сформированности важных составляющих когнитивного развития (анализа, рефлексии, планирования) по ряду индикаторов. </a:t>
            </a:r>
          </a:p>
        </p:txBody>
      </p:sp>
    </p:spTree>
    <p:extLst>
      <p:ext uri="{BB962C8B-B14F-4D97-AF65-F5344CB8AC3E}">
        <p14:creationId xmlns:p14="http://schemas.microsoft.com/office/powerpoint/2010/main" val="1395375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Лампочки, из которых одна светится, в темноте">
            <a:extLst>
              <a:ext uri="{FF2B5EF4-FFF2-40B4-BE49-F238E27FC236}">
                <a16:creationId xmlns:a16="http://schemas.microsoft.com/office/drawing/2014/main" id="{C24FB9F3-BCFD-14BD-4BC9-78CD4F2AE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499" r="9089" b="2157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AA543-C0C2-BA54-1FBD-C378B4EDB48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800" dirty="0">
                <a:latin typeface="+mj-lt"/>
                <a:ea typeface="+mj-ea"/>
                <a:cs typeface="+mj-cs"/>
              </a:rPr>
              <a:t>благодарим</a:t>
            </a:r>
            <a:r>
              <a:rPr lang="en-US" sz="4800" dirty="0">
                <a:latin typeface="+mj-lt"/>
                <a:ea typeface="+mj-ea"/>
                <a:cs typeface="+mj-cs"/>
              </a:rPr>
              <a:t> за внимание</a:t>
            </a:r>
            <a:r>
              <a:rPr lang="ru-RU" sz="4800" dirty="0">
                <a:latin typeface="+mj-lt"/>
                <a:ea typeface="+mj-ea"/>
                <a:cs typeface="+mj-cs"/>
              </a:rPr>
              <a:t>!</a:t>
            </a:r>
            <a:endParaRPr lang="en-US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72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CF79139-0E87-E887-001F-B717F28DCAE7}"/>
              </a:ext>
            </a:extLst>
          </p:cNvPr>
          <p:cNvSpPr/>
          <p:nvPr/>
        </p:nvSpPr>
        <p:spPr>
          <a:xfrm>
            <a:off x="386499" y="1048731"/>
            <a:ext cx="8474697" cy="1685042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Принципиальное решение проблемы цифровизации обучения видится нам в деятельностно-ориентированной перестройке школьного обучения, направленной на формирование разумных и критичных действий, приспосабливаемых к постоянным изменениям условий.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46F77B1-FBE7-71B6-89C4-B1C69B7AB95E}"/>
              </a:ext>
            </a:extLst>
          </p:cNvPr>
          <p:cNvSpPr/>
          <p:nvPr/>
        </p:nvSpPr>
        <p:spPr>
          <a:xfrm>
            <a:off x="2554664" y="3022469"/>
            <a:ext cx="9222556" cy="1617875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/>
              <a:t>Нашей задачей было создание теоретической модели и подхода к разработке цифровой среды нового типа в поддержку усвоения понятийного содержания учебного предмета и развития конструктивного сотрудничества младших подростков в учебной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4173293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Лампочка на желтом фоне с нарисованными световыми лучами и шнуром">
            <a:extLst>
              <a:ext uri="{FF2B5EF4-FFF2-40B4-BE49-F238E27FC236}">
                <a16:creationId xmlns:a16="http://schemas.microsoft.com/office/drawing/2014/main" id="{89D3C533-ECFB-C0C0-EC0D-DFBDC26BF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1644" r="62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71F6E-348C-52C1-BB3E-42A5F1DBF42A}"/>
              </a:ext>
            </a:extLst>
          </p:cNvPr>
          <p:cNvSpPr txBox="1"/>
          <p:nvPr/>
        </p:nvSpPr>
        <p:spPr>
          <a:xfrm>
            <a:off x="477980" y="1122363"/>
            <a:ext cx="886122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0" i="0" dirty="0">
                <a:effectLst/>
                <a:latin typeface="+mj-lt"/>
                <a:ea typeface="+mj-ea"/>
                <a:cs typeface="+mj-cs"/>
              </a:rPr>
              <a:t>фундаментальные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0" i="0" dirty="0">
                <a:effectLst/>
                <a:latin typeface="+mj-lt"/>
                <a:ea typeface="+mj-ea"/>
                <a:cs typeface="+mj-cs"/>
              </a:rPr>
              <a:t>научные результаты проекта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102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CF79139-0E87-E887-001F-B717F28DCAE7}"/>
              </a:ext>
            </a:extLst>
          </p:cNvPr>
          <p:cNvSpPr/>
          <p:nvPr/>
        </p:nvSpPr>
        <p:spPr>
          <a:xfrm>
            <a:off x="424207" y="200319"/>
            <a:ext cx="8474697" cy="2762052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 rtl="0">
              <a:spcBef>
                <a:spcPts val="1200"/>
              </a:spcBef>
              <a:spcAft>
                <a:spcPts val="1200"/>
              </a:spcAft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Освоение учеником знания  как  «неготового», включение в ситуацию его порождения и условий развития строения и формы соответствующего  понятия, предполагает существенный пересмотр содержания и порядка изучения </a:t>
            </a:r>
            <a:r>
              <a:rPr lang="ru-RU" sz="2000" dirty="0">
                <a:solidFill>
                  <a:srgbClr val="000000"/>
                </a:solidFill>
              </a:rPr>
              <a:t>учебного предмета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. Важнейшим условием перехода к понятийному мышлению является модельное опосредствование действий по решению учебной задачи, играющее важнейшую роль в формировании предметных и метапредметных образовательных результатов.</a:t>
            </a:r>
            <a:endParaRPr lang="ru-RU" sz="2000" b="0" dirty="0">
              <a:effectLst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46F77B1-FBE7-71B6-89C4-B1C69B7AB95E}"/>
              </a:ext>
            </a:extLst>
          </p:cNvPr>
          <p:cNvSpPr/>
          <p:nvPr/>
        </p:nvSpPr>
        <p:spPr>
          <a:xfrm>
            <a:off x="2554664" y="3235752"/>
            <a:ext cx="9222556" cy="3242819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Динамические цифровые среды, позволяющие поддерживать содержательную коммуникацию в совместном решении задач на уроке, с одной стороны, – дают возможность освоения цели и смысла собственных действий, с другой – предъявляют систему учебных задач, последовательно развертывающих деятельностное содержание понятий, востребованных учебной дисциплиной. </a:t>
            </a:r>
          </a:p>
          <a:p>
            <a:pPr algn="just"/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Э</a:t>
            </a:r>
            <a:r>
              <a:rPr lang="ru-RU" sz="2000" b="0" i="0" u="none" strike="noStrike" dirty="0">
                <a:solidFill>
                  <a:srgbClr val="1A1B1C"/>
                </a:solidFill>
                <a:effectLst/>
              </a:rPr>
              <a:t>ти функции обычно «теряются» при формально-иллюстративном использовании моделей, и в том числе компьютерных, в передаче «готовых» знаний.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9698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A75C16-B487-4715-987F-B36C8E2BD248}"/>
              </a:ext>
            </a:extLst>
          </p:cNvPr>
          <p:cNvSpPr txBox="1"/>
          <p:nvPr/>
        </p:nvSpPr>
        <p:spPr>
          <a:xfrm>
            <a:off x="381000" y="476250"/>
            <a:ext cx="112395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/>
              <a:t>Принципы организации цифровой поддержки совместно-распределенного учебного действия</a:t>
            </a:r>
          </a:p>
          <a:p>
            <a:pPr indent="457200" algn="just" rtl="0">
              <a:spcBef>
                <a:spcPts val="0"/>
              </a:spcBef>
              <a:spcAft>
                <a:spcPts val="0"/>
              </a:spcAft>
            </a:pPr>
            <a:endParaRPr lang="ru-RU" sz="2000" b="0" i="0" u="none" strike="noStrike" dirty="0">
              <a:solidFill>
                <a:srgbClr val="000000"/>
              </a:solidFill>
              <a:effectLst/>
            </a:endParaRPr>
          </a:p>
          <a:p>
            <a:pPr indent="266700" algn="just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0" i="0" u="none" strike="noStrike" dirty="0" err="1">
                <a:solidFill>
                  <a:srgbClr val="000000"/>
                </a:solidFill>
                <a:effectLst/>
              </a:rPr>
              <a:t>Деятельностно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-ориентированная </a:t>
            </a:r>
            <a:r>
              <a:rPr lang="ru-RU" sz="2000" dirty="0">
                <a:solidFill>
                  <a:srgbClr val="000000"/>
                </a:solidFill>
              </a:rPr>
              <a:t>к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омпьютерная среда представляет собой пространство построения и преобразования модельных объектов в совместном учебно-исследовательском действии</a:t>
            </a:r>
          </a:p>
          <a:p>
            <a:pPr indent="266700" algn="just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Особая предметность модельного действия в цифровой среде позволяет прогноз результата каждой операции в соответствии с формируемым понятием </a:t>
            </a:r>
          </a:p>
          <a:p>
            <a:pPr indent="2667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Цифровая среда имеет «прозрачный» интерфейс программы, </a:t>
            </a:r>
            <a:r>
              <a:rPr lang="ru-RU" sz="2000" dirty="0">
                <a:solidFill>
                  <a:srgbClr val="000000"/>
                </a:solidFill>
              </a:rPr>
              <a:t>позволяющий имитировать предметно-адекватные действия в «натуральной» среде</a:t>
            </a:r>
            <a:endParaRPr lang="ru-RU" sz="2000" b="0" i="0" u="none" strike="noStrike" dirty="0">
              <a:solidFill>
                <a:srgbClr val="000000"/>
              </a:solidFill>
              <a:effectLst/>
            </a:endParaRPr>
          </a:p>
          <a:p>
            <a:pPr indent="266700" algn="just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Цифровая среда поддерживает предметные и логические вариации постановки учебной задачи и организации исследовательской ситуации на их основе</a:t>
            </a:r>
          </a:p>
          <a:p>
            <a:pPr indent="266700" algn="just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</a:rPr>
              <a:t>Понятийные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</a:rPr>
              <a:t> ориентиры не представлены «наглядно» и раскрываются лишь в процессе анализа оснований выполнения действий</a:t>
            </a:r>
          </a:p>
          <a:p>
            <a:pPr indent="266700" algn="just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</a:rPr>
              <a:t>Поддержка предметно-содержательного взаимодействия определяется условиями действия в цифровой среде, не позволяющими получить нужный результат в одиночку или заимствовать его в готовом виде.</a:t>
            </a:r>
            <a:endParaRPr lang="ru-RU" sz="20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0252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Лабиринт">
            <a:extLst>
              <a:ext uri="{FF2B5EF4-FFF2-40B4-BE49-F238E27FC236}">
                <a16:creationId xmlns:a16="http://schemas.microsoft.com/office/drawing/2014/main" id="{0073AF51-A120-37BE-C141-C7DA05391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152F3-3C8B-ACFF-D07C-9D755201E673}"/>
              </a:ext>
            </a:extLst>
          </p:cNvPr>
          <p:cNvSpPr txBox="1"/>
          <p:nvPr/>
        </p:nvSpPr>
        <p:spPr>
          <a:xfrm>
            <a:off x="8286614" y="386674"/>
            <a:ext cx="3700141" cy="4474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созданные на основе </a:t>
            </a:r>
            <a:r>
              <a:rPr lang="en-US" sz="4400" b="0" i="0" dirty="0">
                <a:effectLst/>
                <a:latin typeface="+mj-lt"/>
                <a:ea typeface="+mj-ea"/>
                <a:cs typeface="+mj-cs"/>
              </a:rPr>
              <a:t>научных результатов проекта </a:t>
            </a:r>
            <a:r>
              <a:rPr lang="en-US" sz="4400" dirty="0">
                <a:latin typeface="+mj-lt"/>
                <a:ea typeface="+mj-ea"/>
                <a:cs typeface="+mj-cs"/>
              </a:rPr>
              <a:t>продукты</a:t>
            </a:r>
          </a:p>
        </p:txBody>
      </p:sp>
    </p:spTree>
    <p:extLst>
      <p:ext uri="{BB962C8B-B14F-4D97-AF65-F5344CB8AC3E}">
        <p14:creationId xmlns:p14="http://schemas.microsoft.com/office/powerpoint/2010/main" val="1250210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FA6426-8418-3A5D-9510-F602CFA17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4" y="1107819"/>
            <a:ext cx="11362189" cy="57149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4D65EE-661E-5DA6-8824-62126D0DA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04" y="3609175"/>
            <a:ext cx="3183464" cy="18465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E3B786-9553-C1B7-9737-BCEC9D53F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3" t="4275" b="37872"/>
          <a:stretch/>
        </p:blipFill>
        <p:spPr>
          <a:xfrm>
            <a:off x="4027477" y="4181260"/>
            <a:ext cx="3107538" cy="2548836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13E97F4-56B2-4F49-9460-B52B4A9E8AD5}"/>
              </a:ext>
            </a:extLst>
          </p:cNvPr>
          <p:cNvGrpSpPr/>
          <p:nvPr/>
        </p:nvGrpSpPr>
        <p:grpSpPr>
          <a:xfrm>
            <a:off x="8879732" y="1172719"/>
            <a:ext cx="2457349" cy="3269122"/>
            <a:chOff x="8879732" y="1172719"/>
            <a:chExt cx="2457349" cy="326912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B1DBAE9-990A-9F9A-C391-D56E60371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31" t="4409" r="4509" b="4680"/>
            <a:stretch/>
          </p:blipFill>
          <p:spPr>
            <a:xfrm rot="20229277">
              <a:off x="8879732" y="1172719"/>
              <a:ext cx="2457349" cy="326912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0005691-6209-BEA8-093E-C3AD4E83B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29277">
              <a:off x="9494259" y="1619232"/>
              <a:ext cx="1556180" cy="263621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3F0A516-9A73-A870-831D-718EE4365A8E}"/>
              </a:ext>
            </a:extLst>
          </p:cNvPr>
          <p:cNvSpPr txBox="1"/>
          <p:nvPr/>
        </p:nvSpPr>
        <p:spPr>
          <a:xfrm>
            <a:off x="358156" y="44777"/>
            <a:ext cx="11475688" cy="1039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цифровая среда «Равновесие»</a:t>
            </a:r>
            <a:r>
              <a:rPr lang="ru-RU" sz="2000" b="1" dirty="0"/>
              <a:t>: </a:t>
            </a:r>
          </a:p>
          <a:p>
            <a:pPr>
              <a:lnSpc>
                <a:spcPts val="2000"/>
              </a:lnSpc>
            </a:pPr>
            <a:r>
              <a:rPr lang="ru-RU" sz="2000" b="1" dirty="0"/>
              <a:t>поддержка коллективно-распределенной учебной деятельности в формировании когнитивных и коммуникативных метапредметных результатов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28E084-BB80-A515-1EF5-EDD64EF3C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524" y="4790646"/>
            <a:ext cx="2790653" cy="15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54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CF79139-0E87-E887-001F-B717F28DCAE7}"/>
              </a:ext>
            </a:extLst>
          </p:cNvPr>
          <p:cNvSpPr/>
          <p:nvPr/>
        </p:nvSpPr>
        <p:spPr>
          <a:xfrm>
            <a:off x="160257" y="197964"/>
            <a:ext cx="6748542" cy="5883522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/>
              <a:t>Создание интерактивной цифровой среды «Равновесие» нацелено на развитие продуктивной коммуникации на уроке в условиях предметно-содержательного распределения учебно-исследовательских действий. Особенности 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практических действий с объектами среды инициируют эффективную учебную коммуникацию в решении весьма сложных задач на уравновешивание. </a:t>
            </a:r>
            <a:r>
              <a:rPr lang="ru-RU" sz="2000" dirty="0"/>
              <a:t>Программа формирования понятия «мультипликативного» строения предусматривает освоение необходимых средств «теоретической» ориентировки и возможность оценки их использования учащимися «на практике».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46F77B1-FBE7-71B6-89C4-B1C69B7AB95E}"/>
              </a:ext>
            </a:extLst>
          </p:cNvPr>
          <p:cNvSpPr/>
          <p:nvPr/>
        </p:nvSpPr>
        <p:spPr>
          <a:xfrm>
            <a:off x="7126664" y="197964"/>
            <a:ext cx="4680708" cy="3783096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/>
              <a:t>Разработанная </a:t>
            </a:r>
            <a:r>
              <a:rPr lang="en-GB" sz="2000" dirty="0"/>
              <a:t>web-</a:t>
            </a:r>
            <a:r>
              <a:rPr lang="ru-RU" sz="2000" dirty="0"/>
              <a:t>система включает в себя: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цифровой «редактор» для разработчиков (создание учебных серий задач в компьютерной среде)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набор рабочих материалов для учителя и учащихся: ссылки на готовые серии задач (образцовые уроки).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369ECDF-0CD6-0D77-F431-75995ADFF1AD}"/>
              </a:ext>
            </a:extLst>
          </p:cNvPr>
          <p:cNvSpPr/>
          <p:nvPr/>
        </p:nvSpPr>
        <p:spPr>
          <a:xfrm>
            <a:off x="7126664" y="4268593"/>
            <a:ext cx="4754776" cy="1812893"/>
          </a:xfrm>
          <a:prstGeom prst="roundRect">
            <a:avLst>
              <a:gd name="adj" fmla="val 2422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/>
              <a:t>Составлено методическое руководство учителя (описание работы с программой, примерные конспекты уроков).</a:t>
            </a:r>
          </a:p>
        </p:txBody>
      </p:sp>
    </p:spTree>
    <p:extLst>
      <p:ext uri="{BB962C8B-B14F-4D97-AF65-F5344CB8AC3E}">
        <p14:creationId xmlns:p14="http://schemas.microsoft.com/office/powerpoint/2010/main" val="3323776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F7FE28-AAA3-4461-BC0A-1625CA0316B3}"/>
              </a:ext>
            </a:extLst>
          </p:cNvPr>
          <p:cNvSpPr txBox="1"/>
          <p:nvPr/>
        </p:nvSpPr>
        <p:spPr>
          <a:xfrm>
            <a:off x="333322" y="2305645"/>
            <a:ext cx="490542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</a:rPr>
              <a:t>Цифровая среда «Лабиринт»: </a:t>
            </a:r>
          </a:p>
          <a:p>
            <a:r>
              <a:rPr lang="ru-RU" sz="2000" b="1" dirty="0">
                <a:solidFill>
                  <a:srgbClr val="000000"/>
                </a:solidFill>
              </a:rPr>
              <a:t>диагностика уровня содержательной учебной коммуникации</a:t>
            </a:r>
            <a:endParaRPr lang="ru-RU" sz="20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BE8BC9-FF6A-4828-A342-C93AF077D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444" y1="55192" x2="45000" y2="55192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10897" r="20889" b="10897"/>
          <a:stretch/>
        </p:blipFill>
        <p:spPr bwMode="auto">
          <a:xfrm>
            <a:off x="4051299" y="342900"/>
            <a:ext cx="7947735" cy="646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9807F5-4440-41B8-BDD7-B1A80C23AF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2"/>
          <a:stretch/>
        </p:blipFill>
        <p:spPr>
          <a:xfrm>
            <a:off x="5466008" y="750369"/>
            <a:ext cx="5208712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423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1039</Words>
  <Application>Microsoft Office PowerPoint</Application>
  <PresentationFormat>Широкоэкранный</PresentationFormat>
  <Paragraphs>64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Verdana</vt:lpstr>
      <vt:lpstr>Wingdings</vt:lpstr>
      <vt:lpstr>Тема Office</vt:lpstr>
      <vt:lpstr>Психологические основы цифровизации учебного сотрудничества младших подростков в процессе решения учебной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Психологические основы цифровизации учебного сотрудничества младших подростков в процессе решения учебной задачи</dc:title>
  <dc:creator>Янишевская Мария Алексеевна</dc:creator>
  <cp:lastModifiedBy>Ирина</cp:lastModifiedBy>
  <cp:revision>164</cp:revision>
  <dcterms:created xsi:type="dcterms:W3CDTF">2023-05-12T13:05:51Z</dcterms:created>
  <dcterms:modified xsi:type="dcterms:W3CDTF">2023-05-16T22:53:51Z</dcterms:modified>
</cp:coreProperties>
</file>