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9" r:id="rId10"/>
    <p:sldId id="270" r:id="rId11"/>
    <p:sldId id="272" r:id="rId12"/>
    <p:sldId id="263" r:id="rId13"/>
    <p:sldId id="264" r:id="rId14"/>
    <p:sldId id="273" r:id="rId15"/>
    <p:sldId id="274" r:id="rId16"/>
    <p:sldId id="271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D1E4A-5FAC-4C2B-9CFE-BE8505FDF197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1DE3B-12B6-4CF6-A972-4B8F43739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10D82B-E7FC-44A1-A7B6-E1043C3DD6EC}" type="slidenum">
              <a:rPr lang="ru-RU" smtClean="0">
                <a:latin typeface="Calibri" pitchFamily="34" charset="0"/>
                <a:cs typeface="Arial" charset="0"/>
              </a:rPr>
              <a:pPr/>
              <a:t>4</a:t>
            </a:fld>
            <a:endParaRPr 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36AA-8F9C-4DF9-A469-CDB71D128733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967E-A7A4-4943-8EED-5B9418668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36AA-8F9C-4DF9-A469-CDB71D128733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967E-A7A4-4943-8EED-5B9418668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36AA-8F9C-4DF9-A469-CDB71D128733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967E-A7A4-4943-8EED-5B9418668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FA9B96-FEE8-4258-A8E6-537DFF853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36AA-8F9C-4DF9-A469-CDB71D128733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967E-A7A4-4943-8EED-5B9418668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36AA-8F9C-4DF9-A469-CDB71D128733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967E-A7A4-4943-8EED-5B9418668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36AA-8F9C-4DF9-A469-CDB71D128733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967E-A7A4-4943-8EED-5B9418668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36AA-8F9C-4DF9-A469-CDB71D128733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967E-A7A4-4943-8EED-5B9418668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36AA-8F9C-4DF9-A469-CDB71D128733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967E-A7A4-4943-8EED-5B9418668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36AA-8F9C-4DF9-A469-CDB71D128733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967E-A7A4-4943-8EED-5B9418668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36AA-8F9C-4DF9-A469-CDB71D128733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967E-A7A4-4943-8EED-5B9418668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36AA-8F9C-4DF9-A469-CDB71D128733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967E-A7A4-4943-8EED-5B9418668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236AA-8F9C-4DF9-A469-CDB71D128733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4967E-A7A4-4943-8EED-5B9418668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915276" cy="135732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Инструментальная оценка влияния </a:t>
            </a:r>
            <a:r>
              <a:rPr lang="ru-RU" sz="2800" b="1" dirty="0" err="1" smtClean="0"/>
              <a:t>цифровизации</a:t>
            </a:r>
            <a:r>
              <a:rPr lang="ru-RU" sz="2800" b="1" dirty="0" smtClean="0"/>
              <a:t> образования на физиологический баланс организма</a:t>
            </a:r>
            <a:br>
              <a:rPr lang="ru-RU" sz="2800" b="1" dirty="0" smtClean="0"/>
            </a:b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6986614" cy="1752600"/>
          </a:xfrm>
        </p:spPr>
        <p:txBody>
          <a:bodyPr>
            <a:normAutofit fontScale="77500" lnSpcReduction="20000"/>
          </a:bodyPr>
          <a:lstStyle/>
          <a:p>
            <a:endParaRPr lang="ru-RU" sz="2400" dirty="0" smtClean="0"/>
          </a:p>
          <a:p>
            <a:r>
              <a:rPr lang="ru-RU" sz="2400" b="1" dirty="0" smtClean="0"/>
              <a:t>М.Ю. </a:t>
            </a:r>
            <a:r>
              <a:rPr lang="ru-RU" sz="2400" b="1" dirty="0" err="1" smtClean="0"/>
              <a:t>Карганов</a:t>
            </a:r>
            <a:r>
              <a:rPr lang="ru-RU" sz="2400" b="1" dirty="0" smtClean="0"/>
              <a:t>, Н.Б.Панкова, И.Б. </a:t>
            </a:r>
            <a:r>
              <a:rPr lang="ru-RU" sz="2400" b="1" dirty="0" err="1" smtClean="0"/>
              <a:t>Алчинова</a:t>
            </a:r>
            <a:r>
              <a:rPr lang="ru-RU" sz="2400" b="1" dirty="0" smtClean="0"/>
              <a:t>, Н.Н. Хлебникова, П.В. </a:t>
            </a:r>
            <a:r>
              <a:rPr lang="ru-RU" sz="2400" b="1" dirty="0" err="1" smtClean="0"/>
              <a:t>Мавренкова</a:t>
            </a:r>
            <a:endParaRPr lang="ru-RU" sz="2400" b="1" dirty="0" smtClean="0"/>
          </a:p>
          <a:p>
            <a:endParaRPr lang="ru-RU" sz="2400" dirty="0" smtClean="0"/>
          </a:p>
          <a:p>
            <a:r>
              <a:rPr lang="ru-RU" sz="2400" b="1" dirty="0" smtClean="0"/>
              <a:t>ФГБНУ </a:t>
            </a:r>
            <a:r>
              <a:rPr lang="ru-RU" sz="2400" b="1" dirty="0"/>
              <a:t>«НИИ общей патологии и патофизиологии», Москва</a:t>
            </a:r>
          </a:p>
          <a:p>
            <a:r>
              <a:rPr lang="ru-RU" sz="2400" b="1" dirty="0"/>
              <a:t> </a:t>
            </a:r>
          </a:p>
          <a:p>
            <a:endParaRPr lang="ru-RU" sz="2400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37398" y="780949"/>
            <a:ext cx="1428167" cy="1371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7686" y="57148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89798" y="933349"/>
            <a:ext cx="1428167" cy="1371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2198" y="1085749"/>
            <a:ext cx="1428167" cy="13714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5418" y="1071546"/>
            <a:ext cx="1428167" cy="1371494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5206" y="500042"/>
            <a:ext cx="1428167" cy="13714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3741A6-2562-4D91-B041-0E5573FC0D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214422"/>
            <a:ext cx="5851430" cy="21911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CC482A7-1A4E-4FA6-A14F-5694404DF5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643314"/>
            <a:ext cx="5908031" cy="2212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35716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Общая мощность спектра вариабельности сердечного ритма в зависимости от уровня компьютерной нагрузки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6000768"/>
            <a:ext cx="5786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Панкова Н. Б. и др. – Физиология человека, 2021, </a:t>
            </a:r>
            <a:r>
              <a:rPr lang="en-US" sz="1600" b="1" dirty="0" smtClean="0">
                <a:solidFill>
                  <a:srgbClr val="0070C0"/>
                </a:solidFill>
              </a:rPr>
              <a:t>RSCI, Scopus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1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3070225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fig3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71546"/>
            <a:ext cx="3068638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fig2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643314"/>
            <a:ext cx="3065463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fig4_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500438"/>
            <a:ext cx="30702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35716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Повышение величины систолического артериального давления у подростков за период с 2004 по 2020 годы при регистрации в учебное время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6000768"/>
            <a:ext cx="7215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70C0"/>
                </a:solidFill>
              </a:rPr>
              <a:t>Pankova</a:t>
            </a:r>
            <a:r>
              <a:rPr lang="en-US" sz="1600" b="1" dirty="0" smtClean="0">
                <a:solidFill>
                  <a:srgbClr val="0070C0"/>
                </a:solidFill>
              </a:rPr>
              <a:t> N.B., </a:t>
            </a:r>
            <a:r>
              <a:rPr lang="en-US" sz="1600" b="1" dirty="0" err="1" smtClean="0">
                <a:solidFill>
                  <a:srgbClr val="0070C0"/>
                </a:solidFill>
              </a:rPr>
              <a:t>Karganov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M.Yu</a:t>
            </a:r>
            <a:r>
              <a:rPr lang="en-US" sz="1600" b="1" dirty="0" smtClean="0">
                <a:solidFill>
                  <a:srgbClr val="0070C0"/>
                </a:solidFill>
              </a:rPr>
              <a:t>. </a:t>
            </a:r>
            <a:r>
              <a:rPr lang="en-US" sz="1600" b="1" dirty="0" smtClean="0">
                <a:solidFill>
                  <a:srgbClr val="0070C0"/>
                </a:solidFill>
              </a:rPr>
              <a:t>- </a:t>
            </a:r>
            <a:r>
              <a:rPr lang="en-US" sz="1600" b="1" dirty="0" smtClean="0">
                <a:solidFill>
                  <a:srgbClr val="0070C0"/>
                </a:solidFill>
              </a:rPr>
              <a:t>Universal Journal of Public </a:t>
            </a:r>
            <a:r>
              <a:rPr lang="en-US" sz="1600" b="1" dirty="0" smtClean="0">
                <a:solidFill>
                  <a:srgbClr val="0070C0"/>
                </a:solidFill>
              </a:rPr>
              <a:t>Health, 2022, Scopus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Коэффициенты корреляции (по </a:t>
            </a:r>
            <a:r>
              <a:rPr lang="ru-RU" sz="2400" b="1" dirty="0" err="1" smtClean="0"/>
              <a:t>Спирмену</a:t>
            </a:r>
            <a:r>
              <a:rPr lang="ru-RU" sz="2400" b="1" dirty="0" smtClean="0"/>
              <a:t>) между уровнем компьютерной нагрузки и латентным периодом реакции на свет (ВРС) и отношением латентных периодов реакций на звук/свет (ВРЗ/ВРС)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4282" y="2285992"/>
            <a:ext cx="4343747" cy="250698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5992"/>
            <a:ext cx="4343748" cy="25069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286388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Статистически значимые величины отмечены звёздочкой соответствующего цвета. </a:t>
            </a:r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6215082"/>
            <a:ext cx="55006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Н.Б. Панкова и др. –</a:t>
            </a:r>
            <a:r>
              <a:rPr lang="en-US" sz="1600" b="1" dirty="0" smtClean="0">
                <a:solidFill>
                  <a:srgbClr val="0070C0"/>
                </a:solidFill>
              </a:rPr>
              <a:t>Science for Education Today,  </a:t>
            </a:r>
            <a:r>
              <a:rPr lang="en-US" sz="1600" b="1" dirty="0" smtClean="0">
                <a:solidFill>
                  <a:srgbClr val="0070C0"/>
                </a:solidFill>
              </a:rPr>
              <a:t>2021, </a:t>
            </a:r>
            <a:r>
              <a:rPr lang="en-US" sz="1600" b="1" dirty="0" smtClean="0">
                <a:solidFill>
                  <a:srgbClr val="0070C0"/>
                </a:solidFill>
              </a:rPr>
              <a:t>RSCI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Латентный период реакции на свет (ЛПС) у учащихся с разным уровнем компьютерной нагрузки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500174"/>
            <a:ext cx="5791835" cy="2185905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714752"/>
            <a:ext cx="5791835" cy="21859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6000768"/>
            <a:ext cx="5857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Н.Б. Панкова и др. –</a:t>
            </a:r>
            <a:r>
              <a:rPr lang="en-US" sz="1600" b="1" dirty="0" smtClean="0">
                <a:solidFill>
                  <a:srgbClr val="0070C0"/>
                </a:solidFill>
              </a:rPr>
              <a:t>Science for Education Today,  2021, RSCI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29" name="Object 1"/>
          <p:cNvGraphicFramePr>
            <a:graphicFrameLocks/>
          </p:cNvGraphicFramePr>
          <p:nvPr/>
        </p:nvGraphicFramePr>
        <p:xfrm>
          <a:off x="714348" y="1214422"/>
          <a:ext cx="2887663" cy="2155825"/>
        </p:xfrm>
        <a:graphic>
          <a:graphicData uri="http://schemas.openxmlformats.org/presentationml/2006/ole">
            <p:oleObj spid="_x0000_s22529" r:id="rId3" imgW="3709398" imgH="2899960" progId="Prism6.Document">
              <p:embed/>
            </p:oleObj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1" name="Object 3"/>
          <p:cNvGraphicFramePr>
            <a:graphicFrameLocks/>
          </p:cNvGraphicFramePr>
          <p:nvPr/>
        </p:nvGraphicFramePr>
        <p:xfrm>
          <a:off x="3214678" y="1214422"/>
          <a:ext cx="2895600" cy="2163763"/>
        </p:xfrm>
        <a:graphic>
          <a:graphicData uri="http://schemas.openxmlformats.org/presentationml/2006/ole">
            <p:oleObj spid="_x0000_s22531" r:id="rId4" imgW="3709398" imgH="2991439" progId="Prism6.Document">
              <p:embed/>
            </p:oleObj>
          </a:graphicData>
        </a:graphic>
      </p:graphicFrame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3" name="Object 5"/>
          <p:cNvGraphicFramePr>
            <a:graphicFrameLocks/>
          </p:cNvGraphicFramePr>
          <p:nvPr/>
        </p:nvGraphicFramePr>
        <p:xfrm>
          <a:off x="5857884" y="1285860"/>
          <a:ext cx="2873375" cy="2155825"/>
        </p:xfrm>
        <a:graphic>
          <a:graphicData uri="http://schemas.openxmlformats.org/presentationml/2006/ole">
            <p:oleObj spid="_x0000_s22533" r:id="rId5" imgW="3667982" imgH="2899960" progId="Prism6.Document">
              <p:embed/>
            </p:oleObj>
          </a:graphicData>
        </a:graphic>
      </p:graphicFrame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5" name="Object 7"/>
          <p:cNvGraphicFramePr>
            <a:graphicFrameLocks/>
          </p:cNvGraphicFramePr>
          <p:nvPr/>
        </p:nvGraphicFramePr>
        <p:xfrm>
          <a:off x="642910" y="3429000"/>
          <a:ext cx="2873375" cy="2163763"/>
        </p:xfrm>
        <a:graphic>
          <a:graphicData uri="http://schemas.openxmlformats.org/presentationml/2006/ole">
            <p:oleObj spid="_x0000_s22535" r:id="rId6" imgW="3667982" imgH="2908964" progId="Prism6.Document">
              <p:embed/>
            </p:oleObj>
          </a:graphicData>
        </a:graphic>
      </p:graphicFrame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7" name="Object 9"/>
          <p:cNvGraphicFramePr>
            <a:graphicFrameLocks/>
          </p:cNvGraphicFramePr>
          <p:nvPr/>
        </p:nvGraphicFramePr>
        <p:xfrm>
          <a:off x="3214678" y="3500438"/>
          <a:ext cx="2879725" cy="2155825"/>
        </p:xfrm>
        <a:graphic>
          <a:graphicData uri="http://schemas.openxmlformats.org/presentationml/2006/ole">
            <p:oleObj spid="_x0000_s22537" r:id="rId7" imgW="3667982" imgH="2927332" progId="Prism6.Document">
              <p:embed/>
            </p:oleObj>
          </a:graphicData>
        </a:graphic>
      </p:graphicFrame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9" name="Object 11"/>
          <p:cNvGraphicFramePr>
            <a:graphicFrameLocks/>
          </p:cNvGraphicFramePr>
          <p:nvPr/>
        </p:nvGraphicFramePr>
        <p:xfrm>
          <a:off x="6000760" y="3500438"/>
          <a:ext cx="2879725" cy="2155825"/>
        </p:xfrm>
        <a:graphic>
          <a:graphicData uri="http://schemas.openxmlformats.org/presentationml/2006/ole">
            <p:oleObj spid="_x0000_s22539" r:id="rId8" imgW="3672664" imgH="2817485" progId="Prism6.Document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57620" y="6000768"/>
            <a:ext cx="41434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70C0"/>
                </a:solidFill>
              </a:rPr>
              <a:t>Mavrenkova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P</a:t>
            </a:r>
            <a:r>
              <a:rPr lang="en-US" sz="1600" b="1" dirty="0" smtClean="0">
                <a:solidFill>
                  <a:srgbClr val="0070C0"/>
                </a:solidFill>
              </a:rPr>
              <a:t>. et al. - </a:t>
            </a:r>
            <a:r>
              <a:rPr lang="en-US" sz="1600" b="1" dirty="0" smtClean="0">
                <a:solidFill>
                  <a:srgbClr val="0070C0"/>
                </a:solidFill>
              </a:rPr>
              <a:t>Brain Sci. </a:t>
            </a:r>
            <a:r>
              <a:rPr lang="en-US" sz="1600" b="1" dirty="0" smtClean="0">
                <a:solidFill>
                  <a:srgbClr val="0070C0"/>
                </a:solidFill>
              </a:rPr>
              <a:t>2022, </a:t>
            </a:r>
            <a:r>
              <a:rPr lang="en-US" sz="1600" b="1" dirty="0" err="1" smtClean="0">
                <a:solidFill>
                  <a:srgbClr val="0070C0"/>
                </a:solidFill>
              </a:rPr>
              <a:t>WoS</a:t>
            </a:r>
            <a:r>
              <a:rPr lang="en-US" sz="1600" b="1" dirty="0" smtClean="0">
                <a:solidFill>
                  <a:srgbClr val="0070C0"/>
                </a:solidFill>
              </a:rPr>
              <a:t>, Q3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4" y="285728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Особенности психомоторной координации у подростков с нейропсихиатрической патологией, обучающихся по стандартной образовательной программе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2857488" y="1071546"/>
          <a:ext cx="3084506" cy="2284908"/>
        </p:xfrm>
        <a:graphic>
          <a:graphicData uri="http://schemas.openxmlformats.org/presentationml/2006/ole">
            <p:oleObj spid="_x0000_s32769" r:id="rId3" imgW="3724524" imgH="2761301" progId="Prism6.Document">
              <p:embed/>
            </p:oleObj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929190" y="3357562"/>
          <a:ext cx="3170826" cy="2087555"/>
        </p:xfrm>
        <a:graphic>
          <a:graphicData uri="http://schemas.openxmlformats.org/presentationml/2006/ole">
            <p:oleObj spid="_x0000_s32771" r:id="rId4" imgW="4476127" imgH="2945700" progId="Prism6.Document">
              <p:embed/>
            </p:oleObj>
          </a:graphicData>
        </a:graphic>
      </p:graphicFrame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000100" y="3500438"/>
          <a:ext cx="2929826" cy="2011353"/>
        </p:xfrm>
        <a:graphic>
          <a:graphicData uri="http://schemas.openxmlformats.org/presentationml/2006/ole">
            <p:oleObj spid="_x0000_s32773" r:id="rId5" imgW="4476127" imgH="3082919" progId="Prism6.Document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4282" y="21429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Изменения показателей психомоторной координации у учащихся восьмых классов за период с 2004 по 2020 год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5857892"/>
            <a:ext cx="7500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Панкова Н.Б., </a:t>
            </a:r>
            <a:r>
              <a:rPr lang="ru-RU" sz="1600" b="1" dirty="0" err="1" smtClean="0">
                <a:solidFill>
                  <a:srgbClr val="0070C0"/>
                </a:solidFill>
              </a:rPr>
              <a:t>Карганов</a:t>
            </a:r>
            <a:r>
              <a:rPr lang="ru-RU" sz="1600" b="1" dirty="0" smtClean="0">
                <a:solidFill>
                  <a:srgbClr val="0070C0"/>
                </a:solidFill>
              </a:rPr>
              <a:t> М.Ю</a:t>
            </a:r>
            <a:r>
              <a:rPr lang="ru-RU" sz="1600" b="1" dirty="0" smtClean="0">
                <a:solidFill>
                  <a:srgbClr val="0070C0"/>
                </a:solidFill>
              </a:rPr>
              <a:t>.</a:t>
            </a:r>
            <a:r>
              <a:rPr lang="en-US" sz="1600" b="1" dirty="0" smtClean="0">
                <a:solidFill>
                  <a:srgbClr val="0070C0"/>
                </a:solidFill>
              </a:rPr>
              <a:t> - </a:t>
            </a:r>
            <a:r>
              <a:rPr lang="ru-RU" sz="1600" b="1" dirty="0" smtClean="0">
                <a:solidFill>
                  <a:srgbClr val="0070C0"/>
                </a:solidFill>
              </a:rPr>
              <a:t>Психология. Психофизиология. </a:t>
            </a:r>
            <a:r>
              <a:rPr lang="ru-RU" sz="1600" b="1" dirty="0" smtClean="0">
                <a:solidFill>
                  <a:srgbClr val="0070C0"/>
                </a:solidFill>
              </a:rPr>
              <a:t>2022, ВАК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331519" cy="193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3116"/>
            <a:ext cx="31543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071678"/>
            <a:ext cx="31019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357694"/>
            <a:ext cx="31083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286256"/>
            <a:ext cx="31019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57488" y="35716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Характер метаболических сдвигов в зависимости от уровня компьютерных нагрузок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43174" y="171448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Школьные нагрузки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14678" y="392906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Внешкольные нагрузки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28" y="385762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девочки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50" y="378619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мальчики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607220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err="1" smtClean="0">
                <a:solidFill>
                  <a:srgbClr val="0070C0"/>
                </a:solidFill>
              </a:rPr>
              <a:t>Alchinova</a:t>
            </a:r>
            <a:r>
              <a:rPr lang="en-US" sz="1600" b="1" dirty="0" smtClean="0">
                <a:solidFill>
                  <a:srgbClr val="0070C0"/>
                </a:solidFill>
              </a:rPr>
              <a:t> I.B. et al. </a:t>
            </a:r>
            <a:r>
              <a:rPr lang="en-US" sz="1600" b="1" dirty="0" smtClean="0">
                <a:solidFill>
                  <a:srgbClr val="0070C0"/>
                </a:solidFill>
              </a:rPr>
              <a:t>- Universal Journal of Public Health, </a:t>
            </a:r>
            <a:r>
              <a:rPr lang="en-US" sz="1600" b="1" dirty="0" smtClean="0">
                <a:solidFill>
                  <a:srgbClr val="0070C0"/>
                </a:solidFill>
              </a:rPr>
              <a:t>2023, in press, </a:t>
            </a:r>
            <a:r>
              <a:rPr lang="en-US" sz="1600" b="1" dirty="0" smtClean="0">
                <a:solidFill>
                  <a:srgbClr val="0070C0"/>
                </a:solidFill>
              </a:rPr>
              <a:t>Scopus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857232"/>
            <a:ext cx="7715304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/>
              <a:t>В целом полученные нами данные свидетельствуют о наличии выраженного адаптивного ответа у школьников на </a:t>
            </a:r>
            <a:r>
              <a:rPr lang="ru-RU" sz="2400" b="1" dirty="0" err="1" smtClean="0"/>
              <a:t>цифровизацию</a:t>
            </a:r>
            <a:r>
              <a:rPr lang="ru-RU" sz="2400" b="1" dirty="0" smtClean="0"/>
              <a:t> образовательной среды. Важно, что описанные изменения происходят внутри диапазона «здоровье», как изменение функционального состояния, и не приводят к манифестации клинической симптоматики. 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Образование должно опираться на прирожденные способности и стремления каждого ребенка: узнавать и создавать что-то новое, общаться, сотрудничать, учиться и учить.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285992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Задаются пути развития опережающего, </a:t>
            </a:r>
            <a:r>
              <a:rPr lang="ru-RU" sz="2400" b="1" dirty="0" err="1" smtClean="0"/>
              <a:t>пре-адаптивного</a:t>
            </a:r>
            <a:r>
              <a:rPr lang="ru-RU" sz="2400" b="1" dirty="0" smtClean="0"/>
              <a:t> образования в мире все ускоряющихся непредсказуемых и необратимых изменений. </a:t>
            </a:r>
          </a:p>
          <a:p>
            <a:pPr algn="just"/>
            <a:endParaRPr lang="ru-RU" sz="2400" b="1" dirty="0" smtClean="0"/>
          </a:p>
          <a:p>
            <a:pPr algn="just"/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714752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Мы уже НЕ можем остаться в стороне и ждать, мы должны НЕ догонять, а опережать события.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14480" y="4714884"/>
            <a:ext cx="72152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Хартия цифрового пути российской школы, сентябрь 2020 г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4114933" cy="244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Определение пределов стабильности, т.е. способности системы выполнять свои функции в условиях действия переменных внешних факторов, представляет собой важнейшую задачу.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4572008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Для получения массива данных о функциональном состоянии основных систем организма (</a:t>
            </a:r>
            <a:r>
              <a:rPr lang="ru-RU" b="1" dirty="0" err="1" smtClean="0"/>
              <a:t>кардиореспираторной</a:t>
            </a:r>
            <a:r>
              <a:rPr lang="ru-RU" b="1" dirty="0" smtClean="0"/>
              <a:t>, психомоторной, обменной) ранее нами был разработан программно-аппаратный комплекс, адаптированный для массовых обследований.</a:t>
            </a:r>
          </a:p>
          <a:p>
            <a:pPr algn="just"/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2143116"/>
            <a:ext cx="37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Практически нет таких функциональных состояний целого организма, достаточность которых зависит только от одной системы.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116" y="5929330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70C0"/>
                </a:solidFill>
              </a:rPr>
              <a:t>Alchinova</a:t>
            </a:r>
            <a:r>
              <a:rPr lang="en-US" sz="1600" b="1" dirty="0" smtClean="0">
                <a:solidFill>
                  <a:srgbClr val="0070C0"/>
                </a:solidFill>
              </a:rPr>
              <a:t> I, </a:t>
            </a:r>
            <a:r>
              <a:rPr lang="en-US" sz="1600" b="1" dirty="0" err="1" smtClean="0">
                <a:solidFill>
                  <a:srgbClr val="0070C0"/>
                </a:solidFill>
              </a:rPr>
              <a:t>Karganov</a:t>
            </a:r>
            <a:r>
              <a:rPr lang="en-US" sz="1600" b="1" dirty="0" smtClean="0">
                <a:solidFill>
                  <a:srgbClr val="0070C0"/>
                </a:solidFill>
              </a:rPr>
              <a:t> M</a:t>
            </a:r>
            <a:r>
              <a:rPr lang="en-US" sz="1600" b="1" dirty="0" smtClean="0">
                <a:solidFill>
                  <a:srgbClr val="0070C0"/>
                </a:solidFill>
              </a:rPr>
              <a:t>.</a:t>
            </a:r>
            <a:r>
              <a:rPr lang="ru-RU" sz="1600" b="1" dirty="0" smtClean="0">
                <a:solidFill>
                  <a:srgbClr val="0070C0"/>
                </a:solidFill>
              </a:rPr>
              <a:t> - </a:t>
            </a:r>
            <a:r>
              <a:rPr lang="en-US" sz="1600" b="1" i="1" dirty="0" smtClean="0">
                <a:solidFill>
                  <a:srgbClr val="0070C0"/>
                </a:solidFill>
              </a:rPr>
              <a:t>Mathematics</a:t>
            </a:r>
            <a:r>
              <a:rPr lang="en-US" sz="1600" b="1" dirty="0" smtClean="0">
                <a:solidFill>
                  <a:srgbClr val="0070C0"/>
                </a:solidFill>
              </a:rPr>
              <a:t>. </a:t>
            </a:r>
            <a:r>
              <a:rPr lang="en-US" sz="1600" b="1" dirty="0" smtClean="0">
                <a:solidFill>
                  <a:srgbClr val="0070C0"/>
                </a:solidFill>
              </a:rPr>
              <a:t>2021</a:t>
            </a:r>
            <a:r>
              <a:rPr lang="ru-RU" sz="1600" b="1" dirty="0" smtClean="0">
                <a:solidFill>
                  <a:srgbClr val="0070C0"/>
                </a:solidFill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</a:rPr>
              <a:t>WoS</a:t>
            </a:r>
            <a:r>
              <a:rPr lang="en-US" sz="1600" b="1" dirty="0" smtClean="0">
                <a:solidFill>
                  <a:srgbClr val="0070C0"/>
                </a:solidFill>
              </a:rPr>
              <a:t>, Q1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8" y="-44450"/>
            <a:ext cx="9144000" cy="882650"/>
          </a:xfrm>
        </p:spPr>
        <p:txBody>
          <a:bodyPr rtlCol="0"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ru-RU" sz="2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Программно-аппаратный комплекс оценки функциональных ресурсов здоровья </a:t>
            </a:r>
            <a:r>
              <a:rPr lang="ru-RU" sz="20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учащихся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323850" y="6437313"/>
            <a:ext cx="42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 </a:t>
            </a:r>
            <a:endParaRPr lang="ru-RU" sz="320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984500" y="895350"/>
            <a:ext cx="539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 </a:t>
            </a:r>
            <a:endParaRPr lang="ru-RU" sz="3200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2192338"/>
            <a:ext cx="1752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lk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" y="1047750"/>
            <a:ext cx="17621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" y="3933825"/>
            <a:ext cx="17621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" y="5661025"/>
            <a:ext cx="176212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8201" name="Rectangle 112"/>
          <p:cNvSpPr>
            <a:spLocks noChangeArrowheads="1"/>
          </p:cNvSpPr>
          <p:nvPr/>
        </p:nvSpPr>
        <p:spPr bwMode="auto">
          <a:xfrm>
            <a:off x="30163" y="844550"/>
            <a:ext cx="1785937" cy="7080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 b="1">
                <a:solidFill>
                  <a:srgbClr val="6600CC"/>
                </a:solidFill>
              </a:rPr>
              <a:t>Лазерный корреляционный спектрометр</a:t>
            </a:r>
            <a:r>
              <a:rPr lang="ru-RU" sz="1000">
                <a:solidFill>
                  <a:srgbClr val="6600CC"/>
                </a:solidFill>
              </a:rPr>
              <a:t> </a:t>
            </a:r>
          </a:p>
          <a:p>
            <a:pPr algn="ctr"/>
            <a:r>
              <a:rPr lang="ru-RU" sz="1000">
                <a:solidFill>
                  <a:srgbClr val="6600CC"/>
                </a:solidFill>
              </a:rPr>
              <a:t>Рег.уд.№ФСР 2010/08619, 11.08.2010 г</a:t>
            </a:r>
          </a:p>
        </p:txBody>
      </p:sp>
      <p:sp>
        <p:nvSpPr>
          <p:cNvPr id="8202" name="Rectangle 115"/>
          <p:cNvSpPr>
            <a:spLocks noChangeArrowheads="1"/>
          </p:cNvSpPr>
          <p:nvPr/>
        </p:nvSpPr>
        <p:spPr bwMode="auto">
          <a:xfrm>
            <a:off x="44450" y="3384550"/>
            <a:ext cx="17716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b="1">
                <a:solidFill>
                  <a:srgbClr val="6600CC"/>
                </a:solidFill>
              </a:rPr>
              <a:t>Компьютерный измеритель движения</a:t>
            </a:r>
            <a:r>
              <a:rPr lang="ru-RU" sz="1000">
                <a:solidFill>
                  <a:srgbClr val="6600CC"/>
                </a:solidFill>
              </a:rPr>
              <a:t> Рег.уд.. №29/</a:t>
            </a:r>
          </a:p>
          <a:p>
            <a:r>
              <a:rPr lang="ru-RU" sz="1000">
                <a:solidFill>
                  <a:srgbClr val="6600CC"/>
                </a:solidFill>
              </a:rPr>
              <a:t>03041202/5085-03, 10.04.03 г</a:t>
            </a:r>
          </a:p>
        </p:txBody>
      </p:sp>
      <p:sp>
        <p:nvSpPr>
          <p:cNvPr id="8203" name="Rectangle 113"/>
          <p:cNvSpPr>
            <a:spLocks noChangeArrowheads="1"/>
          </p:cNvSpPr>
          <p:nvPr/>
        </p:nvSpPr>
        <p:spPr bwMode="auto">
          <a:xfrm>
            <a:off x="0" y="5073650"/>
            <a:ext cx="20335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000" b="1">
                <a:solidFill>
                  <a:srgbClr val="6600CC"/>
                </a:solidFill>
              </a:rPr>
              <a:t>Спироартериокардиоритмограф</a:t>
            </a:r>
          </a:p>
          <a:p>
            <a:pPr algn="just"/>
            <a:r>
              <a:rPr lang="ru-RU" sz="1000">
                <a:solidFill>
                  <a:srgbClr val="6600CC"/>
                </a:solidFill>
              </a:rPr>
              <a:t>Серт.</a:t>
            </a:r>
            <a:r>
              <a:rPr lang="en-US" sz="1000">
                <a:solidFill>
                  <a:srgbClr val="6600CC"/>
                </a:solidFill>
              </a:rPr>
              <a:t>RU.C.39.001A</a:t>
            </a:r>
            <a:r>
              <a:rPr lang="ru-RU" sz="1000">
                <a:solidFill>
                  <a:srgbClr val="6600CC"/>
                </a:solidFill>
              </a:rPr>
              <a:t>№40751, 10.10.2010 г</a:t>
            </a:r>
          </a:p>
        </p:txBody>
      </p:sp>
      <p:pic>
        <p:nvPicPr>
          <p:cNvPr id="8204" name="Picture 3"/>
          <p:cNvPicPr>
            <a:picLocks noChangeAspect="1" noChangeArrowheads="1"/>
          </p:cNvPicPr>
          <p:nvPr/>
        </p:nvPicPr>
        <p:blipFill>
          <a:blip r:embed="rId7" cstate="print"/>
          <a:srcRect l="20105" t="25839" r="20282" b="29124"/>
          <a:stretch>
            <a:fillRect/>
          </a:stretch>
        </p:blipFill>
        <p:spPr bwMode="auto">
          <a:xfrm>
            <a:off x="2195513" y="4195763"/>
            <a:ext cx="1916112" cy="16668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205" name="Picture 6"/>
          <p:cNvPicPr>
            <a:picLocks noChangeAspect="1" noChangeArrowheads="1"/>
          </p:cNvPicPr>
          <p:nvPr/>
        </p:nvPicPr>
        <p:blipFill>
          <a:blip r:embed="rId8" cstate="print"/>
          <a:srcRect l="36874" t="29236" r="24977" b="33481"/>
          <a:stretch>
            <a:fillRect/>
          </a:stretch>
        </p:blipFill>
        <p:spPr bwMode="auto">
          <a:xfrm>
            <a:off x="2195513" y="1701800"/>
            <a:ext cx="1947862" cy="15208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206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43525" y="1776413"/>
            <a:ext cx="170497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5"/>
          <p:cNvPicPr>
            <a:picLocks noChangeAspect="1" noChangeArrowheads="1"/>
          </p:cNvPicPr>
          <p:nvPr/>
        </p:nvPicPr>
        <p:blipFill>
          <a:blip r:embed="rId10" cstate="print"/>
          <a:srcRect l="34070" t="11591" r="38351" b="61093"/>
          <a:stretch>
            <a:fillRect/>
          </a:stretch>
        </p:blipFill>
        <p:spPr bwMode="auto">
          <a:xfrm>
            <a:off x="2894013" y="2797175"/>
            <a:ext cx="1916112" cy="151923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820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14825" y="5545138"/>
            <a:ext cx="1511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8" descr="banner-epzr-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26125" y="4752975"/>
            <a:ext cx="23463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816100" y="5454650"/>
            <a:ext cx="739775" cy="4349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187450" y="1989138"/>
            <a:ext cx="1152525" cy="80803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588" y="1398588"/>
            <a:ext cx="2170112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гнутая вправо стрелка 9"/>
          <p:cNvSpPr/>
          <p:nvPr/>
        </p:nvSpPr>
        <p:spPr>
          <a:xfrm>
            <a:off x="7956550" y="2822575"/>
            <a:ext cx="647700" cy="1930400"/>
          </a:xfrm>
          <a:prstGeom prst="curvedLeftArrow">
            <a:avLst>
              <a:gd name="adj1" fmla="val 15755"/>
              <a:gd name="adj2" fmla="val 50000"/>
              <a:gd name="adj3" fmla="val 198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15106810">
            <a:off x="4960938" y="646112"/>
            <a:ext cx="800100" cy="17748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070475" y="3284538"/>
            <a:ext cx="2381250" cy="911225"/>
            <a:chOff x="5069864" y="3284985"/>
            <a:chExt cx="2382457" cy="911004"/>
          </a:xfrm>
        </p:grpSpPr>
        <p:sp>
          <p:nvSpPr>
            <p:cNvPr id="15" name="Овал 14"/>
            <p:cNvSpPr/>
            <p:nvPr/>
          </p:nvSpPr>
          <p:spPr>
            <a:xfrm>
              <a:off x="5069864" y="3284985"/>
              <a:ext cx="2382457" cy="911004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20" name="TextBox 15"/>
            <p:cNvSpPr txBox="1">
              <a:spLocks noChangeArrowheads="1"/>
            </p:cNvSpPr>
            <p:nvPr/>
          </p:nvSpPr>
          <p:spPr bwMode="auto">
            <a:xfrm>
              <a:off x="5567415" y="3324988"/>
              <a:ext cx="188490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Учебный процесс</a:t>
              </a:r>
            </a:p>
          </p:txBody>
        </p:sp>
      </p:grpSp>
      <p:sp>
        <p:nvSpPr>
          <p:cNvPr id="18" name="Выгнутая вправо стрелка 17"/>
          <p:cNvSpPr/>
          <p:nvPr/>
        </p:nvSpPr>
        <p:spPr>
          <a:xfrm rot="576483">
            <a:off x="7250113" y="2808288"/>
            <a:ext cx="403225" cy="102235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217" name="TextBox 18"/>
          <p:cNvSpPr txBox="1">
            <a:spLocks noChangeArrowheads="1"/>
          </p:cNvSpPr>
          <p:nvPr/>
        </p:nvSpPr>
        <p:spPr bwMode="auto">
          <a:xfrm>
            <a:off x="5400675" y="6307138"/>
            <a:ext cx="37433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cs typeface="Arial" charset="0"/>
              </a:rPr>
              <a:t>Совместно с АМИАЦ РАМН, ИНТОКС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Свид. о гос. рег. № 2011613432, 29.04.2011 г</a:t>
            </a:r>
          </a:p>
          <a:p>
            <a:endParaRPr lang="ru-RU" sz="1400">
              <a:latin typeface="Calibri" pitchFamily="34" charset="0"/>
              <a:cs typeface="Arial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1547813" y="3452813"/>
            <a:ext cx="1008062" cy="74295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1600" b="1" smtClean="0"/>
              <a:t>НОРМАТИВНАЯ БАЗА И АЛГОРИТМ ЭКСПЕРТНОЙ ОЦЕНКИ СОСТОЯНИЯ ЗДОРОВЬЯ ШКОЛЬНИКОВ </a:t>
            </a:r>
            <a:br>
              <a:rPr lang="ru-RU" sz="1600" b="1" smtClean="0"/>
            </a:br>
            <a:r>
              <a:rPr lang="ru-RU" sz="1600" smtClean="0">
                <a:solidFill>
                  <a:schemeClr val="accent2"/>
                </a:solidFill>
              </a:rPr>
              <a:t>Профилактические мероприятия, направленные на обеспечение биологической безопасности,  осуществляются адресно с учетом выявленных  напряжений</a:t>
            </a:r>
            <a:endParaRPr lang="ru-RU" sz="3700" smtClean="0"/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755650" y="1401763"/>
          <a:ext cx="3178175" cy="2384425"/>
        </p:xfrm>
        <a:graphic>
          <a:graphicData uri="http://schemas.openxmlformats.org/presentationml/2006/ole">
            <p:oleObj spid="_x0000_s1026" name="Acrobat Document" r:id="rId3" imgW="7593480" imgH="5695200" progId="Acrobat.Document.11">
              <p:embed/>
            </p:oleObj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932363" y="1392238"/>
          <a:ext cx="3455987" cy="2590800"/>
        </p:xfrm>
        <a:graphic>
          <a:graphicData uri="http://schemas.openxmlformats.org/presentationml/2006/ole">
            <p:oleObj spid="_x0000_s1027" name="Acrobat Document" r:id="rId4" imgW="7593480" imgH="5695200" progId="Acrobat.Document.11">
              <p:embed/>
            </p:oleObj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827088" y="3795713"/>
          <a:ext cx="3106737" cy="2330450"/>
        </p:xfrm>
        <a:graphic>
          <a:graphicData uri="http://schemas.openxmlformats.org/presentationml/2006/ole">
            <p:oleObj spid="_x0000_s1028" name="Acrobat Document" r:id="rId5" imgW="7593480" imgH="5695200" progId="Acrobat.Document.11">
              <p:embed/>
            </p:oleObj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>
            <p:ph sz="quarter" idx="4"/>
          </p:nvPr>
        </p:nvGraphicFramePr>
        <p:xfrm>
          <a:off x="4932363" y="3938588"/>
          <a:ext cx="3384550" cy="2540000"/>
        </p:xfrm>
        <a:graphic>
          <a:graphicData uri="http://schemas.openxmlformats.org/presentationml/2006/ole">
            <p:oleObj spid="_x0000_s1029" name="Acrobat Document" r:id="rId6" imgW="7593480" imgH="5695200" progId="Acrobat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Распределение детей по уровню внешкольных компьютерных нагрузок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428736"/>
            <a:ext cx="5622588" cy="229362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714752"/>
            <a:ext cx="5597842" cy="22682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714488"/>
            <a:ext cx="24288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Учащиеся младшей школы (</a:t>
            </a:r>
            <a:r>
              <a:rPr lang="en-US" b="1" dirty="0" smtClean="0"/>
              <a:t>n</a:t>
            </a:r>
            <a:r>
              <a:rPr lang="ru-RU" b="1" dirty="0" smtClean="0"/>
              <a:t> = 4525).</a:t>
            </a:r>
          </a:p>
          <a:p>
            <a:pPr algn="just"/>
            <a:r>
              <a:rPr lang="ru-RU" b="1" dirty="0" smtClean="0"/>
              <a:t>Обследования проводили дважды в год (октябрь, март–апрель) на независимых выборках.</a:t>
            </a:r>
          </a:p>
          <a:p>
            <a:pPr algn="just"/>
            <a:r>
              <a:rPr lang="ru-RU" b="1" dirty="0" smtClean="0"/>
              <a:t> 0 – нет нагрузки, </a:t>
            </a:r>
          </a:p>
          <a:p>
            <a:pPr algn="just"/>
            <a:r>
              <a:rPr lang="ru-RU" b="1" dirty="0" smtClean="0"/>
              <a:t>1 – до 1 часа в неделю, </a:t>
            </a:r>
          </a:p>
          <a:p>
            <a:pPr algn="just"/>
            <a:r>
              <a:rPr lang="ru-RU" b="1" dirty="0" smtClean="0"/>
              <a:t>2 – 1–2 часа в неделю, 3 – 3 часа и более.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Индекс массы тела у учащихся с разным уровнем внешкольной компьютерной нагрузки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357298"/>
            <a:ext cx="5761355" cy="2273229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643314"/>
            <a:ext cx="5775312" cy="2346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214554"/>
            <a:ext cx="2286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# - статистически значимые отличия от предыдущей точки тестирования</a:t>
            </a:r>
          </a:p>
          <a:p>
            <a:endParaRPr lang="ru-RU" b="1" dirty="0" smtClean="0"/>
          </a:p>
          <a:p>
            <a:r>
              <a:rPr lang="ru-RU" b="1" dirty="0" smtClean="0"/>
              <a:t>*- статистически значимые отличия от других групп на той же точке тестирования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3108" y="6143644"/>
            <a:ext cx="6429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Н.Б. Панкова и др. –</a:t>
            </a:r>
            <a:r>
              <a:rPr lang="en-US" sz="1600" b="1" dirty="0" smtClean="0">
                <a:solidFill>
                  <a:srgbClr val="0070C0"/>
                </a:solidFill>
              </a:rPr>
              <a:t>Science for Education Today,  2020, RSCI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Влияние дополнительной беговой разминки (12 мин) на физическое развитие детей 1-4 класса 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928802"/>
            <a:ext cx="2042160" cy="2220849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928802"/>
            <a:ext cx="3593596" cy="22250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572008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Слева – классы со стандартной программой физического воспитания, справа – классы с беговой разминкой. * – значимые различия между группами (точный критерий Фишера). </a:t>
            </a:r>
            <a:r>
              <a:rPr lang="en-US" b="1" dirty="0" smtClean="0"/>
              <a:t>N= 214.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5715016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М.Ю. </a:t>
            </a:r>
            <a:r>
              <a:rPr lang="ru-RU" sz="1600" b="1" dirty="0" err="1" smtClean="0">
                <a:solidFill>
                  <a:srgbClr val="0070C0"/>
                </a:solidFill>
              </a:rPr>
              <a:t>Карганов</a:t>
            </a:r>
            <a:r>
              <a:rPr lang="ru-RU" sz="1600" b="1" dirty="0" smtClean="0">
                <a:solidFill>
                  <a:srgbClr val="0070C0"/>
                </a:solidFill>
              </a:rPr>
              <a:t> и др. - </a:t>
            </a:r>
            <a:r>
              <a:rPr lang="ru-RU" sz="1600" b="1" dirty="0" smtClean="0">
                <a:solidFill>
                  <a:srgbClr val="0070C0"/>
                </a:solidFill>
              </a:rPr>
              <a:t>«Человек будущего? Перспектива конвергенции знаний</a:t>
            </a:r>
            <a:r>
              <a:rPr lang="ru-RU" sz="1600" b="1" dirty="0" smtClean="0">
                <a:solidFill>
                  <a:srgbClr val="0070C0"/>
                </a:solidFill>
              </a:rPr>
              <a:t>», 2021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2404C62-592B-436A-9EAE-BD1122EBC5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428736"/>
            <a:ext cx="5916772" cy="22175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1A1F877-D21A-4A47-AA82-82E7BAA2E6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900981"/>
            <a:ext cx="6000792" cy="2247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50004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Артериальное давление у школьников в зависимости от уровня компьютерной нагрузки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6286520"/>
            <a:ext cx="6715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Панкова Н. Б</a:t>
            </a:r>
            <a:r>
              <a:rPr lang="ru-RU" sz="1600" b="1" dirty="0" smtClean="0">
                <a:solidFill>
                  <a:srgbClr val="0070C0"/>
                </a:solidFill>
              </a:rPr>
              <a:t>. и др. – Физиология человека, 2021, </a:t>
            </a:r>
            <a:r>
              <a:rPr lang="en-US" sz="1600" b="1" dirty="0" smtClean="0">
                <a:solidFill>
                  <a:srgbClr val="0070C0"/>
                </a:solidFill>
              </a:rPr>
              <a:t>RSCI, Scopus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728</Words>
  <Application>Microsoft Office PowerPoint</Application>
  <PresentationFormat>Экран (4:3)</PresentationFormat>
  <Paragraphs>64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Acrobat Document</vt:lpstr>
      <vt:lpstr>Prism6.Document</vt:lpstr>
      <vt:lpstr>Инструментальная оценка влияния цифровизации образования на физиологический баланс организма </vt:lpstr>
      <vt:lpstr>Слайд 2</vt:lpstr>
      <vt:lpstr>Слайд 3</vt:lpstr>
      <vt:lpstr>Программно-аппаратный комплекс оценки функциональных ресурсов здоровья учащихся  </vt:lpstr>
      <vt:lpstr>НОРМАТИВНАЯ БАЗА И АЛГОРИТМ ЭКСПЕРТНОЙ ОЦЕНКИ СОСТОЯНИЯ ЗДОРОВЬЯ ШКОЛЬНИКОВ  Профилактические мероприятия, направленные на обеспечение биологической безопасности,  осуществляются адресно с учетом выявленных  напряжений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Цифровизация образования как индуктор адаптивного ответа организма ребёнка</dc:title>
  <dc:creator>User</dc:creator>
  <cp:lastModifiedBy>MK</cp:lastModifiedBy>
  <cp:revision>79</cp:revision>
  <dcterms:created xsi:type="dcterms:W3CDTF">2020-11-30T15:03:05Z</dcterms:created>
  <dcterms:modified xsi:type="dcterms:W3CDTF">2023-05-15T14:32:56Z</dcterms:modified>
</cp:coreProperties>
</file>