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Handlee"/>
      <p:regular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w/zW8xifnCsmNW6JSRqslIyNx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andlee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- что такое ЦТО как педагогическое явление?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Ответ: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Это естественное развитие (очередной этап) процесса цифрового обновления образования, который начался полвека назад и продолжается сегодня.  Мы рассматриваем следующие отличительные черты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качественное изменение целей и содержания общего образования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новый уровень взаимодействия школы с ее окружением, местным сообществом, превращение школы в один из ключевых центров организованного воспроизводства культуры в местном сообществе и становления ее новых элементов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расширение образовательной среды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Полвека назад в ней выделяли две главных составляющих: физическую и социальную.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Сегодня этих составляющих стало три, к физической и социальной добавилась виртуальная составляющая, возникшая в связи с появления и развития окружающей нас цифровой среды.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переход от классно-урочной к персонализировано-результативной модели организации обучения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Это - зримая трансформация образовательного процесса в ходе которой претворяется в жизнь мечта педагогов: строится школа, которая обеспечивает всестороннее личностное развитие и достижение всех требуемых (предметных, мета-предметных и личностных) образовательных результатов КАЖДЫМ обучаемым.</a:t>
            </a:r>
            <a:b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04" name="Google Shape;10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Мы будем использовать следующую рамку цифрового обновления как этапы, на которых происходит специфическое освоение школой цифровых технологий, начиная с компьютеризации- технологического обновления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И заканчивая цифровой трансформацией- переходом к персонализированной работе</a:t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это нам дает?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Мы получаем теоретический инструмент, который помогает</a:t>
            </a:r>
            <a:endParaRPr/>
          </a:p>
        </p:txBody>
      </p:sp>
      <p:sp>
        <p:nvSpPr>
          <p:cNvPr id="151" name="Google Shape;15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за последние десятилетия разработано более полусотни (множество) раличных моделей и индикаторов, которые оценивать внедрение ЦТ в образовательный процесс (или цифровое обновление) в школе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 ходе исследования предложено три ключевых комплексных индикатора, которые позволяют оценивать состояние цифрового обновления образовательной организации:</a:t>
            </a:r>
            <a:endParaRPr/>
          </a:p>
          <a:p>
            <a:pPr indent="-342900" lvl="0" marL="34290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обновление учебного процесса (основного производственного процесса школы);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Обновление содержания образования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Обновление учебного процесса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обновление функционирования школы (образовательной организации), которая осуществляет учебный процесс и проводит его обновление;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изменение взаимодействий участников учебного процесса: расширение управляемой составляющей их хронотопа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Повышение персонализированной результативности профессионального развития персонала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∙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развитие образовательной среды (ресурса для обновления двух вышеназванных процессов).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Расширение доступности физической составляющей образовательной среды (пространство, ЦТ, доступ в интернет)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Изменение объема и профиля цифровых следов образовательной организации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rot="-3007579">
            <a:off x="3017914" y="2542495"/>
            <a:ext cx="7139940" cy="19415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-3117436">
            <a:off x="-2703007" y="360071"/>
            <a:ext cx="7365081" cy="5176925"/>
          </a:xfrm>
          <a:custGeom>
            <a:rect b="b" l="l" r="r" t="t"/>
            <a:pathLst>
              <a:path extrusionOk="0" h="5176925" w="7365081">
                <a:moveTo>
                  <a:pt x="5401027" y="0"/>
                </a:moveTo>
                <a:lnTo>
                  <a:pt x="7365081" y="2510014"/>
                </a:lnTo>
                <a:lnTo>
                  <a:pt x="7365081" y="5176925"/>
                </a:lnTo>
                <a:lnTo>
                  <a:pt x="743902" y="5176925"/>
                </a:lnTo>
                <a:lnTo>
                  <a:pt x="0" y="4226236"/>
                </a:lnTo>
                <a:close/>
              </a:path>
            </a:pathLst>
          </a:custGeom>
          <a:solidFill>
            <a:srgbClr val="FF912D"/>
          </a:solidFill>
          <a:ln>
            <a:noFill/>
          </a:ln>
          <a:effectLst>
            <a:outerShdw blurRad="317500" sx="101000" rotWithShape="0" algn="ctr" dir="2700000" dist="38100" sy="101000">
              <a:srgbClr val="7F7F7F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3117436">
            <a:off x="7639773" y="1325813"/>
            <a:ext cx="7330832" cy="5154284"/>
          </a:xfrm>
          <a:custGeom>
            <a:rect b="b" l="l" r="r" t="t"/>
            <a:pathLst>
              <a:path extrusionOk="0" h="5154284" w="7330832">
                <a:moveTo>
                  <a:pt x="6604646" y="0"/>
                </a:moveTo>
                <a:lnTo>
                  <a:pt x="7330832" y="928048"/>
                </a:lnTo>
                <a:lnTo>
                  <a:pt x="1929805" y="5154284"/>
                </a:lnTo>
                <a:lnTo>
                  <a:pt x="0" y="26880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3175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 rot="-3088299">
            <a:off x="-4406685" y="-1492110"/>
            <a:ext cx="676862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М-модель</a:t>
            </a:r>
            <a:endParaRPr b="1" sz="7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 rot="-3044810">
            <a:off x="-2158537" y="7182999"/>
            <a:ext cx="6768622" cy="830997"/>
          </a:xfrm>
          <a:prstGeom prst="rect">
            <a:avLst/>
          </a:prstGeom>
          <a:noFill/>
          <a:ln>
            <a:noFill/>
          </a:ln>
          <a:effectLst>
            <a:outerShdw blurRad="203200" sx="101000" rotWithShape="0" algn="ctr" dir="5400000" dist="50800" sy="101000">
              <a:srgbClr val="3F3F3F">
                <a:alpha val="6784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процесса</a:t>
            </a:r>
            <a:endParaRPr b="1"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"/>
          <p:cNvSpPr txBox="1"/>
          <p:nvPr/>
        </p:nvSpPr>
        <p:spPr>
          <a:xfrm rot="-3088299">
            <a:off x="8113558" y="-3770140"/>
            <a:ext cx="6768622" cy="1569660"/>
          </a:xfrm>
          <a:prstGeom prst="rect">
            <a:avLst/>
          </a:prstGeom>
          <a:noFill/>
          <a:ln>
            <a:noFill/>
          </a:ln>
          <a:effectLst>
            <a:outerShdw blurRad="317500" sx="101000" rotWithShape="0" algn="ctr" dir="5400000" dist="50800" sy="101000">
              <a:srgbClr val="595959">
                <a:alpha val="7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цифрового обновления школы</a:t>
            </a:r>
            <a:endParaRPr b="1"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/>
        </p:nvSpPr>
        <p:spPr>
          <a:xfrm>
            <a:off x="2248360" y="178908"/>
            <a:ext cx="76952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Количественные результаты проекта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227908" y="1450011"/>
            <a:ext cx="871573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91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публикаций подготовлено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 них</a:t>
            </a:r>
            <a:r>
              <a:rPr b="1" lang="ru-RU" sz="2800">
                <a:solidFill>
                  <a:srgbClr val="FF912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20</a:t>
            </a: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напечатано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1227908" y="2736503"/>
            <a:ext cx="61003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монографии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публикаций в Scopus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статьи в RSCI</a:t>
            </a:r>
            <a:endParaRPr/>
          </a:p>
        </p:txBody>
      </p:sp>
      <p:pic>
        <p:nvPicPr>
          <p:cNvPr id="219" name="Google Shape;21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180332" y="1082397"/>
            <a:ext cx="793521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Что такое цифровая трансформация как педагогическое явление?</a:t>
            </a:r>
            <a:endParaRPr b="1" sz="6600">
              <a:solidFill>
                <a:srgbClr val="C55A1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4121150" y="2715321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 flipH="1">
            <a:off x="6096000" y="2715321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flipH="1" rot="10800000">
            <a:off x="4121150" y="4243811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10800000">
            <a:off x="6096000" y="4243811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738821" y="2313490"/>
            <a:ext cx="3057354" cy="1392028"/>
            <a:chOff x="1623165" y="1871280"/>
            <a:chExt cx="2809537" cy="1392028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1997926" y="1871280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1623165" y="2186090"/>
              <a:ext cx="280953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Качественное изменение целей и содержания образования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738821" y="4988257"/>
            <a:ext cx="3057354" cy="1145807"/>
            <a:chOff x="1623165" y="1871280"/>
            <a:chExt cx="2809537" cy="1145807"/>
          </a:xfrm>
        </p:grpSpPr>
        <p:sp>
          <p:nvSpPr>
            <p:cNvPr id="114" name="Google Shape;114;p3"/>
            <p:cNvSpPr txBox="1"/>
            <p:nvPr/>
          </p:nvSpPr>
          <p:spPr>
            <a:xfrm>
              <a:off x="1997926" y="1871280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623165" y="2186090"/>
              <a:ext cx="28095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Расширение образовательной среды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8393317" y="2313490"/>
            <a:ext cx="3059862" cy="1391275"/>
            <a:chOff x="7840984" y="2405695"/>
            <a:chExt cx="3059862" cy="1391275"/>
          </a:xfrm>
        </p:grpSpPr>
        <p:sp>
          <p:nvSpPr>
            <p:cNvPr id="117" name="Google Shape;117;p3"/>
            <p:cNvSpPr txBox="1"/>
            <p:nvPr/>
          </p:nvSpPr>
          <p:spPr>
            <a:xfrm>
              <a:off x="7846934" y="2405695"/>
              <a:ext cx="26384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840984" y="2719752"/>
              <a:ext cx="305986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Новый уровень взаимодействия школы с ее окружением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8393317" y="4772078"/>
            <a:ext cx="3059862" cy="1883717"/>
            <a:chOff x="7840984" y="2405695"/>
            <a:chExt cx="3059862" cy="1883717"/>
          </a:xfrm>
        </p:grpSpPr>
        <p:sp>
          <p:nvSpPr>
            <p:cNvPr id="120" name="Google Shape;120;p3"/>
            <p:cNvSpPr txBox="1"/>
            <p:nvPr/>
          </p:nvSpPr>
          <p:spPr>
            <a:xfrm>
              <a:off x="7846934" y="2405695"/>
              <a:ext cx="26384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7840984" y="2719752"/>
              <a:ext cx="305986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Переход от классно-урочной к персонализировано-результативной модели организации обучения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122" name="Google Shape;122;p3"/>
          <p:cNvSpPr txBox="1"/>
          <p:nvPr/>
        </p:nvSpPr>
        <p:spPr>
          <a:xfrm>
            <a:off x="2248360" y="178908"/>
            <a:ext cx="76952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Что такое цифровая трансформация образования?</a:t>
            </a:r>
            <a:endParaRPr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8263536" y="1821402"/>
            <a:ext cx="2786770" cy="12091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6623354" y="368750"/>
            <a:ext cx="3011488" cy="1125463"/>
            <a:chOff x="1665314" y="1453703"/>
            <a:chExt cx="2767388" cy="1125463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3045361" y="1453703"/>
              <a:ext cx="1387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1997926" y="1871280"/>
              <a:ext cx="243477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Цифровая трансформация</a:t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1665314" y="2186090"/>
              <a:ext cx="27673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2403566" y="4334852"/>
            <a:ext cx="8641041" cy="12091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"/>
          <p:cNvGrpSpPr/>
          <p:nvPr/>
        </p:nvGrpSpPr>
        <p:grpSpPr>
          <a:xfrm>
            <a:off x="3299103" y="1645017"/>
            <a:ext cx="6382103" cy="1135181"/>
            <a:chOff x="915280" y="1453703"/>
            <a:chExt cx="3517422" cy="1135181"/>
          </a:xfrm>
        </p:grpSpPr>
        <p:sp>
          <p:nvSpPr>
            <p:cNvPr id="136" name="Google Shape;136;p4"/>
            <p:cNvSpPr txBox="1"/>
            <p:nvPr/>
          </p:nvSpPr>
          <p:spPr>
            <a:xfrm>
              <a:off x="3045361" y="1453703"/>
              <a:ext cx="1387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915280" y="2188774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Зрелая информатизация</a:t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665314" y="2186090"/>
              <a:ext cx="27673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4937760" y="3073418"/>
            <a:ext cx="6134316" cy="12091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4"/>
          <p:cNvGrpSpPr/>
          <p:nvPr/>
        </p:nvGrpSpPr>
        <p:grpSpPr>
          <a:xfrm>
            <a:off x="216230" y="1771291"/>
            <a:ext cx="9718577" cy="2415481"/>
            <a:chOff x="-464636" y="1453703"/>
            <a:chExt cx="5356283" cy="2415481"/>
          </a:xfrm>
        </p:grpSpPr>
        <p:sp>
          <p:nvSpPr>
            <p:cNvPr id="141" name="Google Shape;141;p4"/>
            <p:cNvSpPr txBox="1"/>
            <p:nvPr/>
          </p:nvSpPr>
          <p:spPr>
            <a:xfrm>
              <a:off x="3045361" y="1453703"/>
              <a:ext cx="1387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-464636" y="3469074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Ранняя информатизация</a:t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2124259" y="2159629"/>
              <a:ext cx="276738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783771" y="5698682"/>
            <a:ext cx="10260836" cy="12091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-2014155" y="5310261"/>
            <a:ext cx="4417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Компьютеризация</a:t>
            </a:r>
            <a:endParaRPr b="1" sz="2000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185475" y="147030"/>
            <a:ext cx="50212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Рамка цифрового обновления</a:t>
            </a:r>
            <a:endParaRPr b="1"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2248360" y="178908"/>
            <a:ext cx="76952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Что нам дает М-модель цифрового обновления?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1600200" y="1645920"/>
            <a:ext cx="97155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Теоретический инструмент, который позволяет: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определять реально состояние развития цифрового 	обновления школ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600200" y="3134588"/>
            <a:ext cx="780669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указать сведения об этапе цифрового обновления школы 	коллективу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1600200" y="4642990"/>
            <a:ext cx="780669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помогает разрабатывать инструменты для объективной оценки развития 	цифрового обновления школы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/>
        </p:nvSpPr>
        <p:spPr>
          <a:xfrm>
            <a:off x="2180332" y="1082397"/>
            <a:ext cx="7935218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C55A1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Каковы ключевые индикаторы, которые использует М-модель?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600">
              <a:solidFill>
                <a:srgbClr val="C55A1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1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9989" y="1755049"/>
            <a:ext cx="2909077" cy="381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1064623" y="421417"/>
            <a:ext cx="86802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 анализа моделей и индикаторов для оценки внедрения цифровых технологий в образовательный процесс</a:t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 rot="-7037312">
            <a:off x="6100097" y="2286105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flipH="1" rot="-6760698">
            <a:off x="7141028" y="4209542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flipH="1">
            <a:off x="4748167" y="4269937"/>
            <a:ext cx="1974850" cy="1470126"/>
          </a:xfrm>
          <a:custGeom>
            <a:rect b="b" l="l" r="r" t="t"/>
            <a:pathLst>
              <a:path extrusionOk="0" h="436" w="586">
                <a:moveTo>
                  <a:pt x="468" y="179"/>
                </a:moveTo>
                <a:cubicBezTo>
                  <a:pt x="415" y="125"/>
                  <a:pt x="359" y="88"/>
                  <a:pt x="345" y="80"/>
                </a:cubicBezTo>
                <a:cubicBezTo>
                  <a:pt x="382" y="22"/>
                  <a:pt x="382" y="22"/>
                  <a:pt x="382" y="22"/>
                </a:cubicBezTo>
                <a:cubicBezTo>
                  <a:pt x="383" y="21"/>
                  <a:pt x="383" y="19"/>
                  <a:pt x="382" y="18"/>
                </a:cubicBezTo>
                <a:cubicBezTo>
                  <a:pt x="382" y="17"/>
                  <a:pt x="381" y="16"/>
                  <a:pt x="379" y="16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1"/>
                  <a:pt x="31" y="1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145" y="324"/>
                  <a:pt x="145" y="324"/>
                  <a:pt x="145" y="324"/>
                </a:cubicBezTo>
                <a:cubicBezTo>
                  <a:pt x="145" y="325"/>
                  <a:pt x="147" y="326"/>
                  <a:pt x="148" y="326"/>
                </a:cubicBezTo>
                <a:cubicBezTo>
                  <a:pt x="148" y="326"/>
                  <a:pt x="149" y="326"/>
                  <a:pt x="149" y="326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3" y="315"/>
                  <a:pt x="193" y="315"/>
                  <a:pt x="193" y="315"/>
                </a:cubicBezTo>
                <a:cubicBezTo>
                  <a:pt x="194" y="315"/>
                  <a:pt x="194" y="315"/>
                  <a:pt x="195" y="314"/>
                </a:cubicBezTo>
                <a:cubicBezTo>
                  <a:pt x="195" y="314"/>
                  <a:pt x="195" y="314"/>
                  <a:pt x="195" y="314"/>
                </a:cubicBezTo>
                <a:cubicBezTo>
                  <a:pt x="195" y="314"/>
                  <a:pt x="195" y="314"/>
                  <a:pt x="196" y="313"/>
                </a:cubicBezTo>
                <a:cubicBezTo>
                  <a:pt x="207" y="296"/>
                  <a:pt x="207" y="296"/>
                  <a:pt x="207" y="296"/>
                </a:cubicBezTo>
                <a:cubicBezTo>
                  <a:pt x="226" y="299"/>
                  <a:pt x="370" y="318"/>
                  <a:pt x="452" y="360"/>
                </a:cubicBezTo>
                <a:cubicBezTo>
                  <a:pt x="518" y="398"/>
                  <a:pt x="570" y="435"/>
                  <a:pt x="571" y="435"/>
                </a:cubicBezTo>
                <a:cubicBezTo>
                  <a:pt x="571" y="436"/>
                  <a:pt x="572" y="436"/>
                  <a:pt x="573" y="436"/>
                </a:cubicBezTo>
                <a:cubicBezTo>
                  <a:pt x="573" y="436"/>
                  <a:pt x="574" y="436"/>
                  <a:pt x="574" y="435"/>
                </a:cubicBezTo>
                <a:cubicBezTo>
                  <a:pt x="576" y="435"/>
                  <a:pt x="576" y="434"/>
                  <a:pt x="577" y="433"/>
                </a:cubicBezTo>
                <a:cubicBezTo>
                  <a:pt x="586" y="349"/>
                  <a:pt x="548" y="262"/>
                  <a:pt x="468" y="179"/>
                </a:cubicBezTo>
                <a:close/>
                <a:moveTo>
                  <a:pt x="150" y="318"/>
                </a:moveTo>
                <a:cubicBezTo>
                  <a:pt x="8" y="53"/>
                  <a:pt x="8" y="53"/>
                  <a:pt x="8" y="53"/>
                </a:cubicBezTo>
                <a:cubicBezTo>
                  <a:pt x="33" y="11"/>
                  <a:pt x="33" y="11"/>
                  <a:pt x="33" y="11"/>
                </a:cubicBezTo>
                <a:cubicBezTo>
                  <a:pt x="187" y="309"/>
                  <a:pt x="187" y="309"/>
                  <a:pt x="187" y="309"/>
                </a:cubicBezTo>
                <a:lnTo>
                  <a:pt x="150" y="318"/>
                </a:lnTo>
                <a:close/>
                <a:moveTo>
                  <a:pt x="211" y="289"/>
                </a:moveTo>
                <a:cubicBezTo>
                  <a:pt x="222" y="272"/>
                  <a:pt x="222" y="272"/>
                  <a:pt x="222" y="272"/>
                </a:cubicBezTo>
                <a:cubicBezTo>
                  <a:pt x="225" y="272"/>
                  <a:pt x="227" y="272"/>
                  <a:pt x="230" y="272"/>
                </a:cubicBezTo>
                <a:cubicBezTo>
                  <a:pt x="230" y="272"/>
                  <a:pt x="231" y="272"/>
                  <a:pt x="232" y="272"/>
                </a:cubicBezTo>
                <a:cubicBezTo>
                  <a:pt x="234" y="272"/>
                  <a:pt x="237" y="272"/>
                  <a:pt x="240" y="272"/>
                </a:cubicBezTo>
                <a:cubicBezTo>
                  <a:pt x="240" y="272"/>
                  <a:pt x="241" y="273"/>
                  <a:pt x="241" y="273"/>
                </a:cubicBezTo>
                <a:cubicBezTo>
                  <a:pt x="244" y="273"/>
                  <a:pt x="246" y="273"/>
                  <a:pt x="249" y="274"/>
                </a:cubicBezTo>
                <a:cubicBezTo>
                  <a:pt x="249" y="274"/>
                  <a:pt x="250" y="274"/>
                  <a:pt x="251" y="274"/>
                </a:cubicBezTo>
                <a:cubicBezTo>
                  <a:pt x="254" y="274"/>
                  <a:pt x="257" y="275"/>
                  <a:pt x="260" y="275"/>
                </a:cubicBezTo>
                <a:cubicBezTo>
                  <a:pt x="260" y="276"/>
                  <a:pt x="261" y="276"/>
                  <a:pt x="261" y="276"/>
                </a:cubicBezTo>
                <a:cubicBezTo>
                  <a:pt x="264" y="276"/>
                  <a:pt x="267" y="277"/>
                  <a:pt x="269" y="278"/>
                </a:cubicBezTo>
                <a:cubicBezTo>
                  <a:pt x="270" y="278"/>
                  <a:pt x="271" y="278"/>
                  <a:pt x="271" y="278"/>
                </a:cubicBezTo>
                <a:cubicBezTo>
                  <a:pt x="275" y="279"/>
                  <a:pt x="278" y="280"/>
                  <a:pt x="281" y="281"/>
                </a:cubicBezTo>
                <a:cubicBezTo>
                  <a:pt x="282" y="281"/>
                  <a:pt x="282" y="281"/>
                  <a:pt x="282" y="281"/>
                </a:cubicBezTo>
                <a:cubicBezTo>
                  <a:pt x="286" y="282"/>
                  <a:pt x="289" y="283"/>
                  <a:pt x="292" y="284"/>
                </a:cubicBezTo>
                <a:cubicBezTo>
                  <a:pt x="292" y="284"/>
                  <a:pt x="293" y="284"/>
                  <a:pt x="293" y="284"/>
                </a:cubicBezTo>
                <a:cubicBezTo>
                  <a:pt x="297" y="285"/>
                  <a:pt x="300" y="287"/>
                  <a:pt x="304" y="288"/>
                </a:cubicBezTo>
                <a:cubicBezTo>
                  <a:pt x="304" y="288"/>
                  <a:pt x="304" y="288"/>
                  <a:pt x="305" y="288"/>
                </a:cubicBezTo>
                <a:cubicBezTo>
                  <a:pt x="335" y="299"/>
                  <a:pt x="368" y="314"/>
                  <a:pt x="399" y="330"/>
                </a:cubicBezTo>
                <a:cubicBezTo>
                  <a:pt x="323" y="305"/>
                  <a:pt x="234" y="292"/>
                  <a:pt x="211" y="289"/>
                </a:cubicBezTo>
                <a:close/>
                <a:moveTo>
                  <a:pt x="570" y="426"/>
                </a:moveTo>
                <a:cubicBezTo>
                  <a:pt x="555" y="416"/>
                  <a:pt x="510" y="385"/>
                  <a:pt x="456" y="354"/>
                </a:cubicBezTo>
                <a:cubicBezTo>
                  <a:pt x="454" y="352"/>
                  <a:pt x="451" y="351"/>
                  <a:pt x="449" y="350"/>
                </a:cubicBezTo>
                <a:cubicBezTo>
                  <a:pt x="448" y="349"/>
                  <a:pt x="448" y="349"/>
                  <a:pt x="447" y="348"/>
                </a:cubicBezTo>
                <a:cubicBezTo>
                  <a:pt x="445" y="347"/>
                  <a:pt x="444" y="346"/>
                  <a:pt x="442" y="346"/>
                </a:cubicBezTo>
                <a:cubicBezTo>
                  <a:pt x="441" y="345"/>
                  <a:pt x="440" y="345"/>
                  <a:pt x="439" y="344"/>
                </a:cubicBezTo>
                <a:cubicBezTo>
                  <a:pt x="438" y="343"/>
                  <a:pt x="436" y="342"/>
                  <a:pt x="435" y="342"/>
                </a:cubicBezTo>
                <a:cubicBezTo>
                  <a:pt x="434" y="341"/>
                  <a:pt x="433" y="340"/>
                  <a:pt x="432" y="340"/>
                </a:cubicBezTo>
                <a:cubicBezTo>
                  <a:pt x="431" y="339"/>
                  <a:pt x="429" y="338"/>
                  <a:pt x="428" y="338"/>
                </a:cubicBezTo>
                <a:cubicBezTo>
                  <a:pt x="427" y="337"/>
                  <a:pt x="426" y="336"/>
                  <a:pt x="425" y="336"/>
                </a:cubicBezTo>
                <a:cubicBezTo>
                  <a:pt x="423" y="335"/>
                  <a:pt x="422" y="334"/>
                  <a:pt x="420" y="334"/>
                </a:cubicBezTo>
                <a:cubicBezTo>
                  <a:pt x="419" y="333"/>
                  <a:pt x="418" y="332"/>
                  <a:pt x="417" y="332"/>
                </a:cubicBezTo>
                <a:cubicBezTo>
                  <a:pt x="416" y="331"/>
                  <a:pt x="414" y="330"/>
                  <a:pt x="413" y="330"/>
                </a:cubicBezTo>
                <a:cubicBezTo>
                  <a:pt x="412" y="329"/>
                  <a:pt x="411" y="328"/>
                  <a:pt x="409" y="328"/>
                </a:cubicBezTo>
                <a:cubicBezTo>
                  <a:pt x="408" y="327"/>
                  <a:pt x="407" y="326"/>
                  <a:pt x="405" y="326"/>
                </a:cubicBezTo>
                <a:cubicBezTo>
                  <a:pt x="404" y="325"/>
                  <a:pt x="403" y="324"/>
                  <a:pt x="402" y="324"/>
                </a:cubicBezTo>
                <a:cubicBezTo>
                  <a:pt x="400" y="323"/>
                  <a:pt x="399" y="322"/>
                  <a:pt x="398" y="322"/>
                </a:cubicBezTo>
                <a:cubicBezTo>
                  <a:pt x="396" y="321"/>
                  <a:pt x="395" y="320"/>
                  <a:pt x="394" y="320"/>
                </a:cubicBezTo>
                <a:cubicBezTo>
                  <a:pt x="393" y="319"/>
                  <a:pt x="391" y="318"/>
                  <a:pt x="390" y="318"/>
                </a:cubicBezTo>
                <a:cubicBezTo>
                  <a:pt x="389" y="317"/>
                  <a:pt x="388" y="317"/>
                  <a:pt x="386" y="316"/>
                </a:cubicBezTo>
                <a:cubicBezTo>
                  <a:pt x="385" y="315"/>
                  <a:pt x="384" y="315"/>
                  <a:pt x="382" y="314"/>
                </a:cubicBezTo>
                <a:cubicBezTo>
                  <a:pt x="381" y="313"/>
                  <a:pt x="380" y="313"/>
                  <a:pt x="379" y="312"/>
                </a:cubicBezTo>
                <a:cubicBezTo>
                  <a:pt x="377" y="311"/>
                  <a:pt x="376" y="311"/>
                  <a:pt x="374" y="310"/>
                </a:cubicBezTo>
                <a:cubicBezTo>
                  <a:pt x="373" y="309"/>
                  <a:pt x="372" y="309"/>
                  <a:pt x="371" y="308"/>
                </a:cubicBezTo>
                <a:cubicBezTo>
                  <a:pt x="369" y="308"/>
                  <a:pt x="368" y="307"/>
                  <a:pt x="367" y="306"/>
                </a:cubicBezTo>
                <a:cubicBezTo>
                  <a:pt x="365" y="306"/>
                  <a:pt x="364" y="305"/>
                  <a:pt x="363" y="305"/>
                </a:cubicBezTo>
                <a:cubicBezTo>
                  <a:pt x="362" y="304"/>
                  <a:pt x="360" y="303"/>
                  <a:pt x="359" y="303"/>
                </a:cubicBezTo>
                <a:cubicBezTo>
                  <a:pt x="358" y="302"/>
                  <a:pt x="356" y="302"/>
                  <a:pt x="355" y="301"/>
                </a:cubicBezTo>
                <a:cubicBezTo>
                  <a:pt x="354" y="300"/>
                  <a:pt x="352" y="300"/>
                  <a:pt x="351" y="299"/>
                </a:cubicBezTo>
                <a:cubicBezTo>
                  <a:pt x="350" y="299"/>
                  <a:pt x="349" y="298"/>
                  <a:pt x="348" y="298"/>
                </a:cubicBezTo>
                <a:cubicBezTo>
                  <a:pt x="346" y="297"/>
                  <a:pt x="345" y="296"/>
                  <a:pt x="343" y="296"/>
                </a:cubicBezTo>
                <a:cubicBezTo>
                  <a:pt x="342" y="295"/>
                  <a:pt x="341" y="295"/>
                  <a:pt x="340" y="294"/>
                </a:cubicBezTo>
                <a:cubicBezTo>
                  <a:pt x="338" y="294"/>
                  <a:pt x="337" y="293"/>
                  <a:pt x="335" y="292"/>
                </a:cubicBezTo>
                <a:cubicBezTo>
                  <a:pt x="334" y="292"/>
                  <a:pt x="333" y="292"/>
                  <a:pt x="332" y="291"/>
                </a:cubicBezTo>
                <a:cubicBezTo>
                  <a:pt x="330" y="290"/>
                  <a:pt x="329" y="290"/>
                  <a:pt x="328" y="289"/>
                </a:cubicBezTo>
                <a:cubicBezTo>
                  <a:pt x="326" y="289"/>
                  <a:pt x="325" y="288"/>
                  <a:pt x="324" y="288"/>
                </a:cubicBezTo>
                <a:cubicBezTo>
                  <a:pt x="323" y="287"/>
                  <a:pt x="321" y="287"/>
                  <a:pt x="320" y="286"/>
                </a:cubicBezTo>
                <a:cubicBezTo>
                  <a:pt x="319" y="286"/>
                  <a:pt x="318" y="285"/>
                  <a:pt x="317" y="285"/>
                </a:cubicBezTo>
                <a:cubicBezTo>
                  <a:pt x="315" y="284"/>
                  <a:pt x="313" y="284"/>
                  <a:pt x="312" y="283"/>
                </a:cubicBezTo>
                <a:cubicBezTo>
                  <a:pt x="311" y="283"/>
                  <a:pt x="310" y="283"/>
                  <a:pt x="309" y="282"/>
                </a:cubicBezTo>
                <a:cubicBezTo>
                  <a:pt x="307" y="282"/>
                  <a:pt x="306" y="281"/>
                  <a:pt x="304" y="280"/>
                </a:cubicBezTo>
                <a:cubicBezTo>
                  <a:pt x="303" y="280"/>
                  <a:pt x="302" y="280"/>
                  <a:pt x="301" y="280"/>
                </a:cubicBezTo>
                <a:cubicBezTo>
                  <a:pt x="299" y="279"/>
                  <a:pt x="297" y="278"/>
                  <a:pt x="295" y="278"/>
                </a:cubicBezTo>
                <a:cubicBezTo>
                  <a:pt x="295" y="277"/>
                  <a:pt x="294" y="277"/>
                  <a:pt x="294" y="277"/>
                </a:cubicBezTo>
                <a:cubicBezTo>
                  <a:pt x="289" y="276"/>
                  <a:pt x="284" y="274"/>
                  <a:pt x="279" y="273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6" y="272"/>
                  <a:pt x="274" y="271"/>
                  <a:pt x="272" y="271"/>
                </a:cubicBezTo>
                <a:cubicBezTo>
                  <a:pt x="272" y="271"/>
                  <a:pt x="271" y="271"/>
                  <a:pt x="270" y="270"/>
                </a:cubicBezTo>
                <a:cubicBezTo>
                  <a:pt x="269" y="270"/>
                  <a:pt x="267" y="270"/>
                  <a:pt x="265" y="269"/>
                </a:cubicBezTo>
                <a:cubicBezTo>
                  <a:pt x="264" y="269"/>
                  <a:pt x="264" y="269"/>
                  <a:pt x="263" y="269"/>
                </a:cubicBezTo>
                <a:cubicBezTo>
                  <a:pt x="261" y="268"/>
                  <a:pt x="260" y="268"/>
                  <a:pt x="258" y="268"/>
                </a:cubicBezTo>
                <a:cubicBezTo>
                  <a:pt x="257" y="268"/>
                  <a:pt x="257" y="268"/>
                  <a:pt x="256" y="267"/>
                </a:cubicBezTo>
                <a:cubicBezTo>
                  <a:pt x="254" y="267"/>
                  <a:pt x="253" y="267"/>
                  <a:pt x="252" y="267"/>
                </a:cubicBezTo>
                <a:cubicBezTo>
                  <a:pt x="251" y="267"/>
                  <a:pt x="250" y="266"/>
                  <a:pt x="249" y="266"/>
                </a:cubicBezTo>
                <a:cubicBezTo>
                  <a:pt x="248" y="266"/>
                  <a:pt x="246" y="266"/>
                  <a:pt x="245" y="266"/>
                </a:cubicBezTo>
                <a:cubicBezTo>
                  <a:pt x="244" y="266"/>
                  <a:pt x="243" y="266"/>
                  <a:pt x="242" y="266"/>
                </a:cubicBezTo>
                <a:cubicBezTo>
                  <a:pt x="241" y="265"/>
                  <a:pt x="240" y="265"/>
                  <a:pt x="239" y="265"/>
                </a:cubicBezTo>
                <a:cubicBezTo>
                  <a:pt x="238" y="265"/>
                  <a:pt x="237" y="265"/>
                  <a:pt x="236" y="265"/>
                </a:cubicBezTo>
                <a:cubicBezTo>
                  <a:pt x="235" y="265"/>
                  <a:pt x="234" y="265"/>
                  <a:pt x="233" y="265"/>
                </a:cubicBezTo>
                <a:cubicBezTo>
                  <a:pt x="232" y="265"/>
                  <a:pt x="231" y="265"/>
                  <a:pt x="230" y="265"/>
                </a:cubicBezTo>
                <a:cubicBezTo>
                  <a:pt x="229" y="265"/>
                  <a:pt x="229" y="265"/>
                  <a:pt x="228" y="265"/>
                </a:cubicBezTo>
                <a:cubicBezTo>
                  <a:pt x="228" y="265"/>
                  <a:pt x="227" y="265"/>
                  <a:pt x="227" y="265"/>
                </a:cubicBezTo>
                <a:cubicBezTo>
                  <a:pt x="224" y="265"/>
                  <a:pt x="222" y="265"/>
                  <a:pt x="220" y="265"/>
                </a:cubicBezTo>
                <a:cubicBezTo>
                  <a:pt x="219" y="265"/>
                  <a:pt x="218" y="266"/>
                  <a:pt x="217" y="267"/>
                </a:cubicBezTo>
                <a:cubicBezTo>
                  <a:pt x="193" y="304"/>
                  <a:pt x="193" y="304"/>
                  <a:pt x="193" y="304"/>
                </a:cubicBezTo>
                <a:cubicBezTo>
                  <a:pt x="39" y="8"/>
                  <a:pt x="39" y="8"/>
                  <a:pt x="39" y="8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37" y="79"/>
                  <a:pt x="337" y="79"/>
                  <a:pt x="337" y="79"/>
                </a:cubicBezTo>
                <a:cubicBezTo>
                  <a:pt x="336" y="80"/>
                  <a:pt x="336" y="81"/>
                  <a:pt x="336" y="82"/>
                </a:cubicBezTo>
                <a:cubicBezTo>
                  <a:pt x="337" y="83"/>
                  <a:pt x="337" y="84"/>
                  <a:pt x="338" y="84"/>
                </a:cubicBezTo>
                <a:cubicBezTo>
                  <a:pt x="341" y="86"/>
                  <a:pt x="586" y="233"/>
                  <a:pt x="570" y="4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8"/>
          <p:cNvGrpSpPr/>
          <p:nvPr/>
        </p:nvGrpSpPr>
        <p:grpSpPr>
          <a:xfrm>
            <a:off x="2471406" y="1976071"/>
            <a:ext cx="3057354" cy="1449288"/>
            <a:chOff x="1623165" y="1871280"/>
            <a:chExt cx="2809537" cy="1449288"/>
          </a:xfrm>
        </p:grpSpPr>
        <p:sp>
          <p:nvSpPr>
            <p:cNvPr id="181" name="Google Shape;181;p8"/>
            <p:cNvSpPr txBox="1"/>
            <p:nvPr/>
          </p:nvSpPr>
          <p:spPr>
            <a:xfrm>
              <a:off x="1997926" y="1871280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1623165" y="2186090"/>
              <a:ext cx="2809536" cy="1134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Обновление учебного процесса (основного производственного процесса школы)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83" name="Google Shape;183;p8"/>
          <p:cNvGrpSpPr/>
          <p:nvPr/>
        </p:nvGrpSpPr>
        <p:grpSpPr>
          <a:xfrm>
            <a:off x="738821" y="4988257"/>
            <a:ext cx="3057354" cy="1145807"/>
            <a:chOff x="1623165" y="1871280"/>
            <a:chExt cx="2809537" cy="1145807"/>
          </a:xfrm>
        </p:grpSpPr>
        <p:sp>
          <p:nvSpPr>
            <p:cNvPr id="184" name="Google Shape;184;p8"/>
            <p:cNvSpPr txBox="1"/>
            <p:nvPr/>
          </p:nvSpPr>
          <p:spPr>
            <a:xfrm>
              <a:off x="1997926" y="1871280"/>
              <a:ext cx="24347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1623165" y="2186090"/>
              <a:ext cx="28095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Развитие образовательной среды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grpSp>
        <p:nvGrpSpPr>
          <p:cNvPr id="186" name="Google Shape;186;p8"/>
          <p:cNvGrpSpPr/>
          <p:nvPr/>
        </p:nvGrpSpPr>
        <p:grpSpPr>
          <a:xfrm>
            <a:off x="9281705" y="3151798"/>
            <a:ext cx="3059862" cy="1145054"/>
            <a:chOff x="7840984" y="2405695"/>
            <a:chExt cx="3059862" cy="1145054"/>
          </a:xfrm>
        </p:grpSpPr>
        <p:sp>
          <p:nvSpPr>
            <p:cNvPr id="187" name="Google Shape;187;p8"/>
            <p:cNvSpPr txBox="1"/>
            <p:nvPr/>
          </p:nvSpPr>
          <p:spPr>
            <a:xfrm>
              <a:off x="7846934" y="2405695"/>
              <a:ext cx="26384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7840984" y="2719752"/>
              <a:ext cx="30598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600">
                  <a:solidFill>
                    <a:schemeClr val="dk1"/>
                  </a:solidFill>
                  <a:latin typeface="Handlee"/>
                  <a:ea typeface="Handlee"/>
                  <a:cs typeface="Handlee"/>
                  <a:sym typeface="Handlee"/>
                </a:rPr>
                <a:t>Обновление функционирования школы</a:t>
              </a:r>
              <a:endParaRPr b="1"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endParaRPr>
            </a:p>
          </p:txBody>
        </p:sp>
      </p:grpSp>
      <p:sp>
        <p:nvSpPr>
          <p:cNvPr id="189" name="Google Shape;189;p8"/>
          <p:cNvSpPr txBox="1"/>
          <p:nvPr/>
        </p:nvSpPr>
        <p:spPr>
          <a:xfrm>
            <a:off x="2248360" y="178908"/>
            <a:ext cx="76952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Три комплексных индикатора цифрового обновления</a:t>
            </a: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2248360" y="178908"/>
            <a:ext cx="76952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Результаты проекта</a:t>
            </a:r>
            <a:endParaRPr/>
          </a:p>
        </p:txBody>
      </p:sp>
      <p:grpSp>
        <p:nvGrpSpPr>
          <p:cNvPr id="196" name="Google Shape;196;p9"/>
          <p:cNvGrpSpPr/>
          <p:nvPr/>
        </p:nvGrpSpPr>
        <p:grpSpPr>
          <a:xfrm>
            <a:off x="2607364" y="5604341"/>
            <a:ext cx="9254152" cy="870623"/>
            <a:chOff x="2937848" y="5328252"/>
            <a:chExt cx="9254152" cy="870623"/>
          </a:xfrm>
        </p:grpSpPr>
        <p:sp>
          <p:nvSpPr>
            <p:cNvPr id="197" name="Google Shape;197;p9"/>
            <p:cNvSpPr txBox="1"/>
            <p:nvPr/>
          </p:nvSpPr>
          <p:spPr>
            <a:xfrm>
              <a:off x="3908177" y="5328252"/>
              <a:ext cx="8283823" cy="870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Без демонстрации результативности работы таких моделей массовая цифровая трансформация будет буксовать.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937848" y="5328252"/>
              <a:ext cx="842555" cy="863855"/>
            </a:xfrm>
            <a:prstGeom prst="rect">
              <a:avLst/>
            </a:prstGeom>
            <a:solidFill>
              <a:schemeClr val="lt1"/>
            </a:solidFill>
            <a:ln cap="flat" cmpd="sng" w="241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199" name="Google Shape;199;p9"/>
          <p:cNvGrpSpPr/>
          <p:nvPr/>
        </p:nvGrpSpPr>
        <p:grpSpPr>
          <a:xfrm>
            <a:off x="499197" y="1256583"/>
            <a:ext cx="10494058" cy="949582"/>
            <a:chOff x="499197" y="1256583"/>
            <a:chExt cx="10494058" cy="949582"/>
          </a:xfrm>
        </p:grpSpPr>
        <p:sp>
          <p:nvSpPr>
            <p:cNvPr id="200" name="Google Shape;200;p9"/>
            <p:cNvSpPr/>
            <p:nvPr/>
          </p:nvSpPr>
          <p:spPr>
            <a:xfrm>
              <a:off x="499197" y="1342310"/>
              <a:ext cx="842555" cy="863855"/>
            </a:xfrm>
            <a:prstGeom prst="rect">
              <a:avLst/>
            </a:prstGeom>
            <a:solidFill>
              <a:schemeClr val="lt1"/>
            </a:solidFill>
            <a:ln cap="flat" cmpd="sng" w="241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1198744" y="1256583"/>
              <a:ext cx="9794511" cy="870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Выявлены этапы цифрового обновления, оценена доля школ в стране, находящихся на каждом этапе. Эти этапы невозможно проскочить.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2" name="Google Shape;202;p9"/>
          <p:cNvGrpSpPr/>
          <p:nvPr/>
        </p:nvGrpSpPr>
        <p:grpSpPr>
          <a:xfrm>
            <a:off x="875892" y="2438145"/>
            <a:ext cx="9868798" cy="1035922"/>
            <a:chOff x="903513" y="2423630"/>
            <a:chExt cx="9868798" cy="1035922"/>
          </a:xfrm>
        </p:grpSpPr>
        <p:sp>
          <p:nvSpPr>
            <p:cNvPr id="203" name="Google Shape;203;p9"/>
            <p:cNvSpPr/>
            <p:nvPr/>
          </p:nvSpPr>
          <p:spPr>
            <a:xfrm>
              <a:off x="903513" y="2423630"/>
              <a:ext cx="842555" cy="863855"/>
            </a:xfrm>
            <a:prstGeom prst="rect">
              <a:avLst/>
            </a:prstGeom>
            <a:solidFill>
              <a:schemeClr val="lt1"/>
            </a:solidFill>
            <a:ln cap="flat" cmpd="sng" w="241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2032418" y="2536222"/>
              <a:ext cx="8739893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Организационные и технологические решения, необходимые на одном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этапе, не оптимальны на другом этапе</a:t>
              </a:r>
              <a:endParaRPr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9"/>
          <p:cNvGrpSpPr/>
          <p:nvPr/>
        </p:nvGrpSpPr>
        <p:grpSpPr>
          <a:xfrm>
            <a:off x="2004797" y="4529848"/>
            <a:ext cx="9268097" cy="929670"/>
            <a:chOff x="2268177" y="4331544"/>
            <a:chExt cx="9268097" cy="929670"/>
          </a:xfrm>
        </p:grpSpPr>
        <p:sp>
          <p:nvSpPr>
            <p:cNvPr id="206" name="Google Shape;206;p9"/>
            <p:cNvSpPr/>
            <p:nvPr/>
          </p:nvSpPr>
          <p:spPr>
            <a:xfrm>
              <a:off x="2268177" y="4397359"/>
              <a:ext cx="842555" cy="863855"/>
            </a:xfrm>
            <a:prstGeom prst="rect">
              <a:avLst/>
            </a:prstGeom>
            <a:solidFill>
              <a:schemeClr val="lt1"/>
            </a:solidFill>
            <a:ln cap="flat" cmpd="sng" w="241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3110732" y="4331544"/>
              <a:ext cx="8425542" cy="45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Необходимы «чемпионы», маяки для каждого этапа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8" name="Google Shape;208;p9"/>
          <p:cNvGrpSpPr/>
          <p:nvPr/>
        </p:nvGrpSpPr>
        <p:grpSpPr>
          <a:xfrm>
            <a:off x="1324790" y="3320176"/>
            <a:ext cx="10480119" cy="1041878"/>
            <a:chOff x="1642021" y="3250977"/>
            <a:chExt cx="10480119" cy="1041878"/>
          </a:xfrm>
        </p:grpSpPr>
        <p:sp>
          <p:nvSpPr>
            <p:cNvPr id="209" name="Google Shape;209;p9"/>
            <p:cNvSpPr/>
            <p:nvPr/>
          </p:nvSpPr>
          <p:spPr>
            <a:xfrm>
              <a:off x="1642021" y="3429000"/>
              <a:ext cx="842555" cy="863855"/>
            </a:xfrm>
            <a:prstGeom prst="rect">
              <a:avLst/>
            </a:prstGeom>
            <a:solidFill>
              <a:schemeClr val="lt1"/>
            </a:solidFill>
            <a:ln cap="flat" cmpd="sng" w="241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2327629" y="3250977"/>
              <a:ext cx="9794511" cy="870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В стране отсутствуют работы по практической реализации моделей работы трансформированной школы (смарт-школы или идеальной школы).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2023-05-15T07:09:06Z</dcterms:created>
  <dc:creator>Irina Dvoretskaya</dc:creator>
</cp:coreProperties>
</file>