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65" r:id="rId3"/>
    <p:sldId id="266" r:id="rId4"/>
    <p:sldId id="267" r:id="rId5"/>
    <p:sldId id="257" r:id="rId6"/>
    <p:sldId id="258" r:id="rId7"/>
    <p:sldId id="259" r:id="rId8"/>
    <p:sldId id="260" r:id="rId9"/>
    <p:sldId id="279" r:id="rId10"/>
    <p:sldId id="268" r:id="rId11"/>
    <p:sldId id="269" r:id="rId12"/>
    <p:sldId id="270" r:id="rId13"/>
    <p:sldId id="271" r:id="rId14"/>
    <p:sldId id="274" r:id="rId15"/>
    <p:sldId id="273" r:id="rId16"/>
    <p:sldId id="275" r:id="rId17"/>
    <p:sldId id="276" r:id="rId18"/>
    <p:sldId id="277" r:id="rId19"/>
    <p:sldId id="278" r:id="rId20"/>
    <p:sldId id="280" r:id="rId21"/>
    <p:sldId id="261" r:id="rId22"/>
    <p:sldId id="263" r:id="rId23"/>
    <p:sldId id="264" r:id="rId24"/>
    <p:sldId id="281" r:id="rId25"/>
    <p:sldId id="282" r:id="rId26"/>
    <p:sldId id="283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62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3DEE19-48AC-4178-B1BE-307485520B56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155741-3C85-40CA-8C90-1C4DA3724E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393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16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29952-333F-4E87-9755-F72AF78A8D12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B93AB-0164-41F8-A716-AC81F39B1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821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29952-333F-4E87-9755-F72AF78A8D12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B93AB-0164-41F8-A716-AC81F39B1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050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29952-333F-4E87-9755-F72AF78A8D12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B93AB-0164-41F8-A716-AC81F39B1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392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29952-333F-4E87-9755-F72AF78A8D12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B93AB-0164-41F8-A716-AC81F39B1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192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29952-333F-4E87-9755-F72AF78A8D12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B93AB-0164-41F8-A716-AC81F39B1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375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29952-333F-4E87-9755-F72AF78A8D12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B93AB-0164-41F8-A716-AC81F39B1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832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29952-333F-4E87-9755-F72AF78A8D12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B93AB-0164-41F8-A716-AC81F39B1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037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29952-333F-4E87-9755-F72AF78A8D12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B93AB-0164-41F8-A716-AC81F39B1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438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29952-333F-4E87-9755-F72AF78A8D12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B93AB-0164-41F8-A716-AC81F39B1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772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29952-333F-4E87-9755-F72AF78A8D12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B93AB-0164-41F8-A716-AC81F39B1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111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29952-333F-4E87-9755-F72AF78A8D12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B93AB-0164-41F8-A716-AC81F39B1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997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29952-333F-4E87-9755-F72AF78A8D12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B93AB-0164-41F8-A716-AC81F39B1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223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tepik.org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836712"/>
            <a:ext cx="8856984" cy="316835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Разработка модели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психологических </a:t>
            </a:r>
            <a:r>
              <a:rPr lang="ru-RU" b="1" dirty="0"/>
              <a:t>и содержательных трудностей в решении творческих (олимпиадных) </a:t>
            </a:r>
            <a:r>
              <a:rPr lang="ru-RU" b="1" dirty="0" smtClean="0"/>
              <a:t>задач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sz="1300" b="1" dirty="0" smtClean="0"/>
              <a:t>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1800" b="1" i="1" dirty="0" smtClean="0">
                <a:latin typeface="+mn-lt"/>
                <a:ea typeface="+mn-ea"/>
                <a:cs typeface="+mn-cs"/>
              </a:rPr>
              <a:t>Проект № 19-29-14189 </a:t>
            </a:r>
            <a:r>
              <a:rPr lang="ru-RU" sz="1800" b="1" i="1" dirty="0" err="1" smtClean="0">
                <a:latin typeface="+mn-lt"/>
                <a:ea typeface="+mn-ea"/>
                <a:cs typeface="+mn-cs"/>
              </a:rPr>
              <a:t>мк</a:t>
            </a:r>
            <a:endParaRPr lang="ru-RU" sz="1800" b="1" i="1" dirty="0">
              <a:latin typeface="+mn-lt"/>
              <a:ea typeface="+mn-ea"/>
              <a:cs typeface="+mn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869160"/>
            <a:ext cx="6400800" cy="576064"/>
          </a:xfrm>
        </p:spPr>
        <p:txBody>
          <a:bodyPr>
            <a:noAutofit/>
          </a:bodyPr>
          <a:lstStyle/>
          <a:p>
            <a:pPr algn="l"/>
            <a:r>
              <a:rPr lang="ru-RU" sz="1600" b="1" i="1" dirty="0" smtClean="0">
                <a:solidFill>
                  <a:schemeClr val="tx1"/>
                </a:solidFill>
              </a:rPr>
              <a:t>Руководитель проекта: </a:t>
            </a:r>
          </a:p>
          <a:p>
            <a:pPr algn="l"/>
            <a:r>
              <a:rPr lang="ru-RU" sz="1600" i="1" dirty="0" smtClean="0">
                <a:solidFill>
                  <a:schemeClr val="tx1"/>
                </a:solidFill>
              </a:rPr>
              <a:t>Владимиров Илья Юрьевич, </a:t>
            </a:r>
          </a:p>
          <a:p>
            <a:pPr algn="l"/>
            <a:r>
              <a:rPr lang="ru-RU" sz="1600" i="1" dirty="0" err="1" smtClean="0">
                <a:solidFill>
                  <a:schemeClr val="tx1"/>
                </a:solidFill>
              </a:rPr>
              <a:t>к.псх.н</a:t>
            </a:r>
            <a:r>
              <a:rPr lang="ru-RU" sz="1600" i="1" dirty="0" smtClean="0">
                <a:solidFill>
                  <a:schemeClr val="tx1"/>
                </a:solidFill>
              </a:rPr>
              <a:t>, доцент, </a:t>
            </a:r>
          </a:p>
          <a:p>
            <a:pPr algn="l"/>
            <a:r>
              <a:rPr lang="ru-RU" sz="1600" i="1" dirty="0" err="1" smtClean="0">
                <a:solidFill>
                  <a:schemeClr val="tx1"/>
                </a:solidFill>
              </a:rPr>
              <a:t>в.н.с</a:t>
            </a:r>
            <a:r>
              <a:rPr lang="ru-RU" sz="1600" i="1" dirty="0" smtClean="0">
                <a:solidFill>
                  <a:schemeClr val="tx1"/>
                </a:solidFill>
              </a:rPr>
              <a:t>. </a:t>
            </a:r>
            <a:r>
              <a:rPr lang="ru-RU" sz="1600" i="1" dirty="0" err="1" smtClean="0">
                <a:solidFill>
                  <a:schemeClr val="tx1"/>
                </a:solidFill>
              </a:rPr>
              <a:t>ИП</a:t>
            </a:r>
            <a:r>
              <a:rPr lang="ru-RU" sz="1600" i="1" dirty="0" smtClean="0">
                <a:solidFill>
                  <a:schemeClr val="tx1"/>
                </a:solidFill>
              </a:rPr>
              <a:t> РАН, доцент ЯрГУ, доцент </a:t>
            </a:r>
            <a:r>
              <a:rPr lang="ru-RU" sz="1600" i="1" dirty="0" err="1" smtClean="0">
                <a:solidFill>
                  <a:schemeClr val="tx1"/>
                </a:solidFill>
              </a:rPr>
              <a:t>РАНХиГС</a:t>
            </a:r>
            <a:endParaRPr lang="ru-RU" sz="1600" i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149080"/>
            <a:ext cx="2308258" cy="240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785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D2648C0-CBEA-AA92-0757-7DB754FB6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Выборка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76FD81F0-5EAC-7137-6816-B5AA5ED4D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8"/>
            <a:ext cx="78867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b="0" i="0" dirty="0">
                <a:solidFill>
                  <a:srgbClr val="000000"/>
                </a:solidFill>
                <a:effectLst/>
                <a:latin typeface="+mj-lt"/>
              </a:rPr>
              <a:t>Итоговая 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+mj-lt"/>
              </a:rPr>
              <a:t>выборка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+mj-lt"/>
              </a:rPr>
              <a:t>, по которой были получены полные данные, состояла из 21 обучающегося в возрасте от 13 до 16 лет (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+mj-lt"/>
              </a:rPr>
              <a:t>M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+mj-lt"/>
              </a:rPr>
              <a:t> = 14.05, 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+mj-lt"/>
              </a:rPr>
              <a:t>Med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+mj-lt"/>
              </a:rPr>
              <a:t> = 14, 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+mj-lt"/>
              </a:rPr>
              <a:t>σ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+mj-lt"/>
              </a:rPr>
              <a:t> = 1.3). Участники занимаются в математических кружках от школ и лицеев, а также от Ярославского регионального инновационно-образовательного центра «Новая школа». Респонденты являлись участниками, победителями и призерами ряда муниципальных, региональных и всероссийских олимпиад по математике</a:t>
            </a:r>
            <a:endParaRPr lang="ru-RU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57255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41DD6B1-B949-F599-D54F-9B2CC4311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860" y="27075"/>
            <a:ext cx="8842997" cy="1325563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ru-RU" b="1" dirty="0"/>
              <a:t>Методы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B64BED0-92C8-2DCC-FDA6-C7ACAB2865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267" y="1063229"/>
            <a:ext cx="4290437" cy="823912"/>
          </a:xfrm>
        </p:spPr>
        <p:txBody>
          <a:bodyPr anchor="t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800" dirty="0"/>
              <a:t>Количественные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6AAD961-D8F4-C4D0-64FE-F5085F43D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86990" y="1586706"/>
            <a:ext cx="4290437" cy="4983776"/>
          </a:xfrm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ru-RU" sz="1400" b="0" i="0" dirty="0">
                <a:solidFill>
                  <a:srgbClr val="000000"/>
                </a:solidFill>
                <a:effectLst/>
                <a:latin typeface="+mj-lt"/>
              </a:rPr>
              <a:t>Методика Леонгарда – Шмишека для оценки возможных акцентуаций и исследования личностных черт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ru-RU" sz="1400" dirty="0">
                <a:solidFill>
                  <a:srgbClr val="000000"/>
                </a:solidFill>
                <a:latin typeface="+mj-lt"/>
              </a:rPr>
              <a:t>Модернизированный вариант методики Дембо-Рубинштейн для 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+mj-lt"/>
              </a:rPr>
              <a:t>самооценки математических компетенций учащегося в сфере решения задач и участия в олимпиадах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ru-RU" sz="1400" b="0" i="0" dirty="0">
                <a:solidFill>
                  <a:srgbClr val="000000"/>
                </a:solidFill>
                <a:effectLst/>
                <a:latin typeface="+mj-lt"/>
              </a:rPr>
              <a:t>Цифровой тест оценки объема кратковременной и рабочей памяти (digit span)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ru-RU" sz="1400" b="0" i="0" dirty="0">
                <a:solidFill>
                  <a:srgbClr val="000000"/>
                </a:solidFill>
                <a:effectLst/>
                <a:latin typeface="+mj-lt"/>
              </a:rPr>
              <a:t>Пробы внимания Шульте и Горбова – Шульте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400" b="0" i="0" dirty="0">
                <a:solidFill>
                  <a:srgbClr val="000000"/>
                </a:solidFill>
                <a:effectLst/>
                <a:latin typeface="+mj-lt"/>
              </a:rPr>
              <a:t>Тест Струпа для оценки рабочей памяти, функций контроля, устойчивости к интерференции, степень когнитивной гибкости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ru-RU" sz="1400" b="0" i="0" dirty="0">
                <a:solidFill>
                  <a:srgbClr val="000000"/>
                </a:solidFill>
                <a:effectLst/>
                <a:latin typeface="+mj-lt"/>
              </a:rPr>
              <a:t>Решение серии установочных задач Лачинсов для оценки когнитивной гибкости и  влияния установки на процесс решения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ru-RU" sz="1400" dirty="0">
                <a:solidFill>
                  <a:srgbClr val="000000"/>
                </a:solidFill>
                <a:latin typeface="+mj-lt"/>
              </a:rPr>
              <a:t>Решение анаграмм для оценки степени врабатываемости в выполнение задания, влияния усталости на эффективность решения, креативности мышления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9C8B3F7A-236A-E9DE-61E8-F908082534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66574" y="1051802"/>
            <a:ext cx="4311566" cy="823912"/>
          </a:xfrm>
        </p:spPr>
        <p:txBody>
          <a:bodyPr anchor="t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800" dirty="0"/>
              <a:t>Качественные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158ED970-529F-D17C-2CB4-47C38FAEA0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66574" y="1586706"/>
            <a:ext cx="4311566" cy="5121672"/>
          </a:xfrm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ru-RU" sz="1400" dirty="0">
                <a:solidFill>
                  <a:srgbClr val="000000"/>
                </a:solidFill>
                <a:latin typeface="+mj-lt"/>
              </a:rPr>
              <a:t>Анкета для выявления трудностей, с которыми сталкивается учащийся во время решения математических задач и в процессе участия в олимпиаде: </a:t>
            </a:r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ru-RU" sz="1400" dirty="0">
                <a:solidFill>
                  <a:srgbClr val="000000"/>
                </a:solidFill>
                <a:latin typeface="+mj-lt"/>
              </a:rPr>
              <a:t>выделение различных типов математических задач</a:t>
            </a:r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ru-RU" sz="1400" dirty="0">
                <a:solidFill>
                  <a:srgbClr val="000000"/>
                </a:solidFill>
                <a:latin typeface="+mj-lt"/>
              </a:rPr>
              <a:t>выделение основных трудностей решении математических задач, а также тактик и стратегий по их преодолению </a:t>
            </a:r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ru-RU" sz="1400" dirty="0">
                <a:solidFill>
                  <a:srgbClr val="000000"/>
                </a:solidFill>
                <a:latin typeface="+mj-lt"/>
              </a:rPr>
              <a:t>выделение основных трудностей, с которыми сталкиваются обучающиеся в ситуациях олимпиад, а также тактик и стратегий по их преодолению</a:t>
            </a:r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ru-RU" sz="1400" dirty="0">
                <a:solidFill>
                  <a:srgbClr val="000000"/>
                </a:solidFill>
                <a:latin typeface="+mj-lt"/>
              </a:rPr>
              <a:t>выделение основных отличительных характеристик «успешного участника олимпиады»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 startAt="2"/>
            </a:pPr>
            <a:r>
              <a:rPr lang="ru-RU" sz="1400" dirty="0">
                <a:solidFill>
                  <a:srgbClr val="000000"/>
                </a:solidFill>
                <a:latin typeface="+mj-lt"/>
              </a:rPr>
              <a:t>Методика «Несуществующее животное» для оценки развитости сферы общения, агрессивности, тревожности и других эмоциональных особенностей личности, которые могут оказаться внешними факторами, влияющими на поведение во время участия в олимпиаде.</a:t>
            </a:r>
            <a:br>
              <a:rPr lang="ru-RU" sz="1400" dirty="0">
                <a:solidFill>
                  <a:srgbClr val="000000"/>
                </a:solidFill>
                <a:latin typeface="+mj-lt"/>
              </a:rPr>
            </a:br>
            <a:endParaRPr lang="ru-RU" sz="1400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83623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CF72F9B-F768-1AD2-4C9F-702F4AA0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5557"/>
            <a:ext cx="7886700" cy="1191196"/>
          </a:xfrm>
        </p:spPr>
        <p:txBody>
          <a:bodyPr/>
          <a:lstStyle/>
          <a:p>
            <a:pPr algn="ctr"/>
            <a:r>
              <a:rPr lang="ru-RU" b="1" dirty="0"/>
              <a:t>Количественный анализ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0B51789-40CC-4E05-926A-A46E5E6648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544" y="1124744"/>
            <a:ext cx="4176947" cy="823912"/>
          </a:xfrm>
        </p:spPr>
        <p:txBody>
          <a:bodyPr>
            <a:normAutofit fontScale="85000" lnSpcReduction="20000"/>
          </a:bodyPr>
          <a:lstStyle/>
          <a:p>
            <a:r>
              <a:rPr lang="ru-RU" sz="2400" i="0" dirty="0">
                <a:solidFill>
                  <a:srgbClr val="000000"/>
                </a:solidFill>
                <a:effectLst/>
              </a:rPr>
              <a:t>Что влияет на успешность в решении олимпиадных математических задач?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12E683AD-7D2F-0463-26FE-02C5B596E7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6394" y="1973879"/>
            <a:ext cx="4176947" cy="487856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ru-RU" sz="1400" b="0" i="0" dirty="0">
                <a:solidFill>
                  <a:srgbClr val="000000"/>
                </a:solidFill>
                <a:effectLst/>
                <a:latin typeface="+mj-lt"/>
              </a:rPr>
              <a:t>Знание об умении сосредоточиться во время решения связано с успешностью на олимпиадах (R=0.49, p&lt;0.05), успешностью во время работы на кружке (R=0.55, p&lt;0.05) и во время решения алгебраических задач (R=0.63, p&lt;0.05).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ru-RU" sz="1400" b="0" i="0" dirty="0">
                <a:solidFill>
                  <a:srgbClr val="000000"/>
                </a:solidFill>
                <a:effectLst/>
                <a:latin typeface="+mj-lt"/>
              </a:rPr>
              <a:t>Важность сосредоточенности согласуется и с данными </a:t>
            </a:r>
            <a:r>
              <a:rPr lang="ru-RU" sz="1400" dirty="0">
                <a:solidFill>
                  <a:srgbClr val="000000"/>
                </a:solidFill>
                <a:latin typeface="+mj-lt"/>
              </a:rPr>
              <a:t>из 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+mj-lt"/>
              </a:rPr>
              <a:t>блока когнитивных методик. Наибольшую связь с параметрами успешности демонстрирует решение анаграмм, требующее сосредоточенности и удержании в рабочей памяти вычисляемых вариантов (связь с успешностью в решении геометрических задач (R=0.55</a:t>
            </a:r>
            <a:r>
              <a:rPr lang="ru-RU" sz="1400" dirty="0">
                <a:solidFill>
                  <a:srgbClr val="000000"/>
                </a:solidFill>
                <a:latin typeface="+mj-lt"/>
              </a:rPr>
              <a:t>,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+mj-lt"/>
              </a:rPr>
              <a:t> p&lt;0.05); с остальными параметрами успешности значение коэффициента корреляции &gt;0.3)</a:t>
            </a:r>
          </a:p>
          <a:p>
            <a:endParaRPr lang="ru-RU" sz="1400" dirty="0">
              <a:latin typeface="+mj-lt"/>
            </a:endParaRP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xmlns="" id="{E67A21C8-4846-C659-59BD-80C5CCFA6C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30660" y="1011860"/>
            <a:ext cx="4278456" cy="82391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</a:rPr>
              <a:t>Что влияет на ошибки и трудности в решении подобных задач?</a:t>
            </a:r>
            <a:endParaRPr lang="ru-RU" sz="2400" b="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xmlns="" id="{316D2FD1-2A5B-AF72-0944-EFF8708B66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30659" y="1973878"/>
            <a:ext cx="4176947" cy="433749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ru-RU" sz="1400" dirty="0">
                <a:solidFill>
                  <a:srgbClr val="000000"/>
                </a:solidFill>
                <a:latin typeface="+mj-lt"/>
              </a:rPr>
              <a:t>Ошибки, связанные со сбоем работы низкоуровневых механизмов связаны со способностью оттормаживания спонтанно возникающего ответа. Показатели по успешности выполнения теста Струпа у лиц, не имеющих таких ошибок выше (U=10.5; p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&lt;</a:t>
            </a:r>
            <a:r>
              <a:rPr lang="ru-RU" sz="1400" dirty="0">
                <a:solidFill>
                  <a:srgbClr val="000000"/>
                </a:solidFill>
                <a:latin typeface="+mj-lt"/>
              </a:rPr>
              <a:t>0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.</a:t>
            </a:r>
            <a:r>
              <a:rPr lang="ru-RU" sz="1400" dirty="0">
                <a:solidFill>
                  <a:srgbClr val="000000"/>
                </a:solidFill>
                <a:latin typeface="+mj-lt"/>
              </a:rPr>
              <a:t>0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5</a:t>
            </a:r>
            <a:r>
              <a:rPr lang="ru-RU" sz="1400" dirty="0">
                <a:solidFill>
                  <a:srgbClr val="000000"/>
                </a:solidFill>
                <a:latin typeface="+mj-lt"/>
              </a:rPr>
              <a:t>).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ru-RU" sz="1400" dirty="0">
                <a:solidFill>
                  <a:srgbClr val="000000"/>
                </a:solidFill>
                <a:latin typeface="+mj-lt"/>
              </a:rPr>
              <a:t>Для ошибок, классифицируемых как “недостаток техники решения” характерны: меньший успех в решении анаграмм (U=6; p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&lt;0.01</a:t>
            </a:r>
            <a:r>
              <a:rPr lang="ru-RU" sz="1400" dirty="0">
                <a:solidFill>
                  <a:srgbClr val="000000"/>
                </a:solidFill>
                <a:latin typeface="+mj-lt"/>
              </a:rPr>
              <a:t>), большее время переключения внимания (U=9; p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&lt;</a:t>
            </a:r>
            <a:r>
              <a:rPr lang="ru-RU" sz="1400" dirty="0">
                <a:solidFill>
                  <a:srgbClr val="000000"/>
                </a:solidFill>
                <a:latin typeface="+mj-lt"/>
              </a:rPr>
              <a:t>0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.</a:t>
            </a:r>
            <a:r>
              <a:rPr lang="ru-RU" sz="1400" dirty="0">
                <a:solidFill>
                  <a:srgbClr val="000000"/>
                </a:solidFill>
                <a:latin typeface="+mj-lt"/>
              </a:rPr>
              <a:t>01), более низкая способность к подавлению спонтанного ответа (U=15; p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&lt;</a:t>
            </a:r>
            <a:r>
              <a:rPr lang="ru-RU" sz="1400" dirty="0">
                <a:solidFill>
                  <a:srgbClr val="000000"/>
                </a:solidFill>
                <a:latin typeface="+mj-lt"/>
              </a:rPr>
              <a:t>0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.</a:t>
            </a:r>
            <a:r>
              <a:rPr lang="ru-RU" sz="1400" dirty="0">
                <a:solidFill>
                  <a:srgbClr val="000000"/>
                </a:solidFill>
                <a:latin typeface="+mj-lt"/>
              </a:rPr>
              <a:t>05). 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ru-RU" sz="1400" dirty="0">
                <a:solidFill>
                  <a:srgbClr val="000000"/>
                </a:solidFill>
                <a:latin typeface="+mj-lt"/>
              </a:rPr>
              <a:t>Связи диагностируемых когнитивных процессов и ошибок, связанных со сбоем в работе высокоуровневых когнитивных механизмов не выявлено. </a:t>
            </a:r>
          </a:p>
        </p:txBody>
      </p:sp>
    </p:spTree>
    <p:extLst>
      <p:ext uri="{BB962C8B-B14F-4D97-AF65-F5344CB8AC3E}">
        <p14:creationId xmlns:p14="http://schemas.microsoft.com/office/powerpoint/2010/main" val="1870293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5C47479F-0A82-84E4-BA97-D290A1AC5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949" y="-94979"/>
            <a:ext cx="7886700" cy="1325563"/>
          </a:xfrm>
        </p:spPr>
        <p:txBody>
          <a:bodyPr/>
          <a:lstStyle/>
          <a:p>
            <a:pPr algn="ctr"/>
            <a:r>
              <a:rPr lang="ru-RU" b="1" dirty="0"/>
              <a:t>Качественный анализ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xmlns="" id="{BA86F1AA-D3DD-3C4A-C20C-3736A8E643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93" y="895546"/>
            <a:ext cx="4221441" cy="34784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i="0" dirty="0">
                <a:solidFill>
                  <a:srgbClr val="000000"/>
                </a:solidFill>
                <a:effectLst/>
              </a:rPr>
              <a:t>Трудности при решении математических задач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ru-RU" sz="1200" dirty="0">
                <a:solidFill>
                  <a:srgbClr val="000000"/>
                </a:solidFill>
                <a:latin typeface="+mj-lt"/>
              </a:rPr>
              <a:t>поиск «идеи»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ru-RU" sz="1200" dirty="0">
                <a:solidFill>
                  <a:srgbClr val="000000"/>
                </a:solidFill>
                <a:latin typeface="+mj-lt"/>
              </a:rPr>
              <a:t>понимание «запутанных» условий задачи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ru-RU" sz="1200" dirty="0">
                <a:solidFill>
                  <a:srgbClr val="000000"/>
                </a:solidFill>
                <a:latin typeface="+mj-lt"/>
              </a:rPr>
              <a:t>доказательство решения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ru-RU" sz="1200" dirty="0">
                <a:solidFill>
                  <a:srgbClr val="000000"/>
                </a:solidFill>
                <a:latin typeface="+mj-lt"/>
              </a:rPr>
              <a:t>общее сосредоточение на задаче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ru-RU" sz="1200" dirty="0">
                <a:solidFill>
                  <a:srgbClr val="000000"/>
                </a:solidFill>
                <a:latin typeface="+mj-lt"/>
              </a:rPr>
              <a:t>работа в условиях ограниченного времени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ru-RU" sz="1200" dirty="0">
                <a:solidFill>
                  <a:srgbClr val="000000"/>
                </a:solidFill>
                <a:latin typeface="+mj-lt"/>
              </a:rPr>
              <a:t>деление задачи на «подзадачи»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ru-RU" sz="1200" dirty="0">
                <a:solidFill>
                  <a:srgbClr val="000000"/>
                </a:solidFill>
                <a:latin typeface="+mj-lt"/>
              </a:rPr>
              <a:t>отсутствие или недостаток знаний</a:t>
            </a:r>
          </a:p>
        </p:txBody>
      </p:sp>
      <p:sp>
        <p:nvSpPr>
          <p:cNvPr id="9" name="Объект 7">
            <a:extLst>
              <a:ext uri="{FF2B5EF4-FFF2-40B4-BE49-F238E27FC236}">
                <a16:creationId xmlns:a16="http://schemas.microsoft.com/office/drawing/2014/main" xmlns="" id="{830FB007-4063-CE91-1CAB-A977093F0848}"/>
              </a:ext>
            </a:extLst>
          </p:cNvPr>
          <p:cNvSpPr txBox="1">
            <a:spLocks/>
          </p:cNvSpPr>
          <p:nvPr/>
        </p:nvSpPr>
        <p:spPr>
          <a:xfrm>
            <a:off x="169093" y="4073398"/>
            <a:ext cx="4143669" cy="25823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800" b="1" dirty="0">
                <a:solidFill>
                  <a:srgbClr val="000000"/>
                </a:solidFill>
              </a:rPr>
              <a:t>Тактики и стратегии, используемые при затруднениях в решении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1200" dirty="0">
                <a:solidFill>
                  <a:srgbClr val="000000"/>
                </a:solidFill>
                <a:latin typeface="+mj-lt"/>
              </a:rPr>
              <a:t>отвлечься от решения или переключиться на другую задачу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1200" dirty="0">
                <a:solidFill>
                  <a:srgbClr val="000000"/>
                </a:solidFill>
                <a:latin typeface="+mj-lt"/>
              </a:rPr>
              <a:t>представить задачу образно, на реальных примерах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1200" dirty="0">
                <a:solidFill>
                  <a:srgbClr val="000000"/>
                </a:solidFill>
                <a:latin typeface="+mj-lt"/>
              </a:rPr>
              <a:t>перечитать условия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1200" dirty="0">
                <a:solidFill>
                  <a:srgbClr val="000000"/>
                </a:solidFill>
                <a:latin typeface="+mj-lt"/>
              </a:rPr>
              <a:t>перебрать варианты и методы решения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1200" dirty="0">
                <a:solidFill>
                  <a:srgbClr val="000000"/>
                </a:solidFill>
                <a:latin typeface="+mj-lt"/>
              </a:rPr>
              <a:t>прописать известные шаги решения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1200" dirty="0">
                <a:solidFill>
                  <a:srgbClr val="000000"/>
                </a:solidFill>
                <a:latin typeface="+mj-lt"/>
              </a:rPr>
              <a:t>выражать мысли как можно понятнее и четче</a:t>
            </a:r>
          </a:p>
        </p:txBody>
      </p:sp>
      <p:sp>
        <p:nvSpPr>
          <p:cNvPr id="10" name="Объект 7">
            <a:extLst>
              <a:ext uri="{FF2B5EF4-FFF2-40B4-BE49-F238E27FC236}">
                <a16:creationId xmlns:a16="http://schemas.microsoft.com/office/drawing/2014/main" xmlns="" id="{94FB435A-5129-7894-B21C-26EED5AF35E6}"/>
              </a:ext>
            </a:extLst>
          </p:cNvPr>
          <p:cNvSpPr txBox="1">
            <a:spLocks/>
          </p:cNvSpPr>
          <p:nvPr/>
        </p:nvSpPr>
        <p:spPr>
          <a:xfrm>
            <a:off x="4488043" y="895545"/>
            <a:ext cx="4434428" cy="30825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800" b="1" dirty="0">
                <a:solidFill>
                  <a:srgbClr val="000000"/>
                </a:solidFill>
              </a:rPr>
              <a:t>Трудности в ситуации олимпиады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1200" dirty="0">
                <a:solidFill>
                  <a:srgbClr val="000000"/>
                </a:solidFill>
                <a:latin typeface="+mj-lt"/>
              </a:rPr>
              <a:t>страх ничего не решить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1200" dirty="0">
                <a:solidFill>
                  <a:srgbClr val="000000"/>
                </a:solidFill>
                <a:latin typeface="+mj-lt"/>
              </a:rPr>
              <a:t>ограничение времени и медлительность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1200" dirty="0">
                <a:solidFill>
                  <a:srgbClr val="000000"/>
                </a:solidFill>
                <a:latin typeface="+mj-lt"/>
              </a:rPr>
              <a:t>волнение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1200" dirty="0">
                <a:solidFill>
                  <a:srgbClr val="000000"/>
                </a:solidFill>
                <a:latin typeface="+mj-lt"/>
              </a:rPr>
              <a:t>отсутствие «идей» или зацикленность на «неверном решении»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1200" dirty="0">
                <a:solidFill>
                  <a:srgbClr val="000000"/>
                </a:solidFill>
                <a:latin typeface="+mj-lt"/>
              </a:rPr>
              <a:t>общее сосредоточение на задаче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1200" dirty="0">
                <a:solidFill>
                  <a:srgbClr val="000000"/>
                </a:solidFill>
                <a:latin typeface="+mj-lt"/>
              </a:rPr>
              <a:t>оформление работы, запись решения и рассказ о решении жюри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1200" dirty="0">
                <a:solidFill>
                  <a:srgbClr val="000000"/>
                </a:solidFill>
                <a:latin typeface="+mj-lt"/>
              </a:rPr>
              <a:t>распределение времени между задачами</a:t>
            </a:r>
          </a:p>
        </p:txBody>
      </p:sp>
      <p:sp>
        <p:nvSpPr>
          <p:cNvPr id="11" name="Объект 7">
            <a:extLst>
              <a:ext uri="{FF2B5EF4-FFF2-40B4-BE49-F238E27FC236}">
                <a16:creationId xmlns:a16="http://schemas.microsoft.com/office/drawing/2014/main" xmlns="" id="{B4B8C19D-2358-3D3E-8A2B-E77D95AC7B77}"/>
              </a:ext>
            </a:extLst>
          </p:cNvPr>
          <p:cNvSpPr txBox="1">
            <a:spLocks/>
          </p:cNvSpPr>
          <p:nvPr/>
        </p:nvSpPr>
        <p:spPr>
          <a:xfrm>
            <a:off x="4488043" y="4073398"/>
            <a:ext cx="4434428" cy="22712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800" b="1" dirty="0">
                <a:solidFill>
                  <a:srgbClr val="000000"/>
                </a:solidFill>
              </a:rPr>
              <a:t>Тактики и стратегии, используемые в ситуации олимпиады</a:t>
            </a:r>
          </a:p>
          <a:p>
            <a:pPr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ru-RU" sz="1300" dirty="0">
                <a:solidFill>
                  <a:srgbClr val="000000"/>
                </a:solidFill>
                <a:latin typeface="+mj-lt"/>
              </a:rPr>
              <a:t>сначала прочитать все задачи и постараться оценить сложность и тип задач</a:t>
            </a:r>
          </a:p>
          <a:p>
            <a:pPr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ru-RU" sz="1300" dirty="0">
                <a:solidFill>
                  <a:srgbClr val="000000"/>
                </a:solidFill>
                <a:latin typeface="+mj-lt"/>
              </a:rPr>
              <a:t>найти самую простую задачу и решить ее</a:t>
            </a:r>
          </a:p>
          <a:p>
            <a:pPr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ru-RU" sz="1300" dirty="0">
                <a:solidFill>
                  <a:srgbClr val="000000"/>
                </a:solidFill>
                <a:latin typeface="+mj-lt"/>
              </a:rPr>
              <a:t>не думать о победе и результатах</a:t>
            </a:r>
          </a:p>
          <a:p>
            <a:pPr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ru-RU" sz="1300" dirty="0">
                <a:solidFill>
                  <a:srgbClr val="000000"/>
                </a:solidFill>
                <a:latin typeface="+mj-lt"/>
              </a:rPr>
              <a:t>написать, как можно больше</a:t>
            </a:r>
          </a:p>
          <a:p>
            <a:pPr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ru-RU" sz="1300" dirty="0">
                <a:solidFill>
                  <a:srgbClr val="000000"/>
                </a:solidFill>
                <a:latin typeface="+mj-lt"/>
              </a:rPr>
              <a:t>не засиживаться над задачей, которая не решается</a:t>
            </a:r>
          </a:p>
        </p:txBody>
      </p:sp>
    </p:spTree>
    <p:extLst>
      <p:ext uri="{BB962C8B-B14F-4D97-AF65-F5344CB8AC3E}">
        <p14:creationId xmlns:p14="http://schemas.microsoft.com/office/powerpoint/2010/main" val="28891989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6202"/>
            <a:ext cx="9144000" cy="5145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4887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687D1B3-0E76-19EF-D6FB-90025C82D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256"/>
            <a:ext cx="7886700" cy="1325563"/>
          </a:xfrm>
        </p:spPr>
        <p:txBody>
          <a:bodyPr/>
          <a:lstStyle/>
          <a:p>
            <a:r>
              <a:rPr lang="ru-RU" b="1" dirty="0"/>
              <a:t>Модель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476ECF4-8E08-9740-58D0-B64B444D60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24347"/>
            <a:ext cx="7886700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0" i="0" dirty="0">
                <a:solidFill>
                  <a:srgbClr val="000000"/>
                </a:solidFill>
                <a:effectLst/>
                <a:latin typeface="+mj-lt"/>
              </a:rPr>
              <a:t>Предикторами успешности решения олимпиадных математических задач является ряд характеристик когнитивной сферы: способность к сосредоточению, оперированию крупными массивами данных, переключаемость, широкий горизонт планирования. Однако ряд предикторов зависит от условий решения: решение во время соревнования или на математическом кружке. Во время соревнования важно преодолевать тенденцию к импульсивно даваемым ответам, на кружке важны мотивационно-личностные характеристики, обеспечивающие завершение принятой задачи.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0" i="0" dirty="0">
                <a:solidFill>
                  <a:srgbClr val="000000"/>
                </a:solidFill>
                <a:effectLst/>
                <a:latin typeface="+mj-lt"/>
              </a:rPr>
              <a:t>На основе анализа протоколов решения систематизированы типы ошибок, связанные с психологическими трудностями: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ru-RU" sz="1600" b="0" i="0" dirty="0">
                <a:solidFill>
                  <a:srgbClr val="000000"/>
                </a:solidFill>
                <a:effectLst/>
                <a:latin typeface="+mj-lt"/>
              </a:rPr>
              <a:t>ошибки, связанные со сбоями в функционировании низкоуровневых когнитивных механизмов;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ru-RU" sz="1600" b="0" i="0" dirty="0">
                <a:solidFill>
                  <a:srgbClr val="000000"/>
                </a:solidFill>
                <a:effectLst/>
                <a:latin typeface="+mj-lt"/>
              </a:rPr>
              <a:t>ошибки, связанные со сбоями в функционировании высокоуровневых когнитивных механизмов;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ru-RU" sz="1600" b="0" i="0" dirty="0">
                <a:solidFill>
                  <a:srgbClr val="000000"/>
                </a:solidFill>
                <a:effectLst/>
                <a:latin typeface="+mj-lt"/>
              </a:rPr>
              <a:t>ошибки связанные с дефицитом опыта (техники) решения.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0" i="0" dirty="0">
                <a:solidFill>
                  <a:srgbClr val="000000"/>
                </a:solidFill>
                <a:effectLst/>
                <a:latin typeface="+mj-lt"/>
              </a:rPr>
              <a:t>Показано, что данные ошибки связаны с особенностями когнитивной сферы, а именно способность оттормаживать спонтанно возникающее решение является ключевой характеристикой, профилактики подобных ошибок.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0" i="0" dirty="0">
                <a:solidFill>
                  <a:srgbClr val="000000"/>
                </a:solidFill>
                <a:effectLst/>
                <a:latin typeface="+mj-lt"/>
              </a:rPr>
              <a:t>В целом можно говорить о системах качеств 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+mj-lt"/>
              </a:rPr>
              <a:t>препятствующих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+mj-lt"/>
              </a:rPr>
              <a:t> (эмоциональность, спонтанный контроль, отсутствие стратегии) и 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+mj-lt"/>
              </a:rPr>
              <a:t>способствующих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+mj-lt"/>
              </a:rPr>
              <a:t> решению (способность к сосредоточению, переключаемость, оперированию крупными массивами данных, широкий горизонт планирования). Препятствующие качества</a:t>
            </a:r>
            <a:r>
              <a:rPr lang="ru-RU" sz="1600" dirty="0">
                <a:solidFill>
                  <a:srgbClr val="000000"/>
                </a:solidFill>
                <a:latin typeface="+mj-lt"/>
              </a:rPr>
              <a:t> могут быть 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+mj-lt"/>
              </a:rPr>
              <a:t>скомпенсирована упорствованием в достижении цели и повторением попыток решения при получении обратной связи</a:t>
            </a:r>
            <a:endParaRPr lang="ru-RU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931333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3" name="Google Shape;153;p19"/>
          <p:cNvPicPr preferRelativeResize="0"/>
          <p:nvPr/>
        </p:nvPicPr>
        <p:blipFill rotWithShape="1">
          <a:blip r:embed="rId3">
            <a:alphaModFix amt="40000"/>
          </a:blip>
          <a:srcRect l="4365" t="23391" r="4726"/>
          <a:stretch/>
        </p:blipFill>
        <p:spPr>
          <a:xfrm>
            <a:off x="15" y="10"/>
            <a:ext cx="9143985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9"/>
          <p:cNvSpPr txBox="1">
            <a:spLocks noGrp="1"/>
          </p:cNvSpPr>
          <p:nvPr>
            <p:ph type="ctrTitle"/>
          </p:nvPr>
        </p:nvSpPr>
        <p:spPr>
          <a:xfrm>
            <a:off x="407824" y="766667"/>
            <a:ext cx="6324416" cy="2518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entury Gothic"/>
              <a:buNone/>
            </a:pPr>
            <a:r>
              <a:rPr lang="ru-RU" sz="5400" dirty="0">
                <a:solidFill>
                  <a:schemeClr val="lt1"/>
                </a:solidFill>
              </a:rPr>
              <a:t>Как пережить олимпиаду</a:t>
            </a:r>
            <a:r>
              <a:rPr lang="ru-RU" sz="5400" dirty="0" smtClean="0">
                <a:solidFill>
                  <a:schemeClr val="lt1"/>
                </a:solidFill>
              </a:rPr>
              <a:t>?</a:t>
            </a:r>
            <a:br>
              <a:rPr lang="ru-RU" sz="5400" dirty="0" smtClean="0">
                <a:solidFill>
                  <a:schemeClr val="lt1"/>
                </a:solidFill>
              </a:rPr>
            </a:br>
            <a:r>
              <a:rPr lang="ru-RU" sz="2700" i="1" dirty="0" smtClean="0">
                <a:solidFill>
                  <a:schemeClr val="lt1"/>
                </a:solidFill>
              </a:rPr>
              <a:t>(фрагменты из программы тренинга)</a:t>
            </a:r>
            <a:endParaRPr sz="2700" i="1" dirty="0"/>
          </a:p>
        </p:txBody>
      </p:sp>
      <p:sp>
        <p:nvSpPr>
          <p:cNvPr id="155" name="Google Shape;155;p19"/>
          <p:cNvSpPr txBox="1">
            <a:spLocks noGrp="1"/>
          </p:cNvSpPr>
          <p:nvPr>
            <p:ph type="subTitle" idx="1"/>
          </p:nvPr>
        </p:nvSpPr>
        <p:spPr>
          <a:xfrm>
            <a:off x="1115616" y="5301208"/>
            <a:ext cx="7937216" cy="1447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ru-RU" dirty="0">
                <a:solidFill>
                  <a:srgbClr val="FFFFFF"/>
                </a:solidFill>
              </a:rPr>
              <a:t>ПОДГОТОВЛЕНО В РАМКАХ</a:t>
            </a:r>
            <a:endParaRPr dirty="0"/>
          </a:p>
          <a:p>
            <a:pPr marL="0" lvl="0" indent="0" algn="r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ru-RU" dirty="0">
                <a:solidFill>
                  <a:srgbClr val="FFFFFF"/>
                </a:solidFill>
              </a:rPr>
              <a:t> ПРОЕКТА №19-29-14189-МК,</a:t>
            </a:r>
            <a:endParaRPr dirty="0"/>
          </a:p>
          <a:p>
            <a:pPr marL="0" lvl="0" indent="0" algn="r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ru-RU" dirty="0">
                <a:solidFill>
                  <a:srgbClr val="FFFFFF"/>
                </a:solidFill>
              </a:rPr>
              <a:t> ПОДДЕРЖАННОГО ФОНДОМ РФФИ 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dirty="0">
              <a:solidFill>
                <a:schemeClr val="lt1"/>
              </a:solidFill>
            </a:endParaRPr>
          </a:p>
        </p:txBody>
      </p:sp>
      <p:sp>
        <p:nvSpPr>
          <p:cNvPr id="156" name="Google Shape;156;p19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7507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0"/>
          <p:cNvSpPr txBox="1">
            <a:spLocks noGrp="1"/>
          </p:cNvSpPr>
          <p:nvPr>
            <p:ph type="title"/>
          </p:nvPr>
        </p:nvSpPr>
        <p:spPr>
          <a:xfrm>
            <a:off x="484584" y="452718"/>
            <a:ext cx="7493090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Century Gothic"/>
              <a:buNone/>
            </a:pPr>
            <a:r>
              <a:rPr lang="ru-RU"/>
              <a:t>Вопросы и трудности, которые возникают при участии в олимпиадах:</a:t>
            </a:r>
            <a:endParaRPr/>
          </a:p>
        </p:txBody>
      </p:sp>
      <p:sp>
        <p:nvSpPr>
          <p:cNvPr id="162" name="Google Shape;162;p20"/>
          <p:cNvSpPr txBox="1">
            <a:spLocks noGrp="1"/>
          </p:cNvSpPr>
          <p:nvPr>
            <p:ph type="body" idx="1"/>
          </p:nvPr>
        </p:nvSpPr>
        <p:spPr>
          <a:xfrm>
            <a:off x="618374" y="2633141"/>
            <a:ext cx="7225508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20"/>
              <a:buChar char="►"/>
            </a:pPr>
            <a:r>
              <a:rPr lang="ru-RU" sz="2400"/>
              <a:t>Как справляться с тревожностью и стрессом?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ru-RU" sz="2400"/>
              <a:t>Как можно преодолеть прошлый опыт (фиксирующий на старых способах) в решении новых задач?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ru-RU" sz="2400"/>
              <a:t>Как распределять время: менять режим отдыха и работы?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ru-RU" sz="2400"/>
              <a:t>А как у других?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ru-RU" sz="2400"/>
              <a:t>Стоит ли задавать вопросы?.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405072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8"/>
          <p:cNvSpPr txBox="1">
            <a:spLocks noGrp="1"/>
          </p:cNvSpPr>
          <p:nvPr>
            <p:ph type="title"/>
          </p:nvPr>
        </p:nvSpPr>
        <p:spPr>
          <a:xfrm>
            <a:off x="484584" y="452718"/>
            <a:ext cx="7053542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ru-RU" sz="3200" dirty="0"/>
              <a:t>Нестандартные задачки с множественным значением слов:</a:t>
            </a:r>
            <a:endParaRPr sz="3200" dirty="0"/>
          </a:p>
        </p:txBody>
      </p:sp>
      <p:sp>
        <p:nvSpPr>
          <p:cNvPr id="320" name="Google Shape;320;p38"/>
          <p:cNvSpPr txBox="1">
            <a:spLocks noGrp="1"/>
          </p:cNvSpPr>
          <p:nvPr>
            <p:ph type="body" idx="1"/>
          </p:nvPr>
        </p:nvSpPr>
        <p:spPr>
          <a:xfrm>
            <a:off x="546750" y="1917000"/>
            <a:ext cx="7786125" cy="46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55600" algn="l" rtl="0">
              <a:spcBef>
                <a:spcPts val="0"/>
              </a:spcBef>
              <a:spcAft>
                <a:spcPts val="0"/>
              </a:spcAft>
              <a:buSzPts val="1800"/>
              <a:buChar char="►"/>
            </a:pPr>
            <a:r>
              <a:rPr lang="ru-RU" sz="1800" dirty="0"/>
              <a:t>Боксер покинул ринг после победы в чемпионате мира. Его тренер забрал все призовые, а боксер не получил ни копейки. Почему? </a:t>
            </a:r>
            <a:endParaRPr sz="18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sz="1800" dirty="0"/>
          </a:p>
          <a:p>
            <a:pPr marL="342900" lvl="0" indent="-355600" algn="just" rtl="0">
              <a:spcBef>
                <a:spcPts val="1000"/>
              </a:spcBef>
              <a:spcAft>
                <a:spcPts val="0"/>
              </a:spcAft>
              <a:buSzPts val="1800"/>
              <a:buChar char="►"/>
            </a:pPr>
            <a:r>
              <a:rPr lang="ru-RU" sz="1800" dirty="0"/>
              <a:t>На заводе увеличительных стекол для телескопов крайне строго относились к бракованным изделиям. Каждый случай брака немедленно регистрировался начальником завода. Всего за одно бракованное стекло рабочий мог потерять свое место на заводе, поэтому новички особенно боялись совершить ошибку. У Василия, который начал работать здесь всего четыре месяца, брак регистрировали уже третий раз. Однако он не боялся потерять свое место на заводе. Как Вы думаете, почему Василий был так уверен в себе?</a:t>
            </a:r>
            <a:endParaRPr sz="1800" dirty="0"/>
          </a:p>
          <a:p>
            <a:pPr marL="342900" lvl="0" indent="-24130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sz="2200" dirty="0"/>
          </a:p>
        </p:txBody>
      </p:sp>
    </p:spTree>
    <p:extLst>
      <p:ext uri="{BB962C8B-B14F-4D97-AF65-F5344CB8AC3E}">
        <p14:creationId xmlns:p14="http://schemas.microsoft.com/office/powerpoint/2010/main" val="33779885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9"/>
          <p:cNvSpPr txBox="1">
            <a:spLocks noGrp="1"/>
          </p:cNvSpPr>
          <p:nvPr>
            <p:ph type="body" idx="1"/>
          </p:nvPr>
        </p:nvSpPr>
        <p:spPr>
          <a:xfrm>
            <a:off x="31159" y="762269"/>
            <a:ext cx="4407975" cy="1586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SzPts val="1600"/>
              <a:buChar char="►"/>
            </a:pPr>
            <a:r>
              <a:rPr lang="ru-RU" sz="1600" dirty="0" err="1"/>
              <a:t>Каламбу́р</a:t>
            </a:r>
            <a:r>
              <a:rPr lang="ru-RU" sz="1600" dirty="0"/>
              <a:t> (фр. </a:t>
            </a:r>
            <a:r>
              <a:rPr lang="ru-RU" sz="1600" dirty="0" err="1"/>
              <a:t>calembour</a:t>
            </a:r>
            <a:r>
              <a:rPr lang="ru-RU" sz="1600" dirty="0"/>
              <a:t>) — литературный приём с использованием в одном контексте разных значений одного слова или разных слов, или словосочетаний, сходных по звучанию.</a:t>
            </a:r>
            <a:endParaRPr sz="1600" dirty="0"/>
          </a:p>
        </p:txBody>
      </p:sp>
      <p:pic>
        <p:nvPicPr>
          <p:cNvPr id="326" name="Google Shape;326;p39"/>
          <p:cNvPicPr preferRelativeResize="0"/>
          <p:nvPr/>
        </p:nvPicPr>
        <p:blipFill rotWithShape="1">
          <a:blip r:embed="rId3">
            <a:alphaModFix/>
          </a:blip>
          <a:srcRect l="7897" r="6146" b="5"/>
          <a:stretch/>
        </p:blipFill>
        <p:spPr>
          <a:xfrm>
            <a:off x="4716016" y="620688"/>
            <a:ext cx="2233011" cy="2268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39"/>
          <p:cNvPicPr preferRelativeResize="0"/>
          <p:nvPr/>
        </p:nvPicPr>
        <p:blipFill rotWithShape="1">
          <a:blip r:embed="rId4">
            <a:alphaModFix/>
          </a:blip>
          <a:srcRect t="14261" r="6" b="10199"/>
          <a:stretch/>
        </p:blipFill>
        <p:spPr>
          <a:xfrm>
            <a:off x="5445319" y="3240001"/>
            <a:ext cx="2725595" cy="277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39"/>
          <p:cNvPicPr preferRelativeResize="0"/>
          <p:nvPr/>
        </p:nvPicPr>
        <p:blipFill rotWithShape="1">
          <a:blip r:embed="rId5">
            <a:alphaModFix/>
          </a:blip>
          <a:srcRect t="10427" r="6" b="13380"/>
          <a:stretch/>
        </p:blipFill>
        <p:spPr>
          <a:xfrm>
            <a:off x="1259632" y="3240001"/>
            <a:ext cx="2784376" cy="2848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0372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57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Команда проекта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80" y="2633742"/>
            <a:ext cx="1886400" cy="18864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 descr="https://rffi.1sept.ru/image/2020/05/c0864413-f8a5-43a0-9007-db467076aaad__300x300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99" y="4621121"/>
            <a:ext cx="1886400" cy="18864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99" y="633406"/>
            <a:ext cx="1887266" cy="188726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95735" y="766346"/>
            <a:ext cx="67985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РУКОВОДИТЕЛЬ ПРОЕКТА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Илья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Юрьевич ВЛАДИМИРОВ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кандидат психологических наук, ведущий научный сотрудник лаборатории психологии и психофизиологии творчества ИП РАН, доцент кафедры общей психологии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ЯрГУ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им. П. Г. Демидова, доцент кафедры общей психологии ИОН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РАНХиГС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70088" y="2633742"/>
            <a:ext cx="67303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Сергей Юрьевич КОРОВКИН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доктор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психологических наук, доцент кафедры общей психологии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ЯрГУ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им. П.Г. Демидова,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руководитель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лаборатории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когнитивных исследований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ЯрГУ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им. П.Г.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Демидова.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13002" y="4621121"/>
            <a:ext cx="665603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Юрий Викторович БОГОМОЛОВ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кандидат физико-математических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наук, доцент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кафедры дискретного анализа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ЯрГУ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им. П. Г.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Демидова,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педагог дополнительного образования ГОУ ДО ЯО ЯРИОЦ «Новая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школа»,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сотрудник регионального научно-образовательного математического центра «Центр интегрируемых систем» при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ЯрГУ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48" name="Picture 24" descr="https://avatars.mds.yandex.net/i?id=d080b8036c0b16d3e85521771bf2522ba47e2eb6-8498118-images-thumbs&amp;n=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792" y="0"/>
            <a:ext cx="1403648" cy="93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9588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48A2964-4BF8-DD44-8890-959861D34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7640" y="792481"/>
            <a:ext cx="4537710" cy="5384483"/>
          </a:xfrm>
        </p:spPr>
        <p:txBody>
          <a:bodyPr>
            <a:normAutofit fontScale="77500" lnSpcReduction="20000"/>
          </a:bodyPr>
          <a:lstStyle/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Охвачено школьников в процессе апробации: 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29 человек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прошли психологический тренинг и 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более 120 учеников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на базе ГОУ ЯО «Средняя школа № 33 им. К. Маркса с углубленным изучением математики» посетили лекционные занятия по темам, разработанным по результатам исследования в рамках недели математики. </a:t>
            </a:r>
          </a:p>
          <a:p>
            <a:pPr mar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ru-RU" sz="13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Предполагается дальнейшее масштабирование просветительских проектов на школьников и подготовка учителей/педагогов-психологов для проведение тренинговых занятий на базах школ. </a:t>
            </a:r>
            <a:endParaRPr lang="ru-RU" b="1" dirty="0">
              <a:effectLst/>
            </a:endParaRPr>
          </a:p>
          <a:p>
            <a:pPr mar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ru-RU" sz="1500" b="0" dirty="0">
              <a:effectLst/>
            </a:endParaRPr>
          </a:p>
          <a:p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Охвачено педагогов в процессе апробации: 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более 100 педагогов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региона проходят курс дополнительного профессионального образования «Психолого-педагогическое сопровождение одарённых детей» с модулем «Факторы успешности участников олимпиад», разработанным по результатам исследования.  </a:t>
            </a:r>
          </a:p>
          <a:p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 последующем предполагается доработка на основе апробации и дальнейшее распространение модуля/курса для учителей, работающих с одаренными детьми. </a:t>
            </a:r>
            <a:endParaRPr lang="ru-RU" b="1" dirty="0"/>
          </a:p>
        </p:txBody>
      </p:sp>
      <p:pic>
        <p:nvPicPr>
          <p:cNvPr id="5" name="Рисунок 4" descr="Изображение выглядит как текст, письмо, бумага, чернила&#10;&#10;Автоматически созданное описание">
            <a:extLst>
              <a:ext uri="{FF2B5EF4-FFF2-40B4-BE49-F238E27FC236}">
                <a16:creationId xmlns="" xmlns:a16="http://schemas.microsoft.com/office/drawing/2014/main" id="{8E47A308-7F6D-0D49-B5FD-77702247E2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464" y="477837"/>
            <a:ext cx="2392163" cy="45028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Изображение выглядит как текст, снимок экрана, круг, письмо&#10;&#10;Автоматически созданное описание">
            <a:extLst>
              <a:ext uri="{FF2B5EF4-FFF2-40B4-BE49-F238E27FC236}">
                <a16:creationId xmlns="" xmlns:a16="http://schemas.microsoft.com/office/drawing/2014/main" id="{C68AD05D-12CF-7C43-9DB9-EA62741052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659" y="3067292"/>
            <a:ext cx="3211981" cy="33128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64567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Перспективы внедрения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Масштабирование проекта на другие предметные области</a:t>
            </a:r>
          </a:p>
          <a:p>
            <a:r>
              <a:rPr lang="ru-RU" dirty="0" smtClean="0"/>
              <a:t>Создание систематически работающих структур в рамках кружкового движения</a:t>
            </a:r>
          </a:p>
          <a:p>
            <a:r>
              <a:rPr lang="ru-RU" dirty="0" smtClean="0"/>
              <a:t>Взаимодействие с командами других регионов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91890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Риски (помехи) внедрения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Сопротивление инновациям в сложившихся системах</a:t>
            </a:r>
          </a:p>
          <a:p>
            <a:r>
              <a:rPr lang="ru-RU" dirty="0" smtClean="0"/>
              <a:t>Страх конкуренции</a:t>
            </a:r>
          </a:p>
          <a:p>
            <a:r>
              <a:rPr lang="ru-RU" dirty="0" smtClean="0"/>
              <a:t>Страх обнаружения «недостатков»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4677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Действия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Выстраивание «горизонтальных» связей: контакты с преподавателями, ведущими кружки, со школьниками и их родителями</a:t>
            </a:r>
          </a:p>
          <a:p>
            <a:r>
              <a:rPr lang="ru-RU" dirty="0" smtClean="0"/>
              <a:t>Выстраивание «вертикальных» связей работа с соответствующими управляющими структурами и базовыми школами и образовательными учреждениями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75756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Риски отсутствия внедрения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600201"/>
            <a:ext cx="7416824" cy="11087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 smtClean="0"/>
              <a:t>Потеря перспективных участников. У ряда школьников проблемы не столько и не столько с математикой, а с организацией знания и умением его применить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852936"/>
            <a:ext cx="4932380" cy="328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1992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856" y="125760"/>
            <a:ext cx="8229600" cy="1143000"/>
          </a:xfrm>
        </p:spPr>
        <p:txBody>
          <a:bodyPr/>
          <a:lstStyle/>
          <a:p>
            <a:r>
              <a:rPr lang="ru-RU" dirty="0" smtClean="0"/>
              <a:t>Рабочие моменты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84784"/>
            <a:ext cx="3903900" cy="269289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490951"/>
            <a:ext cx="3456384" cy="30875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005064"/>
            <a:ext cx="3635896" cy="24229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268760"/>
            <a:ext cx="3168352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9754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45224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836712"/>
            <a:ext cx="6787618" cy="4525963"/>
          </a:xfrm>
        </p:spPr>
      </p:pic>
    </p:spTree>
    <p:extLst>
      <p:ext uri="{BB962C8B-B14F-4D97-AF65-F5344CB8AC3E}">
        <p14:creationId xmlns:p14="http://schemas.microsoft.com/office/powerpoint/2010/main" val="511226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957"/>
          <a:stretch/>
        </p:blipFill>
        <p:spPr bwMode="auto">
          <a:xfrm>
            <a:off x="4510636" y="2837888"/>
            <a:ext cx="1468800" cy="133254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13" descr="https://sun9-79.userapi.com/impf/c624923/v624923310/2427/3UyfDYkxdmU.jpg?size=720x1080&amp;quality=96&amp;sign=89c406eba1e4a568366edd81ed1a9268&amp;type=alb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7" r="11782" b="52445"/>
          <a:stretch/>
        </p:blipFill>
        <p:spPr bwMode="auto">
          <a:xfrm>
            <a:off x="68925" y="2815957"/>
            <a:ext cx="1468800" cy="137640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6" descr="https://rffi.1sept.ru/image/2020/05/fec00685-6681-40ee-b349-adc73d18e1b3__300x300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090" y="301530"/>
            <a:ext cx="1468800" cy="14688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8" descr="https://rffi.1sept.ru/image/2020/05/daef0e5a-e609-4d5d-9547-d68a5befd8cc__300x300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4730">
            <a:off x="60188" y="4969439"/>
            <a:ext cx="1468800" cy="14688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0" descr="https://rffi.1sept.ru/image/2020/05/94ec7e56-3a97-4f7c-99f3-d6476d823801__300x30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5" y="301530"/>
            <a:ext cx="1468800" cy="1468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2" descr="https://rffi.1sept.ru/image/2020/05/32a552df-a808-49f3-9452-66ea371866a1__300x300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258" y="4999144"/>
            <a:ext cx="1468800" cy="14688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537725" y="158767"/>
            <a:ext cx="308436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Анна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Джумберовна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САВИНОВА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кандидат психологических наук, сотрудник лаборатории когнитивных исследований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ЯрГУ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им. П.Г.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Демидова, старший научный сотрудник ИОН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РАНХиГС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59643" y="4826676"/>
            <a:ext cx="308436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Феликс Николаевич МАРКИН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кандидат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психологических наук,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сотрудник лаборатории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когнитивных исследований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ЯрГУ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им. П.Г.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Демидова.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979436" y="2203183"/>
            <a:ext cx="308436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Александра Валерьевна ЧИСТОПОЛЬСКАЯ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кандидат психологических наук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доцент кафедры общей психологии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ЯрГУ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им. П. Г.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Демидова,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сотрудник лаборатории когнитивных исследований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ЯрГУ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им. П.Г.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Демидова.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094578" y="158767"/>
            <a:ext cx="286990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Игорь Николаевич МАКАРОВ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сотрудник лаборатории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когнитивных исследований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ЯрГУ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им. П.Г.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Демидова.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537725" y="2480182"/>
            <a:ext cx="297291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Наталья Юрьевна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ЛАЗАРЕВА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сотрудник лаборатории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когнитивных исследований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ЯрГУ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им. П.Г. Демидова, ассистент кафедры общей психологии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ЯрГУ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им. П. Г.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Демидова.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043076" y="4909250"/>
            <a:ext cx="30311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Анастасия Витальевна СМИРНИЦКАЯ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сотрудник лаборатории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когнитивных исследований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ЯрГУ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им. П.Г.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Демидова.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888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576"/>
            <a:ext cx="8712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Научные и педагогические достижения команды проекта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165765"/>
            <a:ext cx="504056" cy="760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10847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1155531"/>
            <a:ext cx="878497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Команда проекта и его отдельные участники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Авторы множества научных работ (300+научных работ, 50+входят в перечень ВАК, 8+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Scopus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17+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Web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of Science)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Участники Международных и Всероссийских конференций  (200+докладов).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Обладатели Медали РАН для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молодых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ученых.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Обладатели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Медали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РАО «Молодым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ученым за успехи в науке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Победители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грантовых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конкурсов РНФ, РФФИ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Президента РФ, РГНФ (20+).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Лауреаты премии «Лучший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психолог года Ярославской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области».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Разработчики курса «Психология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инсайта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на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образовательной платформе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hlinkClick r:id="rId3"/>
              </a:rPr>
              <a:t>https://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3"/>
              </a:rPr>
              <a:t>stepik.org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Лауреаты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федерального этапа Всероссийского конкурса дополнительных общеобразовательных программ для одаренных детей и талантливой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молодежи.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Разработчики  авторской системы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организации и проведения занятий в математических кружках для детей с разным уровнем математической подготовки.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430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ru-RU" dirty="0" smtClean="0"/>
              <a:t>Проблема: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51520" y="1196752"/>
            <a:ext cx="4834880" cy="298092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Для успеха в любой из сфер интеллектуальной деятельности недостаточно только знаний и навыков в этой области. Нужны общие навыки решения интеллектуальных задач и </a:t>
            </a:r>
            <a:r>
              <a:rPr lang="ru-RU" dirty="0" err="1" smtClean="0"/>
              <a:t>саморегуляции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08" y="3501008"/>
            <a:ext cx="4506000" cy="3004938"/>
          </a:xfrm>
        </p:spPr>
      </p:pic>
    </p:spTree>
    <p:extLst>
      <p:ext uri="{BB962C8B-B14F-4D97-AF65-F5344CB8AC3E}">
        <p14:creationId xmlns:p14="http://schemas.microsoft.com/office/powerpoint/2010/main" val="3790177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Теоретическая и методическая база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Теоретические модели творческого и инсайтного решения</a:t>
            </a:r>
          </a:p>
          <a:p>
            <a:r>
              <a:rPr lang="ru-RU" dirty="0" smtClean="0"/>
              <a:t>Методы объективации и «капитализации» «молчаливого» профессионального знания:</a:t>
            </a:r>
          </a:p>
          <a:p>
            <a:pPr marL="0" indent="0">
              <a:buNone/>
            </a:pPr>
            <a:r>
              <a:rPr lang="ru-RU" sz="2800" i="1" dirty="0" smtClean="0"/>
              <a:t>Глубинное интервью с экспертами</a:t>
            </a:r>
          </a:p>
          <a:p>
            <a:pPr marL="0" indent="0">
              <a:buNone/>
            </a:pPr>
            <a:r>
              <a:rPr lang="ru-RU" sz="2800" i="1" dirty="0" smtClean="0"/>
              <a:t>Междисциплинарный анализ ошибок решения</a:t>
            </a:r>
          </a:p>
          <a:p>
            <a:pPr marL="0" indent="0">
              <a:buNone/>
            </a:pPr>
            <a:r>
              <a:rPr lang="ru-RU" sz="2800" i="1" dirty="0" smtClean="0"/>
              <a:t>Диагностические и иные измерительные процедуры</a:t>
            </a:r>
          </a:p>
          <a:p>
            <a:pPr marL="0" indent="0">
              <a:buNone/>
            </a:pPr>
            <a:r>
              <a:rPr lang="ru-RU" sz="2800" i="1" dirty="0" smtClean="0"/>
              <a:t>Тренинг формирования «гибких» навыков (</a:t>
            </a:r>
            <a:r>
              <a:rPr lang="en-US" sz="2800" i="1" dirty="0" smtClean="0"/>
              <a:t>soft skills</a:t>
            </a:r>
            <a:r>
              <a:rPr lang="ru-RU" sz="2800" i="1" dirty="0" smtClean="0"/>
              <a:t>)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1515544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Базы и люди с которыми работала команда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Школьники, участвующие в олимпиадном движении</a:t>
            </a:r>
          </a:p>
          <a:p>
            <a:r>
              <a:rPr lang="ru-RU" dirty="0" smtClean="0"/>
              <a:t>Группа преподавателей математики, осуществляющих кружковую работу со старшеклассниками школ Ярославской области</a:t>
            </a:r>
          </a:p>
          <a:p>
            <a:r>
              <a:rPr lang="ru-RU" dirty="0" smtClean="0"/>
              <a:t>«Новая школа», г. Ярославль</a:t>
            </a:r>
          </a:p>
          <a:p>
            <a:r>
              <a:rPr lang="ru-RU" dirty="0" smtClean="0"/>
              <a:t>Средняя школа № 33, г. Ярославль</a:t>
            </a:r>
          </a:p>
          <a:p>
            <a:r>
              <a:rPr lang="ru-RU" dirty="0" smtClean="0"/>
              <a:t>Лаборатория когнитивных исследований ЯрГУ </a:t>
            </a:r>
            <a:r>
              <a:rPr lang="ru-RU" dirty="0" err="1" smtClean="0"/>
              <a:t>им.П.Г.Демидова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114567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Модель предикторов успешности решения творческих (олимпиадных) задач</a:t>
            </a:r>
          </a:p>
          <a:p>
            <a:r>
              <a:rPr lang="ru-RU" dirty="0" smtClean="0"/>
              <a:t>Алгоритм междисциплинарного анализа ошибок решения задач</a:t>
            </a:r>
          </a:p>
          <a:p>
            <a:r>
              <a:rPr lang="ru-RU" dirty="0" smtClean="0"/>
              <a:t>Процедуры тренинга формирования гибких компетенций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285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12033AA-28D2-1449-92F4-774683EFD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 рамках проекта: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C3C39CD-4640-D443-B683-EF6AB2C2E1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Численные данные: проанализированы данные 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360 учеников и результаты решения 4324 задач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заключительного этапа Всероссийской олимпиады школьников с 2005 по 2019 год, 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результаты обучения 651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студента математического факультета и факультета информатики и вычислительной техники. </a:t>
            </a:r>
            <a:endParaRPr lang="ru-RU" b="0" dirty="0">
              <a:effectLst/>
            </a:endParaRPr>
          </a:p>
          <a:p>
            <a:pPr mar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ru-RU" sz="1200" b="0" dirty="0">
              <a:effectLst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Охвачено школьников в исследовании: 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62 школьника-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олимпиадника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приняли участие в 22-23 годах и прошли глубинное исследование в несколько этапов, в том числе в рамках кружка «Новой школы» и Центра интегрируемых систем Ярославля и Рыбинска, летнего образовательного лагеря «Олимп» 21 и 22 года, проанализировано 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более 100 протоколов решений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олимпиадных задач по математике школьников.  </a:t>
            </a:r>
            <a:endParaRPr lang="ru-RU" b="0" dirty="0">
              <a:effectLst/>
            </a:endParaRPr>
          </a:p>
          <a:p>
            <a:pPr mar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ru-RU" sz="1200" b="0" dirty="0">
              <a:effectLst/>
            </a:endParaRPr>
          </a:p>
          <a:p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Охвачено педагогов в исследовании: проведены 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 глубинных интервью с экспертами 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 области решения математических задач и подготовки к олимпиаде.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0261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1799</Words>
  <Application>Microsoft Office PowerPoint</Application>
  <PresentationFormat>Экран (4:3)</PresentationFormat>
  <Paragraphs>163</Paragraphs>
  <Slides>26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Разработка модели  психологических и содержательных трудностей в решении творческих (олимпиадных) задач   Проект № 19-29-14189 мк</vt:lpstr>
      <vt:lpstr>Презентация PowerPoint</vt:lpstr>
      <vt:lpstr>Презентация PowerPoint</vt:lpstr>
      <vt:lpstr>Презентация PowerPoint</vt:lpstr>
      <vt:lpstr>Проблема:</vt:lpstr>
      <vt:lpstr>Теоретическая и методическая база</vt:lpstr>
      <vt:lpstr>Базы и люди с которыми работала команда</vt:lpstr>
      <vt:lpstr>Результаты</vt:lpstr>
      <vt:lpstr>В рамках проекта: </vt:lpstr>
      <vt:lpstr>Выборка</vt:lpstr>
      <vt:lpstr>Методы</vt:lpstr>
      <vt:lpstr>Количественный анализ</vt:lpstr>
      <vt:lpstr>Качественный анализ</vt:lpstr>
      <vt:lpstr>Презентация PowerPoint</vt:lpstr>
      <vt:lpstr>Модель</vt:lpstr>
      <vt:lpstr>Как пережить олимпиаду? (фрагменты из программы тренинга)</vt:lpstr>
      <vt:lpstr>Вопросы и трудности, которые возникают при участии в олимпиадах:</vt:lpstr>
      <vt:lpstr>Нестандартные задачки с множественным значением слов:</vt:lpstr>
      <vt:lpstr>Презентация PowerPoint</vt:lpstr>
      <vt:lpstr>Презентация PowerPoint</vt:lpstr>
      <vt:lpstr>Перспективы внедрения</vt:lpstr>
      <vt:lpstr>Риски (помехи) внедрения</vt:lpstr>
      <vt:lpstr>Действия</vt:lpstr>
      <vt:lpstr>Риски отсутствия внедрения</vt:lpstr>
      <vt:lpstr>Рабочие моменты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Разработка модели  психологических и содержательных трудностей в решении творческих (олимпиадных) задач</dc:title>
  <dc:creator>Пользователь</dc:creator>
  <cp:lastModifiedBy>Пользователь</cp:lastModifiedBy>
  <cp:revision>17</cp:revision>
  <dcterms:created xsi:type="dcterms:W3CDTF">2023-05-16T12:37:34Z</dcterms:created>
  <dcterms:modified xsi:type="dcterms:W3CDTF">2023-05-17T08:41:53Z</dcterms:modified>
</cp:coreProperties>
</file>