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3" r:id="rId3"/>
    <p:sldId id="314" r:id="rId4"/>
    <p:sldId id="316" r:id="rId5"/>
    <p:sldId id="315" r:id="rId6"/>
    <p:sldId id="297" r:id="rId7"/>
    <p:sldId id="262" r:id="rId8"/>
    <p:sldId id="301" r:id="rId9"/>
    <p:sldId id="304" r:id="rId10"/>
    <p:sldId id="303" r:id="rId11"/>
    <p:sldId id="264" r:id="rId12"/>
    <p:sldId id="272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EEA"/>
    <a:srgbClr val="3CBD29"/>
    <a:srgbClr val="26B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55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8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6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1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8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4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8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4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0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A0AA1-072C-EC43-8DE9-285E852593A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782DE-7092-6747-A857-A8E2F1569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data-edu.com/conference-2023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eandsdjournal.org/" TargetMode="External"/><Relationship Id="rId3" Type="http://schemas.openxmlformats.org/officeDocument/2006/relationships/hyperlink" Target="https://www.elibrary.ru/item.asp?id=44332743&amp;pf=1" TargetMode="External"/><Relationship Id="rId7" Type="http://schemas.openxmlformats.org/officeDocument/2006/relationships/hyperlink" Target="https://www.elibrary.ru/item.asp?id=44121680&amp;pf=1" TargetMode="External"/><Relationship Id="rId2" Type="http://schemas.openxmlformats.org/officeDocument/2006/relationships/hyperlink" Target="https://www.elibrary.ru/item.asp?id=428958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gdata-edu.com/docs/2022/data_anthropo.pdf" TargetMode="External"/><Relationship Id="rId11" Type="http://schemas.openxmlformats.org/officeDocument/2006/relationships/hyperlink" Target="https://www.elibrary.ru/item.asp?id=48336610" TargetMode="External"/><Relationship Id="rId5" Type="http://schemas.openxmlformats.org/officeDocument/2006/relationships/hyperlink" Target="https://www.elibrary.ru/item.asp?id=47163933&amp;pff=1" TargetMode="External"/><Relationship Id="rId10" Type="http://schemas.openxmlformats.org/officeDocument/2006/relationships/hyperlink" Target="https://www.elibrary.ru/item.asp?id=49895792" TargetMode="External"/><Relationship Id="rId4" Type="http://schemas.openxmlformats.org/officeDocument/2006/relationships/hyperlink" Target="https://www.elibrary.ru/item.asp?id=44667891" TargetMode="External"/><Relationship Id="rId9" Type="http://schemas.openxmlformats.org/officeDocument/2006/relationships/hyperlink" Target="https://ru.eandsdjournal.org/publ.7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brary.ru/item.asp?id=44439467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bigdata-edu.com/docs/2022/lib-00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elibrary.ru/item.asp?id=489980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www.dpomos.ru/curs/129250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7" y="279775"/>
            <a:ext cx="8540190" cy="1752600"/>
          </a:xfrm>
          <a:ln>
            <a:solidFill>
              <a:srgbClr val="00B050"/>
            </a:solidFill>
          </a:ln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/>
                <a:cs typeface="Times New Roman"/>
              </a:rPr>
              <a:t>Проект 19-29-140-16  РФФИ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«Методология анализа больших данных в образовании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ее интеграция в программы профессионального развития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педагогов и руководителей образования в логике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«Педагогика, основанная на данных», «Управления образованием на основании данных»</a:t>
            </a:r>
            <a:endParaRPr lang="ru-RU" sz="18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7109" y="4933667"/>
            <a:ext cx="3520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Ольга Александровна Агатова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доктор педагогических наук 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Руководитель проекта 19-29-14016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Президент Федерации доказательного 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развития образования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F2A852-B6E9-4DC3-89D1-66B5540D7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80" y="2867637"/>
            <a:ext cx="2053376" cy="7583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AC6FC0-6BF0-4FDC-90FD-BEA9D24B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443" y="3063933"/>
            <a:ext cx="2738634" cy="8854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B92D53-FF62-4527-BB94-70BDDCE00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80" y="4364930"/>
            <a:ext cx="1917588" cy="20825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966C3E-2E1E-49DA-89AA-6022407D4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80" y="2288018"/>
            <a:ext cx="1917589" cy="19175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5B2632-165E-43BE-B046-6B9281F76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897" y="4364928"/>
            <a:ext cx="1917589" cy="20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кубок конкурса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0" y="3800360"/>
            <a:ext cx="3100121" cy="305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616" y="915996"/>
            <a:ext cx="8837384" cy="52322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800000"/>
                </a:solidFill>
              </a:rPr>
              <a:t>Всероссийский конкурс кейсов по аналитике данных в образовании и доказательному развитию образования</a:t>
            </a:r>
          </a:p>
          <a:p>
            <a:r>
              <a:rPr lang="ru-RU" sz="1400" b="1" dirty="0">
                <a:solidFill>
                  <a:srgbClr val="800000"/>
                </a:solidFill>
              </a:rPr>
              <a:t>Две номинации:  «Педагогика, основанная на данных» и «Управление образованием на основании данных»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FF854-47B6-4B0F-970E-A24D8BFC4366}"/>
              </a:ext>
            </a:extLst>
          </p:cNvPr>
          <p:cNvSpPr txBox="1"/>
          <p:nvPr/>
        </p:nvSpPr>
        <p:spPr>
          <a:xfrm>
            <a:off x="3153267" y="1494688"/>
            <a:ext cx="5840643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 года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конкурс дополняется новыми номинациями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http://bigdataedu.com/docs/polozhenie_2022.pdf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годы конкурса победителями становились: исследователи из Дальневосточного федерального университета,  Пермского государственного гуманитарно-педагогического университета, Московского корпоративного университета, Нижегородского института развития образования, АНО «Открытое образование» и др.: 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https://www.dvfu.ru/news/fefunews/vozmozhnost_bezopasnogo_razvitiya_dokazana_komanda_dvfu_pobedila_v_konkurse_keysov_po_dokaz atelnomu_razvitiyu_obrazovaniya/ https://corp-univer.ru/broadcast/представляем-победителей-всероссийского-конкурса-кейсов-по-анализуданных-в-образовании-и-доказательному-развитию-образования/ http://www.niro.nnov.ru/?id=59996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902A1B-B397-437F-9C11-546346984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84" y="4451260"/>
            <a:ext cx="2658428" cy="20958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2A744-DBA2-41BD-BB0A-2873DC221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85" y="3987678"/>
            <a:ext cx="1964377" cy="28703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703256-E545-476D-AAC1-3481F15D5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73" y="1605632"/>
            <a:ext cx="2162175" cy="2076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930A2C-6918-4CCA-92CD-5FA9DABF110C}"/>
              </a:ext>
            </a:extLst>
          </p:cNvPr>
          <p:cNvSpPr txBox="1"/>
          <p:nvPr/>
        </p:nvSpPr>
        <p:spPr>
          <a:xfrm>
            <a:off x="0" y="99802"/>
            <a:ext cx="8843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положение о конкурсе заложены критерии оценки компетенции анализа данных:</a:t>
            </a:r>
          </a:p>
          <a:p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результатов фундаментального исследования – структура компетенции и ее оценка (на материале конкурсных кейсов педагогов и руководителей образования, молодых исследователей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154207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"/>
            <a:ext cx="9305477" cy="5911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Сконструирована программа и направления деятельности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постгрантовой конференции на 2023 год, открыта регистрация участников с докладами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FEA79E-CB91-423E-BA13-002E625EC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407"/>
            <a:ext cx="9144000" cy="5315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7C9138-FE51-4E27-ABD3-FF8392DCBE60}"/>
              </a:ext>
            </a:extLst>
          </p:cNvPr>
          <p:cNvSpPr txBox="1"/>
          <p:nvPr/>
        </p:nvSpPr>
        <p:spPr>
          <a:xfrm>
            <a:off x="3784862" y="6270755"/>
            <a:ext cx="4703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https://bigdata-edu.com/conference-2023.php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94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Macintosh HD:Users:Olga:Desktop:Снимок экрана 2022-08-15 в 17.23.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8" y="315372"/>
            <a:ext cx="6053455" cy="33521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5" name="Изображение 4" descr="Снимок экрана 2022-10-14 в 8.5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91" y="4340550"/>
            <a:ext cx="2383170" cy="1973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209" y="3838108"/>
            <a:ext cx="31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https://фдро.рф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ACF0E-7996-4566-844E-1B3629EB9B82}"/>
              </a:ext>
            </a:extLst>
          </p:cNvPr>
          <p:cNvSpPr txBox="1"/>
          <p:nvPr/>
        </p:nvSpPr>
        <p:spPr>
          <a:xfrm>
            <a:off x="516835" y="4929809"/>
            <a:ext cx="389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ФДРО развивается как платформа гражданской науки и экспертизы в области анализа образовательных данных и данных о развитии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85445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-14-10-22-08-2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2" y="0"/>
            <a:ext cx="5239948" cy="6858000"/>
          </a:xfrm>
          <a:prstGeom prst="rect">
            <a:avLst/>
          </a:prstGeom>
        </p:spPr>
      </p:pic>
      <p:pic>
        <p:nvPicPr>
          <p:cNvPr id="5" name="Изображение 4" descr="Снимок экрана 2022-10-14 в 8.35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55" y="2574077"/>
            <a:ext cx="2044700" cy="2006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8C3FC-4B29-42B6-BBEC-40E90F0BDF40}"/>
              </a:ext>
            </a:extLst>
          </p:cNvPr>
          <p:cNvSpPr txBox="1"/>
          <p:nvPr/>
        </p:nvSpPr>
        <p:spPr>
          <a:xfrm>
            <a:off x="5724940" y="218661"/>
            <a:ext cx="285253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Охарактеризован полный цикл управления грантовым проектом в логике «</a:t>
            </a:r>
            <a:r>
              <a:rPr 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Impact-Science</a:t>
            </a:r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/ Преобразующая наука.</a:t>
            </a:r>
          </a:p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*****</a:t>
            </a:r>
          </a:p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Опубликована статья и проведен мастер-класс для молодых исследователей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5D10F4-17AB-4CAF-B826-AC77EA1BF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479" y="4627769"/>
            <a:ext cx="3671451" cy="20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22-10-14 в 5.4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2294331"/>
            <a:ext cx="4072515" cy="4563668"/>
          </a:xfrm>
          <a:prstGeom prst="rect">
            <a:avLst/>
          </a:prstGeom>
        </p:spPr>
      </p:pic>
      <p:pic>
        <p:nvPicPr>
          <p:cNvPr id="6" name="Изображение 5" descr="Снимок экрана 2022-10-14 в 5.5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9" y="2509441"/>
            <a:ext cx="3393407" cy="4348558"/>
          </a:xfrm>
          <a:prstGeom prst="rect">
            <a:avLst/>
          </a:prstGeom>
        </p:spPr>
      </p:pic>
      <p:pic>
        <p:nvPicPr>
          <p:cNvPr id="8" name="Изображение 7" descr="Снимок экрана 2022-09-09 в 15.13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" y="362876"/>
            <a:ext cx="4262173" cy="2889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43690-9D53-45C1-AEF4-94B6306824C7}"/>
              </a:ext>
            </a:extLst>
          </p:cNvPr>
          <p:cNvSpPr txBox="1"/>
          <p:nvPr/>
        </p:nvSpPr>
        <p:spPr>
          <a:xfrm>
            <a:off x="4572000" y="97125"/>
            <a:ext cx="447431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Опубликовано статей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Т.ч.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Q1, Q2 =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монографий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для магистратуры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Патентов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программ ДПО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 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–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конференций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в других конференциях с докладами 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666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634E0-D33A-4980-BE0E-92F8EEF57EBE}"/>
              </a:ext>
            </a:extLst>
          </p:cNvPr>
          <p:cNvSpPr txBox="1"/>
          <p:nvPr/>
        </p:nvSpPr>
        <p:spPr>
          <a:xfrm>
            <a:off x="208722" y="421622"/>
            <a:ext cx="8736495" cy="65556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методологические принципы анализа больших данных в образовании и развитии человека на уровнях: а)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учебной аналитики (анализ данных цифровых образовательных сред)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https://www.elibrary.ru/item.asp?id=42895807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б)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организационной аналитики (анализ данных развития образовательной организации на основе данных мониторингов и оценки качества образования, данных аттестации педагогов, данных условий реализации образовательных программ)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https://www.elibrary.ru/item.asp?id=44332743&amp;pf=1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	в)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региональной и федеральной аналитики (анализ данных региональных государственных программ развития образования, федеральных программ и национальных проектов развития образования)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https://www.elibrary.ru/item.asp?id=44667891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elibrary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item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asp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?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id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=47163933&amp;</a:t>
            </a:r>
            <a:r>
              <a:rPr lang="en-US" sz="14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pff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=1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49580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Методологически обоснованы подходы к анализу данных по видам аналитики: ситуационная аналитика, факторная и риск-аналитика, прогнозная аналитика развития образования и человека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http://bigdata-edu.com/docs/2022/data_anthropo.pdf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9580"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 деятельностный анализ изменений 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трудовых действиях педагогов и руководителей образования в условиях ЦОС, 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онцептуально разработана структура компетентности аналитики данных в педагогической и  управленческой  	деятельности, внесены предложения в обновления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профстандартов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https://www.elibrary.ru/item.asp?id=44121680&amp;pf=1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Концептуально обоснована классификация методов и технологий анализа данных, используемых как в программно-аппаратных сервисах аналитики, так и в человеческой деятельности. Выявлены технологические и компетентностные дефициты анализа данных. Концептуально охарактеризовано развитие перспективного направления предикативной аналитики </a:t>
            </a:r>
            <a:b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8"/>
              </a:rPr>
            </a:b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9"/>
              </a:rPr>
              <a:t>https://ru.eandsdjournal.org/</a:t>
            </a:r>
            <a:r>
              <a:rPr lang="ru-RU" sz="1400" u="sng" dirty="0">
                <a:solidFill>
                  <a:srgbClr val="2B1FCB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9"/>
              </a:rPr>
              <a:t>publ.77</a:t>
            </a:r>
            <a:r>
              <a:rPr lang="ru-RU" sz="1400" u="sng" dirty="0">
                <a:solidFill>
                  <a:srgbClr val="2B1FCB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         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0"/>
              </a:rPr>
              <a:t>htt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0"/>
              </a:rPr>
              <a:t>ps://www.elibrary.ru/item.asp?id=49895792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логике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 культурно-исторической теории, психологии и педагогики развития, педагогики самоопределения разработана структура данных, характерных для образования постиндустриальной эры. Охарактеризована модель эталонной архитектуры данных («Стандарт данных») в цифровых образовательных средах 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1"/>
              </a:rPr>
              <a:t>htt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1"/>
              </a:rPr>
              <a:t>p</a:t>
            </a:r>
            <a:r>
              <a:rPr lang="ru-RU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1"/>
              </a:rPr>
              <a:t>s://www.elibrary.ru/item.asp?id=48336610</a:t>
            </a:r>
            <a:r>
              <a:rPr lang="ru-RU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6.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Концептуально обоснован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data-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anthropo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 аналитики данных в образовании, характеризующий изменений индикаторов и методик расчета показателей в мониторингах образования</a:t>
            </a:r>
            <a:r>
              <a:rPr lang="ru-RU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https://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bigdata-edu.com/</a:t>
            </a:r>
            <a:r>
              <a:rPr lang="ru-RU" sz="1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docs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/2022/data_anthropo.pdf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23BA9-ADAA-4953-99F4-88698077D9A6}"/>
              </a:ext>
            </a:extLst>
          </p:cNvPr>
          <p:cNvSpPr txBox="1"/>
          <p:nvPr/>
        </p:nvSpPr>
        <p:spPr>
          <a:xfrm>
            <a:off x="636104" y="52290"/>
            <a:ext cx="8040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Созданные на основе научных результатов продукты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5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8634E0-D33A-4980-BE0E-92F8EEF57EBE}"/>
              </a:ext>
            </a:extLst>
          </p:cNvPr>
          <p:cNvSpPr txBox="1"/>
          <p:nvPr/>
        </p:nvSpPr>
        <p:spPr>
          <a:xfrm>
            <a:off x="159793" y="317289"/>
            <a:ext cx="8824414" cy="43396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разработанных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методологии и технологий анализа и интерпретации 	образовательных данных разработаны и реализованы новые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программы профессионального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	педагогов и руководителей образования в логике 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едагогика, основанная на данных»  и «Управление образованием на основании данных»</a:t>
            </a:r>
            <a:r>
              <a:rPr lang="ru-RU" sz="14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http://bigdata-edu.com/docs/2022/lib-003.pdf</a:t>
            </a:r>
            <a:endParaRPr lang="ru-RU" sz="1400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ДПО прошли экспертизы и размещены на порталах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dpo.mos.ru  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и реализован технологический продукт (Патент) – «Конструктор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data-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компетенций», используемый в практике как онлайн-тренажер </a:t>
            </a:r>
            <a:r>
              <a:rPr lang="ru-RU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//www.elibrary.ru/item.asp?id=44439467</a:t>
            </a:r>
            <a:r>
              <a:rPr lang="ru-RU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и реализован технологический продукт (Патент) – «Стандарт доказательных практик развития образования», используемый как экспертный инструментарий для выявления практик с доказанной эффективностью на основе анализа данных </a:t>
            </a: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</a:t>
            </a:r>
            <a:r>
              <a:rPr lang="ru-RU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tps://www.elibrary.ru/item.asp?id=48998092</a:t>
            </a:r>
            <a:r>
              <a:rPr lang="ru-RU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реализованы концепция и дорожная карта конференций по большим данным в образовании, используемая как площадка консолидированного учета экспертных взглядов на аналитику данных в сфере образования и ее прикладное значение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https://bigdata-edu.com/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реализована концепция и модель экспертизы ежегодного Всероссийского конкурса кейсов по анализу данных и доказательному развитию образования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реализована методика педагогического применения реестров открытых данных для организации познавательной деятельности субъектов образования и обновления содержания образования – методика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Уччитель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управляющий системами знаний»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23BA9-ADAA-4953-99F4-88698077D9A6}"/>
              </a:ext>
            </a:extLst>
          </p:cNvPr>
          <p:cNvSpPr txBox="1"/>
          <p:nvPr/>
        </p:nvSpPr>
        <p:spPr>
          <a:xfrm>
            <a:off x="437322" y="0"/>
            <a:ext cx="8040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Научно-практические результаты проекта и их прикладное значение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7CF3E8-6A17-4459-9B66-B8AC2BC7A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2" y="4762230"/>
            <a:ext cx="2951155" cy="20520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851BA8-C90C-43DF-BD36-3DDA8F94C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948" y="4762230"/>
            <a:ext cx="2381250" cy="18573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651B04-72BF-4F04-B111-9AC4AB7F7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568" y="4796447"/>
            <a:ext cx="3592639" cy="20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6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62C2F-A18D-4C72-9D6D-6B77722F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232041"/>
            <a:ext cx="3448879" cy="21831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методики Форсайт, проводимой в рамках конференции по большим данным в образовании с 2020 года – определены перспективные направления исследования больших данных в образовании и фронтиры науки о данных. </a:t>
            </a:r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в статье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B8778-1670-4B6E-9A8F-E4DD09F4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7" y="3136403"/>
            <a:ext cx="5697879" cy="3618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44F5F-5908-45BE-A2FF-315CC452A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75" y="128578"/>
            <a:ext cx="4965238" cy="2886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D1163C-7430-40D1-BA4E-60A4B0FB1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226" y="3136403"/>
            <a:ext cx="6241774" cy="3475958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5F6D290-D775-4E14-8AE0-4A2DE2E55A36}"/>
              </a:ext>
            </a:extLst>
          </p:cNvPr>
          <p:cNvCxnSpPr>
            <a:cxnSpLocks/>
          </p:cNvCxnSpPr>
          <p:nvPr/>
        </p:nvCxnSpPr>
        <p:spPr>
          <a:xfrm>
            <a:off x="1858618" y="2415208"/>
            <a:ext cx="0" cy="646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6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79620" y="4091654"/>
            <a:ext cx="5044853" cy="5256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Стандарт цифровой образовательной среды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364" y="518321"/>
            <a:ext cx="15250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Данные о индивидуальных  выборах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601" y="429496"/>
            <a:ext cx="4460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Эти данные являются основополагающими для анализа развития человека и образования в методологии культурно-исторической теории, психологии и педагогики развития, деятельностной педагогики, педагогики самоопределения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007" y="2230738"/>
            <a:ext cx="8558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Вопрос к проектированию цифровых образовательных платформ и эталонной  архитектуры данных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40" y="2615509"/>
            <a:ext cx="2540210" cy="138499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366FF"/>
                </a:solidFill>
              </a:rPr>
              <a:t>Образование </a:t>
            </a:r>
          </a:p>
          <a:p>
            <a:r>
              <a:rPr lang="ru-RU" sz="1200" b="1" dirty="0">
                <a:solidFill>
                  <a:srgbClr val="3366FF"/>
                </a:solidFill>
              </a:rPr>
              <a:t>ИНДУСТРИАЛЬНОЙ ЭРЫ</a:t>
            </a:r>
            <a:r>
              <a:rPr lang="ru-RU" sz="1200" dirty="0">
                <a:solidFill>
                  <a:srgbClr val="3366FF"/>
                </a:solidFill>
              </a:rPr>
              <a:t>:</a:t>
            </a:r>
          </a:p>
          <a:p>
            <a:r>
              <a:rPr lang="ru-RU" sz="1200" dirty="0">
                <a:solidFill>
                  <a:srgbClr val="3366FF"/>
                </a:solidFill>
              </a:rPr>
              <a:t>предметно организованный учебный материал, контроль и анализ данных по освоенному объему знаний и репродуктивным навыкам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4039" y="2555290"/>
            <a:ext cx="3040376" cy="138499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366FF"/>
                </a:solidFill>
              </a:rPr>
              <a:t>Образование </a:t>
            </a:r>
          </a:p>
          <a:p>
            <a:r>
              <a:rPr lang="ru-RU" sz="1200" b="1" dirty="0">
                <a:solidFill>
                  <a:srgbClr val="3366FF"/>
                </a:solidFill>
              </a:rPr>
              <a:t>ПОСТИНДУСТРИАЛЬНОЙ ЭРЫ</a:t>
            </a:r>
            <a:r>
              <a:rPr lang="ru-RU" sz="1200" dirty="0">
                <a:solidFill>
                  <a:srgbClr val="3366FF"/>
                </a:solidFill>
              </a:rPr>
              <a:t>:</a:t>
            </a:r>
          </a:p>
          <a:p>
            <a:r>
              <a:rPr lang="ru-RU" sz="1200" dirty="0">
                <a:solidFill>
                  <a:srgbClr val="3366FF"/>
                </a:solidFill>
              </a:rPr>
              <a:t>конвергентно организованный образовательный контент, контроль и анализ данных по развитию продуктивной деятельности, личных выборов в решении проектных задач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8531" y="2804422"/>
            <a:ext cx="1209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Эталонная архитектура данных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18155" y="3286066"/>
            <a:ext cx="83161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  <a:stCxn id="7" idx="3"/>
          </p:cNvCxnSpPr>
          <p:nvPr/>
        </p:nvCxnSpPr>
        <p:spPr>
          <a:xfrm flipV="1">
            <a:off x="2897750" y="3302159"/>
            <a:ext cx="810781" cy="5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 flipV="1">
            <a:off x="4379243" y="3577303"/>
            <a:ext cx="0" cy="5068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879620" y="4758035"/>
            <a:ext cx="532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International Analysis of National Databases of Educational Statistics and Analysis of the Technologies’ Educational Data</a:t>
            </a:r>
            <a:r>
              <a:rPr lang="ru-RU" sz="1200" dirty="0"/>
              <a:t>// </a:t>
            </a:r>
            <a:r>
              <a:rPr lang="en-US" sz="1200" dirty="0"/>
              <a:t>https://rffi.1sept.ru/article/200</a:t>
            </a:r>
            <a:r>
              <a:rPr lang="ru-RU" sz="1200" dirty="0"/>
              <a:t> </a:t>
            </a:r>
          </a:p>
        </p:txBody>
      </p:sp>
      <p:pic>
        <p:nvPicPr>
          <p:cNvPr id="24" name="Изображение 23" descr="Снимок экрана 2021-04-05 в 21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48" y="3950936"/>
            <a:ext cx="1319112" cy="1268764"/>
          </a:xfrm>
          <a:prstGeom prst="rect">
            <a:avLst/>
          </a:prstGeom>
        </p:spPr>
      </p:pic>
      <p:pic>
        <p:nvPicPr>
          <p:cNvPr id="25" name="Изображение 24" descr="Снимок экрана 2021-04-05 в 21.18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1" y="5626055"/>
            <a:ext cx="1270443" cy="12319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01878" y="6194883"/>
            <a:ext cx="522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LITERACY AND DATA-FUTURE IN EDUCATION: ADVANCED TECHNOLOGY </a:t>
            </a:r>
            <a:endParaRPr lang="ru-RU" sz="1200" dirty="0"/>
          </a:p>
          <a:p>
            <a:r>
              <a:rPr lang="en-US" sz="1200" dirty="0"/>
              <a:t>SMART BIG-DATA//https://rffi.1sept.ru/article/198 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475544" y="5581849"/>
            <a:ext cx="550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INTERNATIONAL COMPARATIVE ANALYSIS OF NATIONAL STATE ELECTRONIC EDUCATIONAL PLATFORMS FOR SCHOOLCHILDREN// https://rffi.1sept.ru/article/197</a:t>
            </a:r>
          </a:p>
        </p:txBody>
      </p:sp>
      <p:pic>
        <p:nvPicPr>
          <p:cNvPr id="29" name="Изображение 28" descr="Снимок экрана 2021-04-05 в 21.2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48" y="5409486"/>
            <a:ext cx="1389678" cy="13478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7014" y="4070471"/>
            <a:ext cx="157072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 стандарт цифровой образовательной среды в части стандарта архитектуры данных для учебной аналитики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68858" y="854171"/>
            <a:ext cx="48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 2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738609" y="445666"/>
            <a:ext cx="20831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Развитие у поколения </a:t>
            </a:r>
            <a:r>
              <a:rPr lang="en-US" sz="1200" dirty="0"/>
              <a:t>next </a:t>
            </a:r>
            <a:r>
              <a:rPr lang="ru-RU" sz="1200" dirty="0"/>
              <a:t>собственной культурной нормы управления собственным образованием </a:t>
            </a: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V="1">
            <a:off x="1224744" y="241892"/>
            <a:ext cx="0" cy="203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24744" y="241892"/>
            <a:ext cx="62426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467348" y="241892"/>
            <a:ext cx="0" cy="254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4B9517-EC7B-4C3C-9B34-98F7F1B85FE4}"/>
              </a:ext>
            </a:extLst>
          </p:cNvPr>
          <p:cNvSpPr txBox="1"/>
          <p:nvPr/>
        </p:nvSpPr>
        <p:spPr>
          <a:xfrm>
            <a:off x="286974" y="1285662"/>
            <a:ext cx="15707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Данные о  решаемых проектных задачах,</a:t>
            </a:r>
          </a:p>
          <a:p>
            <a:r>
              <a:rPr lang="ru-RU" sz="1200" dirty="0"/>
              <a:t>предпрофессиональных  задачах</a:t>
            </a:r>
          </a:p>
        </p:txBody>
      </p:sp>
      <p:sp>
        <p:nvSpPr>
          <p:cNvPr id="33" name="Название 1">
            <a:extLst>
              <a:ext uri="{FF2B5EF4-FFF2-40B4-BE49-F238E27FC236}">
                <a16:creationId xmlns:a16="http://schemas.microsoft.com/office/drawing/2014/main" id="{CF6A7E67-20D7-4A18-AFD5-F0B1D5BF025C}"/>
              </a:ext>
            </a:extLst>
          </p:cNvPr>
          <p:cNvSpPr txBox="1">
            <a:spLocks/>
          </p:cNvSpPr>
          <p:nvPr/>
        </p:nvSpPr>
        <p:spPr>
          <a:xfrm>
            <a:off x="6738609" y="1313514"/>
            <a:ext cx="2083134" cy="9172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/>
              <a:t>Развитие у поколения </a:t>
            </a:r>
            <a:r>
              <a:rPr lang="en-US" sz="1200" dirty="0"/>
              <a:t>next </a:t>
            </a:r>
            <a:r>
              <a:rPr lang="ru-RU" sz="1200" dirty="0"/>
              <a:t>способности решать нерешенные задачи, проектировать будущее в перспективных профессиях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B4D11B6-2B3B-4CFB-9831-94B82D4B46B1}"/>
              </a:ext>
            </a:extLst>
          </p:cNvPr>
          <p:cNvSpPr/>
          <p:nvPr/>
        </p:nvSpPr>
        <p:spPr>
          <a:xfrm>
            <a:off x="1613881" y="1822909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 3</a:t>
            </a:r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C10E194-9B6B-4C32-87B5-DCE4E7ED9441}"/>
              </a:ext>
            </a:extLst>
          </p:cNvPr>
          <p:cNvSpPr/>
          <p:nvPr/>
        </p:nvSpPr>
        <p:spPr>
          <a:xfrm flipH="1">
            <a:off x="378011" y="60164"/>
            <a:ext cx="655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33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22-09-09 в 17.48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748"/>
            <a:ext cx="4551750" cy="5934252"/>
          </a:xfrm>
          <a:prstGeom prst="rect">
            <a:avLst/>
          </a:prstGeom>
        </p:spPr>
      </p:pic>
      <p:pic>
        <p:nvPicPr>
          <p:cNvPr id="7" name="Изображение 6" descr="Снимок экрана 2022-09-09 в 17.5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56" y="-1"/>
            <a:ext cx="4779144" cy="5905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444" y="324556"/>
            <a:ext cx="358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/>
                <a:cs typeface="Arial"/>
              </a:rPr>
              <a:t>патенты</a:t>
            </a:r>
          </a:p>
        </p:txBody>
      </p:sp>
    </p:spTree>
    <p:extLst>
      <p:ext uri="{BB962C8B-B14F-4D97-AF65-F5344CB8AC3E}">
        <p14:creationId xmlns:p14="http://schemas.microsoft.com/office/powerpoint/2010/main" val="307991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патент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3963" r="9179" b="4231"/>
          <a:stretch/>
        </p:blipFill>
        <p:spPr>
          <a:xfrm>
            <a:off x="105230" y="26950"/>
            <a:ext cx="2621838" cy="3585138"/>
          </a:xfrm>
          <a:prstGeom prst="rect">
            <a:avLst/>
          </a:prstGeom>
        </p:spPr>
      </p:pic>
      <p:pic>
        <p:nvPicPr>
          <p:cNvPr id="10" name="Изображение 9" descr="Снимок экрана 2021-02-24 в 16.2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2" y="3441175"/>
            <a:ext cx="2513178" cy="3142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8915" y="5570229"/>
            <a:ext cx="1829624" cy="61555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https://www.dpomos.ru/curs/1292508/</a:t>
            </a:r>
            <a:endParaRPr lang="ru-RU" sz="11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0532" y="233351"/>
            <a:ext cx="2298007" cy="76944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/>
                <a:cs typeface="Times New Roman"/>
              </a:rPr>
              <a:t>Исследование нового вида трудового действия в педагогической и управленческой деятельности – анализ данных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0532" y="1392765"/>
            <a:ext cx="2298007" cy="93871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</a:rPr>
              <a:t>Анализ изменения структуры и функций трудовой деятельности педагога и руководителя образования – основание модернизации профстандартов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0532" y="2717256"/>
            <a:ext cx="2298007" cy="60016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</a:rPr>
              <a:t>Разработка патента  </a:t>
            </a:r>
            <a:r>
              <a:rPr lang="en-US" sz="1100" dirty="0">
                <a:solidFill>
                  <a:srgbClr val="FF0000"/>
                </a:solidFill>
              </a:rPr>
              <a:t>Ed-tech </a:t>
            </a:r>
            <a:r>
              <a:rPr lang="ru-RU" sz="1100" dirty="0">
                <a:solidFill>
                  <a:srgbClr val="FF0000"/>
                </a:solidFill>
              </a:rPr>
              <a:t>продукта «Конструктор  развития </a:t>
            </a:r>
            <a:r>
              <a:rPr lang="en-US" sz="1100" dirty="0">
                <a:solidFill>
                  <a:srgbClr val="FF0000"/>
                </a:solidFill>
              </a:rPr>
              <a:t>data-</a:t>
            </a:r>
            <a:r>
              <a:rPr lang="ru-RU" sz="1100" dirty="0">
                <a:solidFill>
                  <a:srgbClr val="FF0000"/>
                </a:solidFill>
              </a:rPr>
              <a:t>компетенций»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495782" y="1002792"/>
            <a:ext cx="0" cy="38997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48278" y="2331484"/>
            <a:ext cx="0" cy="38577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stCxn id="14" idx="2"/>
            <a:endCxn id="23" idx="0"/>
          </p:cNvCxnSpPr>
          <p:nvPr/>
        </p:nvCxnSpPr>
        <p:spPr>
          <a:xfrm>
            <a:off x="4139536" y="3317420"/>
            <a:ext cx="0" cy="499457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90533" y="3816877"/>
            <a:ext cx="2298006" cy="76944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 ДПО </a:t>
            </a:r>
          </a:p>
          <a:p>
            <a:r>
              <a:rPr lang="ru-RU" sz="1100" dirty="0">
                <a:solidFill>
                  <a:srgbClr val="FF0000"/>
                </a:solidFill>
                <a:latin typeface="Times New Roman"/>
                <a:cs typeface="Times New Roman"/>
              </a:rPr>
              <a:t>для педагогов и руководителей </a:t>
            </a:r>
          </a:p>
          <a:p>
            <a:r>
              <a:rPr lang="ru-RU" sz="110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 по развитию </a:t>
            </a:r>
            <a:r>
              <a:rPr lang="en-US" sz="1100" dirty="0">
                <a:solidFill>
                  <a:srgbClr val="FF0000"/>
                </a:solidFill>
                <a:latin typeface="Times New Roman"/>
                <a:cs typeface="Times New Roman"/>
              </a:rPr>
              <a:t>data-</a:t>
            </a:r>
            <a:r>
              <a:rPr lang="ru-RU" sz="1100" dirty="0">
                <a:solidFill>
                  <a:srgbClr val="FF0000"/>
                </a:solidFill>
                <a:latin typeface="Times New Roman"/>
                <a:cs typeface="Times New Roman"/>
              </a:rPr>
              <a:t>компетенций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88200" y="4586318"/>
            <a:ext cx="0" cy="1810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88200" y="5390318"/>
            <a:ext cx="1465026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513199" y="6374230"/>
            <a:ext cx="1465026" cy="1841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29498" y="4735495"/>
            <a:ext cx="1297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/>
                <a:cs typeface="Times New Roman"/>
              </a:rPr>
              <a:t>44.04.01 </a:t>
            </a:r>
          </a:p>
          <a:p>
            <a:r>
              <a:rPr lang="ru-RU" sz="1000" dirty="0">
                <a:latin typeface="Times New Roman"/>
                <a:cs typeface="Times New Roman"/>
              </a:rPr>
              <a:t>Педагогическое образование</a:t>
            </a:r>
          </a:p>
        </p:txBody>
      </p:sp>
      <p:pic>
        <p:nvPicPr>
          <p:cNvPr id="38" name="Изображение 37" descr="Снимок экрана 2021-02-24 в 17.01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26950"/>
            <a:ext cx="3206824" cy="257762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EA85DE-E0C4-4AFE-A976-FFE7077EF5F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5" y="4755596"/>
            <a:ext cx="2756625" cy="20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4B0F5-2223-4FEE-B0F5-BCAD3C9BA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467" y="2648696"/>
            <a:ext cx="3078217" cy="16375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F8DD92-8A43-4F15-9EE2-DB9E645F9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206" y="4093147"/>
            <a:ext cx="3063185" cy="27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CC84F6-397E-4739-AD5D-679D0FEB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353" y="2087488"/>
            <a:ext cx="3425171" cy="4452686"/>
          </a:xfrm>
          <a:prstGeom prst="rect">
            <a:avLst/>
          </a:prstGeom>
        </p:spPr>
      </p:pic>
      <p:pic>
        <p:nvPicPr>
          <p:cNvPr id="4" name="Изображение 3" descr="видео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" y="2149245"/>
            <a:ext cx="3190156" cy="4559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Изображение 4" descr="онлайн симулятор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45" y="3727582"/>
            <a:ext cx="3190155" cy="2058625"/>
          </a:xfrm>
          <a:prstGeom prst="rect">
            <a:avLst/>
          </a:prstGeom>
          <a:ln>
            <a:solidFill>
              <a:srgbClr val="26B2EA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0BE634-512D-4CA0-A552-7BABF3FF4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843" y="457199"/>
            <a:ext cx="4055166" cy="1491649"/>
          </a:xfrm>
          <a:prstGeom prst="rect">
            <a:avLst/>
          </a:prstGeom>
        </p:spPr>
      </p:pic>
      <p:pic>
        <p:nvPicPr>
          <p:cNvPr id="13" name="Изображение 3" descr="Снимок экрана 2021-04-01 в 14.01.50.png">
            <a:extLst>
              <a:ext uri="{FF2B5EF4-FFF2-40B4-BE49-F238E27FC236}">
                <a16:creationId xmlns:a16="http://schemas.microsoft.com/office/drawing/2014/main" id="{1BA18F36-62D8-4EAF-BC0C-BFBD17125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11" y="5818204"/>
            <a:ext cx="2034108" cy="7576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3C2F92-16E0-40FD-899A-D8C3E8BAFE73}"/>
              </a:ext>
            </a:extLst>
          </p:cNvPr>
          <p:cNvSpPr txBox="1"/>
          <p:nvPr/>
        </p:nvSpPr>
        <p:spPr>
          <a:xfrm>
            <a:off x="323309" y="149275"/>
            <a:ext cx="3702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Институциализированы концепция, стандарты, методики, разработанные в рамках проекта 19-29-14016 и профессиональное сообщество экспертов по анализу данных в образовании в форме Общероссийской общественной организации,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продолжит деятельность после завершения грантового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486166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16891</TotalTime>
  <Words>1377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основе методики Форсайт, проводимой в рамках конференции по большим данным в образовании с 2020 года – определены перспективные направления исследования больших данных в образовании и фронтиры науки о данных. Опубликованы в статье</vt:lpstr>
      <vt:lpstr>Стандарт цифровой образовательной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 Агатова</cp:lastModifiedBy>
  <cp:revision>225</cp:revision>
  <dcterms:created xsi:type="dcterms:W3CDTF">2021-03-17T19:47:58Z</dcterms:created>
  <dcterms:modified xsi:type="dcterms:W3CDTF">2023-05-17T05:48:41Z</dcterms:modified>
</cp:coreProperties>
</file>