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11"/>
  </p:notesMasterIdLst>
  <p:sldIdLst>
    <p:sldId id="295" r:id="rId2"/>
    <p:sldId id="286" r:id="rId3"/>
    <p:sldId id="280" r:id="rId4"/>
    <p:sldId id="277" r:id="rId5"/>
    <p:sldId id="284" r:id="rId6"/>
    <p:sldId id="290" r:id="rId7"/>
    <p:sldId id="257" r:id="rId8"/>
    <p:sldId id="294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2448-E72F-4B49-8B97-346E218A6B6C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95D55-875E-4834-87F0-0D1FE1ADB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95D55-875E-4834-87F0-0D1FE1ADBD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2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CEF93-3E8F-CC05-BDA4-FBDDCEE5B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15762A-1F5B-7305-B33B-B8256C3A3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20743-D45D-A51D-0794-F63EBD94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5C478-AB1E-BB73-A440-75574599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4D0C1-82FE-45C2-EC2D-B0A25792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2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18162-502E-133F-F057-667D32BE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DC25F3-8706-75B2-386B-F918075B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587A8-5080-A2D6-5AB5-5061CEA6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22A63-6585-40F1-36A3-672F73B5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347F3-AD8A-35C8-4D88-0F235BDC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5A90F2-B99B-BFBA-71EC-9CA3B5E19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338275-3AF0-0A3C-D978-6B3F0F9D6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A8BC9-445F-C78C-1AAB-3DD154E6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A0CD9-8D97-5EA1-9AC1-D5AC12D8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5F695-9128-F974-2374-A38875B5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5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49FA8-6883-DEF2-DDC4-A45117B1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50CE6-CAD3-B2C6-84EC-0F8AA7E6C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2ADAE-0867-0F52-DF93-745C5DFB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C7D86-7D2D-45DF-6344-C66FCB67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83F0FF-DB6D-AFAE-253E-CA7B1528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9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2C345-87B2-CC38-9F10-57B24464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2BEEDB-6D2A-27F8-B298-11CC8A985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366D16-75EB-3364-A04E-DDDF968C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AA26F-FBF1-21F0-494F-838AC393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87CE4E-80C3-BAC7-D111-11EB8B5C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1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12D22-033E-D5B7-0D03-5A27DEF1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89BDA-C065-9288-3FAF-CBD05D42C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561AFF-ACB2-85FC-A7E7-6DA79B498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59B79-AB8F-8563-1474-EAC1CF4E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F9AE9B-3E38-0387-5AF1-0BD346BB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D6B8E4-CACA-3A73-00A2-BD08CCEB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00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AA027-E782-57E4-1ABF-76F2AEA3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926AA-C55D-3A6D-D66D-D670A222C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3DBC73-858B-320A-962E-1F52C18FB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9B10AB-54A3-6C25-C6A8-6FF7BD4AB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7E121F-81A3-A992-F249-1C57126DC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3C3503-9C65-9F31-9624-15BB3FBF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6BFFE-5409-E00A-B317-D4582891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ABF7E5-31CA-FDE5-B9BE-26834926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5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DEC0B-B481-FA73-D977-B05292B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E8690B-8DEA-7BF6-7A12-2264FFA0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9FE76B-B2F7-5041-6ED2-03297EE6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3D6F53-1D17-08AA-CF1F-879F9991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3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93C010-7CF1-210E-2FD0-72589F2F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4792F6-860D-0DFC-00A9-C80BDBF2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5F8E7E-7F0C-575D-DDE3-FA0949B9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4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51087-E6D9-3BFD-A809-AC0673EB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AD5A4-580D-809D-528A-CEDE4370C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F4A636-652A-B36A-BEAC-86C5B26FB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F64DAA-C485-538F-9D0D-CB5E68F4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B66DA1-22DC-219E-0BF9-3C27A17A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62542-CC03-E59C-94AA-0CB9506B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02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28F16-2D99-7A3D-30A8-18089A0E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68BDA6-B853-BA5D-ADB7-6B25D98B2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C8900-B980-9B75-8E53-C5DFB1484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C9EA9-9B19-0086-3399-C35EBBE5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4A394-CA4A-762D-BEB7-4A0BEC19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E10723-F26C-4F2C-11AB-6C44373C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6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C5B9F-1131-25B9-459A-0F2AD121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DB74F7-C556-306B-B81E-41E5D87EF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37DDC3-339F-FAD0-1FD5-C6DB2939C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0D12-C99A-430F-99CD-12D7FF01FC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AEBE1-9501-31FE-4A01-71C9C4806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CCD967-2525-1496-1F91-A35FB5C29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596CC-15FC-4F97-ABE1-73234901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6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Формирование цифровой грамотности школьников в условиях трансформации содержания системы общего образования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Проект РФФИ №19-29-14185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188640"/>
            <a:ext cx="8381399" cy="1463699"/>
            <a:chOff x="323528" y="324600"/>
            <a:chExt cx="8381399" cy="14636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254" y="325790"/>
              <a:ext cx="4631437" cy="146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691" y="324600"/>
              <a:ext cx="1399236" cy="1463699"/>
            </a:xfrm>
            <a:prstGeom prst="rect">
              <a:avLst/>
            </a:prstGeom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25790"/>
              <a:ext cx="2477235" cy="146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90548" y="5589240"/>
            <a:ext cx="9053452" cy="703123"/>
            <a:chOff x="0" y="1949871"/>
            <a:chExt cx="8696021" cy="71644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49872"/>
              <a:ext cx="1656201" cy="716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201" y="1949871"/>
              <a:ext cx="1798333" cy="716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613" y="1949872"/>
              <a:ext cx="1823076" cy="716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689" y="1949872"/>
              <a:ext cx="1818066" cy="703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755" y="1949872"/>
              <a:ext cx="1618266" cy="703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771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364621"/>
            <a:ext cx="55446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Цифровая трансформация </a:t>
            </a:r>
          </a:p>
          <a:p>
            <a:pPr algn="ctr"/>
            <a:r>
              <a:rPr lang="ru-RU" sz="2400" b="1" dirty="0"/>
              <a:t>(</a:t>
            </a:r>
            <a:r>
              <a:rPr lang="en-US" sz="2400" b="1" dirty="0"/>
              <a:t>Digital-</a:t>
            </a:r>
            <a:r>
              <a:rPr lang="ru-RU" sz="2400" b="1" dirty="0"/>
              <a:t>трансформация)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8341" y="501086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Цифровая цивилизация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8354" y="1217730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Цифровое общество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930301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Цифровизация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847" y="1717182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Цифровое пространство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9985" y="1402691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Цифровой контент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837" y="2188020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Цифровые технологии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4658" y="1824995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Цифровая культура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48354" y="2643343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Цифровая личность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3835" y="2321573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Цифровая гигиена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465520"/>
            <a:ext cx="89289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и т.д. 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по данным нашего исследования </a:t>
            </a:r>
            <a:r>
              <a:rPr lang="ru-RU" sz="2400" dirty="0"/>
              <a:t>обнаружено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свыше 175 </a:t>
            </a:r>
            <a:r>
              <a:rPr lang="ru-RU" sz="2400" dirty="0"/>
              <a:t>различных словосочетаний со словом «цифровой»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122075"/>
            <a:ext cx="4536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Цифровая образовательная среда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24296" y="2853475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/>
              <a:t>Цифровая платформа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83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988"/>
            <a:ext cx="3922390" cy="616675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divot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3995936" y="116632"/>
            <a:ext cx="5040560" cy="616675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16016" y="1124744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Раздел 1. Цифра и мы: введение в теорию числа, эволюция числа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Раздел 2. Цифра и мы: цифровая трансформация общества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Раздел 3. Цифра и мы: цифровая трансформация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2569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Основное содержание:</a:t>
            </a:r>
          </a:p>
        </p:txBody>
      </p:sp>
    </p:spTree>
    <p:extLst>
      <p:ext uri="{BB962C8B-B14F-4D97-AF65-F5344CB8AC3E}">
        <p14:creationId xmlns:p14="http://schemas.microsoft.com/office/powerpoint/2010/main" val="57712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Что такое цифровая грамотность?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775736"/>
            <a:ext cx="8784976" cy="5929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cap="small" dirty="0">
                <a:solidFill>
                  <a:schemeClr val="accent2">
                    <a:lumMod val="75000"/>
                  </a:schemeClr>
                </a:solidFill>
              </a:rPr>
              <a:t>цифровая грамотность </a:t>
            </a:r>
            <a:r>
              <a:rPr lang="ru-RU" dirty="0"/>
              <a:t>– </a:t>
            </a:r>
            <a:r>
              <a:rPr lang="ru-RU" sz="2400" dirty="0"/>
              <a:t>это способность человека </a:t>
            </a:r>
            <a:r>
              <a:rPr lang="ru-RU" sz="2400" b="1" dirty="0"/>
              <a:t>безопасно</a:t>
            </a:r>
          </a:p>
          <a:p>
            <a:pPr algn="just"/>
            <a:r>
              <a:rPr lang="ru-RU" sz="2400" dirty="0"/>
              <a:t> использовать цифровые технологии для получения, обработки, хранения, передачи информации, осуществления коммуникации и сотрудничества, управления цифровой идентичностью и репутацией, создания и редактирования цифрового контента с учетом знаний об авторском праве, этических норм и ответственности, организовывать безопасность устройств и личных данных,  управлять настройкой конфиденциальности информации;</a:t>
            </a:r>
          </a:p>
          <a:p>
            <a:pPr algn="just"/>
            <a:r>
              <a:rPr lang="ru-RU" sz="2400" dirty="0"/>
              <a:t> осуществлять техническое обслуживание цифровых устройств;</a:t>
            </a:r>
          </a:p>
          <a:p>
            <a:pPr algn="just"/>
            <a:r>
              <a:rPr lang="ru-RU" sz="2400" dirty="0"/>
              <a:t> обеспечивать сохранение физического и психологического здоровья, социального благополучия, решать проблемы личного, профессионального и общественного характера.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2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6" y="260648"/>
            <a:ext cx="3805792" cy="604867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divot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3995936" y="242100"/>
            <a:ext cx="4896544" cy="6139227"/>
          </a:xfrm>
          <a:prstGeom prst="vertic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8024" y="1124744"/>
            <a:ext cx="3240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Глава 1. Цифровая трансформация образования</a:t>
            </a:r>
          </a:p>
          <a:p>
            <a:endParaRPr lang="ru-RU" dirty="0"/>
          </a:p>
          <a:p>
            <a:r>
              <a:rPr lang="ru-RU" dirty="0"/>
              <a:t>Глава 2. Цифровизация образовательной среды школы: проблемы и современные тенденции</a:t>
            </a:r>
          </a:p>
          <a:p>
            <a:endParaRPr lang="ru-RU" dirty="0"/>
          </a:p>
          <a:p>
            <a:r>
              <a:rPr lang="ru-RU" dirty="0"/>
              <a:t>Глава 3. Построение концептуальной модели понятия цифровой грамотности</a:t>
            </a:r>
          </a:p>
          <a:p>
            <a:endParaRPr lang="ru-RU" dirty="0"/>
          </a:p>
          <a:p>
            <a:r>
              <a:rPr lang="ru-RU" dirty="0"/>
              <a:t>Глава 4. Развитие профессиональных компетенций учителя в эпоху цифровизации образования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3114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Основное содержание:</a:t>
            </a:r>
          </a:p>
        </p:txBody>
      </p:sp>
    </p:spTree>
    <p:extLst>
      <p:ext uri="{BB962C8B-B14F-4D97-AF65-F5344CB8AC3E}">
        <p14:creationId xmlns:p14="http://schemas.microsoft.com/office/powerpoint/2010/main" val="397473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5742"/>
            <a:ext cx="3744416" cy="590654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3995936" y="242100"/>
            <a:ext cx="4896544" cy="6139227"/>
          </a:xfrm>
          <a:prstGeom prst="vertic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36096" y="3114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Основное содержание: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1083959"/>
            <a:ext cx="3240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Раздел 1. Основы аппаратного и программного обеспечения.</a:t>
            </a:r>
          </a:p>
          <a:p>
            <a:r>
              <a:rPr lang="ru-RU" dirty="0"/>
              <a:t>Раздел 2. Информационная грамотность.</a:t>
            </a:r>
          </a:p>
          <a:p>
            <a:r>
              <a:rPr lang="ru-RU" dirty="0"/>
              <a:t>Раздел 3.  Коммуникация и сотрудничество.</a:t>
            </a:r>
          </a:p>
          <a:p>
            <a:r>
              <a:rPr lang="ru-RU" dirty="0"/>
              <a:t>Раздел 4.  Создание цифрового контента.</a:t>
            </a:r>
          </a:p>
          <a:p>
            <a:r>
              <a:rPr lang="ru-RU" dirty="0"/>
              <a:t>Раздел 5.  Безопасность в цифровом мире.</a:t>
            </a:r>
          </a:p>
          <a:p>
            <a:r>
              <a:rPr lang="ru-RU" dirty="0"/>
              <a:t>Раздел  6. Решение проблем средствами цифровых технологий.</a:t>
            </a:r>
          </a:p>
          <a:p>
            <a:r>
              <a:rPr lang="ru-RU" dirty="0"/>
              <a:t>Раздел 7. Карьерные компетенции в цифровую эпоху.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11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5193221"/>
            <a:ext cx="8348869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Учитель-наставник в овладении обучающимися цифровой грамотностью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64" y="1556792"/>
            <a:ext cx="8742085" cy="482873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ru-RU" dirty="0"/>
              <a:t>Наставничество – новый подход в адаптации школьников к цифровой среде, их цифровой социализации.</a:t>
            </a:r>
          </a:p>
          <a:p>
            <a:r>
              <a:rPr lang="ru-RU" dirty="0"/>
              <a:t>Наставничество предусматривает  двусторонний характер взаимодействия,  установление личных дружественных отношений, в которых более опытный выступает в качестве образца для подражания менее опытного.</a:t>
            </a:r>
          </a:p>
          <a:p>
            <a:r>
              <a:rPr lang="ru-RU" dirty="0"/>
              <a:t>Важная миссия при формировании цифровой грамотности возлагается на учителя информатики.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3" b="26671"/>
          <a:stretch/>
        </p:blipFill>
        <p:spPr>
          <a:xfrm>
            <a:off x="1763688" y="5245544"/>
            <a:ext cx="6372200" cy="1407521"/>
          </a:xfrm>
          <a:prstGeom prst="rect">
            <a:avLst/>
          </a:prstGeom>
        </p:spPr>
      </p:pic>
      <p:pic>
        <p:nvPicPr>
          <p:cNvPr id="7" name="Picture 2" descr="C:\Users\User\AppData\Local\Temp\seminar-1184788_19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4" y="5286404"/>
            <a:ext cx="1823948" cy="140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0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3995936" y="242100"/>
            <a:ext cx="4896544" cy="6139227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36096" y="3114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Основное содержание: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1052736"/>
            <a:ext cx="3312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Раздел 1. Формирование основ цифровой компетентности учителя</a:t>
            </a:r>
          </a:p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Раздел 2. Цифровая образовательная среда как средство формирования цифровой компетентности учителя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Раздел 3. Цифровые педагогические технологии как средство формирования цифровой грамотности обучающихся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60" y="311478"/>
            <a:ext cx="4188956" cy="602923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160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640960" cy="1476400"/>
          </a:xfrm>
        </p:spPr>
        <p:txBody>
          <a:bodyPr>
            <a:noAutofit/>
          </a:bodyPr>
          <a:lstStyle/>
          <a:p>
            <a:r>
              <a:rPr lang="ru-RU" sz="2400" b="1" dirty="0"/>
              <a:t>Проводимые студентами (будущими учителями информатики) в рамках реализации проекта научные исследования в области формирования цифровой грамотности обучающихся: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524000"/>
            <a:ext cx="8712968" cy="485732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Развитие содержания школьного курса информатики в условиях цифровизации образования (20</a:t>
            </a:r>
            <a:r>
              <a:rPr lang="en-US" dirty="0"/>
              <a:t>20</a:t>
            </a:r>
            <a:r>
              <a:rPr lang="ru-RU" dirty="0"/>
              <a:t> г.)</a:t>
            </a:r>
          </a:p>
          <a:p>
            <a:r>
              <a:rPr lang="ru-RU" dirty="0"/>
              <a:t>Создание примерной модели цифровой школы России (2020 г.)</a:t>
            </a:r>
          </a:p>
          <a:p>
            <a:r>
              <a:rPr lang="ru-RU" dirty="0"/>
              <a:t>Особенности организации проектной деятельности школьников в виртуальном пространстве (2020 г.)</a:t>
            </a:r>
          </a:p>
          <a:p>
            <a:r>
              <a:rPr lang="ru-RU" dirty="0"/>
              <a:t>Разработка мультипликационных фильмов для школьников по теме «Безопасный интернет» (2021 г.)</a:t>
            </a:r>
          </a:p>
          <a:p>
            <a:r>
              <a:rPr lang="ru-RU" dirty="0"/>
              <a:t>Учебно-методическое обеспечение формирования коммуникативного компонента цифровой грамотности школьников (2021 г.)</a:t>
            </a:r>
          </a:p>
          <a:p>
            <a:r>
              <a:rPr lang="ru-RU" dirty="0"/>
              <a:t>Создание визуального образовательного контента для школьников по основам цифровой грамотности (2022 г.)</a:t>
            </a:r>
          </a:p>
          <a:p>
            <a:r>
              <a:rPr lang="ru-RU" dirty="0"/>
              <a:t>Использование технологии дополненной реальности в развитии цифровой грамотности обучающихся во внеурочной деятельности (2022 г.)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58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498</Words>
  <Application>Microsoft Office PowerPoint</Application>
  <PresentationFormat>Экран (4:3)</PresentationFormat>
  <Paragraphs>68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Формирование цифровой грамотности школьников в условиях трансформации содержания системы общего образования</vt:lpstr>
      <vt:lpstr>Презентация PowerPoint</vt:lpstr>
      <vt:lpstr>Презентация PowerPoint</vt:lpstr>
      <vt:lpstr>Что такое цифровая грамотность?</vt:lpstr>
      <vt:lpstr>Презентация PowerPoint</vt:lpstr>
      <vt:lpstr>Презентация PowerPoint</vt:lpstr>
      <vt:lpstr>Учитель-наставник в овладении обучающимися цифровой грамотностью</vt:lpstr>
      <vt:lpstr>Презентация PowerPoint</vt:lpstr>
      <vt:lpstr>Проводимые студентами (будущими учителями информатики) в рамках реализации проекта научные исследования в области формирования цифровой грамотности обучающихся: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профессиональных компетенций учителя в эпоху цифровизации образования</dc:title>
  <dc:creator>User</dc:creator>
  <cp:lastModifiedBy>Татьяна Бороненко</cp:lastModifiedBy>
  <cp:revision>106</cp:revision>
  <dcterms:created xsi:type="dcterms:W3CDTF">2020-05-04T09:15:48Z</dcterms:created>
  <dcterms:modified xsi:type="dcterms:W3CDTF">2023-05-17T10:10:58Z</dcterms:modified>
</cp:coreProperties>
</file>