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6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32596-EA51-72F5-E7DE-67B926DE1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CE2018-8771-398A-1F4A-78F2F1EE9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54FBC-F6CD-024D-5E57-99249680B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EBF4-44A5-5B4B-AC9C-5DC6774C8903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33FF0-EF2D-B009-C1EC-35A39D09D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1D591-F28B-B863-5BEC-6FA088E08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5DA6-6F30-884D-819F-CD235A56F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49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ADC8D-142E-7B53-C7F6-4FBD38E5A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B731C1-70FE-99B9-4DE0-B3832CE02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7508B-21AA-F467-0861-5AA9AA99F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EBF4-44A5-5B4B-AC9C-5DC6774C8903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0AF1-223C-AB17-C691-9DA19831E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F267B-053E-FF93-2EC0-8C9830A10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5DA6-6F30-884D-819F-CD235A56F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2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FC8B88-F1D9-B8EF-D5A9-2122FFBB3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D08D3-9308-24A3-C557-FFADA10D0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72A2E-977E-96A6-A5DB-43050F1E5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EBF4-44A5-5B4B-AC9C-5DC6774C8903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E4934-A451-7DB0-F319-94975F16A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481B9-E9A9-A2AB-F4A3-BDC0345B3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5DA6-6F30-884D-819F-CD235A56F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6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88AF9-A124-437E-8A73-619A323A1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F3269-CDDF-D77F-3E40-FC4E8C07C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76936-65A9-0142-5C89-EA2CBBB5E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EBF4-44A5-5B4B-AC9C-5DC6774C8903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5C29B-D99B-5A7A-FD0B-317FD38D5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CA442-8440-92FC-73D9-80951DC3C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5DA6-6F30-884D-819F-CD235A56F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7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BDBCD-DAFA-3637-DB46-9A4543A87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98915-0E55-138C-C440-AA59B9744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25FB3-58D6-63DA-326E-9F48B6EC7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EBF4-44A5-5B4B-AC9C-5DC6774C8903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71696-46BA-7566-6B10-5DF51157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29DDC-20B2-E13D-BAAB-D5B074F61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5DA6-6F30-884D-819F-CD235A56F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9842F-0FA9-E31B-7C5F-2E90444A6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AA31C-FD74-EE40-73E4-E270D8739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3DCBB-BD0F-4123-649C-A63F66472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FE782-11EC-F58F-8891-488E01080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EBF4-44A5-5B4B-AC9C-5DC6774C8903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A1CA6-B7EB-2F74-ABA0-B5078EF98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94A00-346F-9E81-96F4-1E94A54B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5DA6-6F30-884D-819F-CD235A56F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44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29119-2190-5F6A-1562-B8C9EE369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6D9B5-5861-FB0E-254F-C3AA4C6D3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9C3F1D-2A1F-F71A-9376-262C6FEFA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38DE12-488E-7E42-2AEA-17C57CFB1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13570-C089-686D-8DB0-1639CC0802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F20A48-22E6-6F50-D7CD-4EDF727C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EBF4-44A5-5B4B-AC9C-5DC6774C8903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9E8657-3886-2B74-051A-DFDA989B5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F2726-BE0F-1263-DC5D-378267927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5DA6-6F30-884D-819F-CD235A56F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9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61AA-881D-AB5A-2C55-F7EDC8F9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5080FC-DF56-FA1F-8842-D8CD45B9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EBF4-44A5-5B4B-AC9C-5DC6774C8903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7CB2C-2FCD-6D02-B113-FC287220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50BF98-7079-2458-1F4D-2A80B950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5DA6-6F30-884D-819F-CD235A56F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2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859B3A-9B17-D429-601D-C5075D56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EBF4-44A5-5B4B-AC9C-5DC6774C8903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26918-3527-9D43-C9BC-AC5E5D55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6411E-7E14-E6FC-D687-EA616F40F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5DA6-6F30-884D-819F-CD235A56F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84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E0E8B-F7BD-16BE-3403-D36B7CF7C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1BF0C-0A54-FFC1-A80C-1740380E5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752EE-8786-CB88-5C51-37E2609DE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FF774-C6FF-E271-7DEF-FC1528DC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EBF4-44A5-5B4B-AC9C-5DC6774C8903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829DB-8603-9397-4156-5C9A325C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A9717-F3D9-7DD2-E49F-64A7AEEB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5DA6-6F30-884D-819F-CD235A56F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7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B6780-1BF9-1053-6254-652F62E7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C300C8-D13E-FAEB-0365-800C6628D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F37CB-4871-09E1-6D9A-4476197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FED17-8B4A-6748-BFD0-16A91063E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EBF4-44A5-5B4B-AC9C-5DC6774C8903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FF617-F361-331B-C543-2E798D636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18877-2697-4242-AA90-2310A1C3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5DA6-6F30-884D-819F-CD235A56F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9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913506-6772-849E-1F47-7AE694EBF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6374-78EA-D47F-C972-3BA9B802E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E4B34-7F87-8510-41B4-88E6DB744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9EBF4-44A5-5B4B-AC9C-5DC6774C8903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FDE2C-0986-44FD-F3B5-DAB6603EB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40C2F-8A97-5E3D-BFFA-9B72C8E12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B5DA6-6F30-884D-819F-CD235A56F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4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A6FF6-7003-6147-7634-A9E9B2517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1186"/>
            <a:ext cx="9144000" cy="2387600"/>
          </a:xfrm>
        </p:spPr>
        <p:txBody>
          <a:bodyPr>
            <a:noAutofit/>
          </a:bodyPr>
          <a:lstStyle/>
          <a:p>
            <a:r>
              <a:rPr lang="ru-RU" sz="3600" dirty="0"/>
              <a:t>Проект РФФИ №19-29-14110:</a:t>
            </a:r>
            <a:br>
              <a:rPr lang="ru-RU" sz="3600" dirty="0"/>
            </a:br>
            <a:r>
              <a:rPr lang="ru-RU" sz="3600" dirty="0"/>
              <a:t>Использование контекстной информации и информации из цифровой среды оценивания при измерении индивидуального прогресса учащихся начальной школы с помощью цифровых технологий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310BF4-3CE4-61A3-1B6D-719771112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81752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Карданова</a:t>
            </a:r>
            <a:r>
              <a:rPr lang="ru-RU" dirty="0"/>
              <a:t> Е.Ю.,</a:t>
            </a:r>
          </a:p>
          <a:p>
            <a:r>
              <a:rPr lang="ru-RU" dirty="0"/>
              <a:t>Антипкина И.В., Иванова А.Е., Угланова И.Л., </a:t>
            </a:r>
            <a:r>
              <a:rPr lang="ru-RU" dirty="0" err="1"/>
              <a:t>Федерякин</a:t>
            </a:r>
            <a:r>
              <a:rPr lang="ru-RU" dirty="0"/>
              <a:t> Д.А., Юсупова Э.М.</a:t>
            </a:r>
          </a:p>
          <a:p>
            <a:r>
              <a:rPr lang="ru-RU" dirty="0"/>
              <a:t>Центр </a:t>
            </a:r>
            <a:r>
              <a:rPr lang="ru-RU" dirty="0" err="1"/>
              <a:t>психометрики</a:t>
            </a:r>
            <a:r>
              <a:rPr lang="ru-RU" dirty="0"/>
              <a:t> и измерений в образовании</a:t>
            </a:r>
          </a:p>
          <a:p>
            <a:r>
              <a:rPr lang="ru-RU" dirty="0"/>
              <a:t>Института образования НИУ ВШЭ,</a:t>
            </a:r>
          </a:p>
          <a:p>
            <a:r>
              <a:rPr lang="ru-RU" dirty="0"/>
              <a:t>Москва, 2020-2023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665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A4031-AAA6-66BA-B093-0CF627B2E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проекте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C7133-7D2E-0211-674F-1A6898061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Цель проекта – исследование возможностей использования информации, получаемой из цифровой среды оценивания и других источников для справедливого, надежного и несмещенного оценивания прогресса учащихся начальной школы</a:t>
            </a:r>
          </a:p>
          <a:p>
            <a:r>
              <a:rPr lang="ru-RU" dirty="0"/>
              <a:t>Проект имеет сугубо методологический характер</a:t>
            </a:r>
          </a:p>
          <a:p>
            <a:r>
              <a:rPr lang="ru-RU" dirty="0"/>
              <a:t>В ходе проекта было получено четыре наиболее серьезных научных результата, заслуживающих особого внимания</a:t>
            </a:r>
          </a:p>
        </p:txBody>
      </p:sp>
    </p:spTree>
    <p:extLst>
      <p:ext uri="{BB962C8B-B14F-4D97-AF65-F5344CB8AC3E}">
        <p14:creationId xmlns:p14="http://schemas.microsoft.com/office/powerpoint/2010/main" val="3577575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5658F-7341-B57C-81B8-4268589F3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 1: Определение и классификация коллатеральной информации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E7A0E-2A4E-C941-735B-6925BAC33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Коллатеральная информация – это любая информация о процессе тестирования, которая (</a:t>
            </a:r>
            <a:r>
              <a:rPr lang="en-US" dirty="0" err="1"/>
              <a:t>i</a:t>
            </a:r>
            <a:r>
              <a:rPr lang="en-US" dirty="0"/>
              <a:t>) </a:t>
            </a:r>
            <a:r>
              <a:rPr lang="ru-RU" dirty="0"/>
              <a:t>не имеет теоретического обоснования; </a:t>
            </a:r>
            <a:r>
              <a:rPr lang="en-US" dirty="0"/>
              <a:t>(ii) </a:t>
            </a:r>
            <a:r>
              <a:rPr lang="ru-RU" dirty="0"/>
              <a:t>удобна в сборе, особенно в компьютерном тестировании; </a:t>
            </a:r>
            <a:r>
              <a:rPr lang="en-US" dirty="0"/>
              <a:t>(iii) </a:t>
            </a:r>
            <a:r>
              <a:rPr lang="ru-RU" dirty="0"/>
              <a:t>обрабатывается с помощью психометрических моделей, которые имеют такую же интерпретацию способности, как модели для только целевой информации</a:t>
            </a:r>
            <a:endParaRPr lang="en-US" dirty="0"/>
          </a:p>
          <a:p>
            <a:r>
              <a:rPr lang="en-US" dirty="0" err="1"/>
              <a:t>Т</a:t>
            </a:r>
            <a:r>
              <a:rPr lang="ru-RU" dirty="0" err="1"/>
              <a:t>ипы</a:t>
            </a:r>
            <a:r>
              <a:rPr lang="ru-RU" dirty="0"/>
              <a:t> коллатеральной информации:</a:t>
            </a:r>
          </a:p>
          <a:p>
            <a:pPr lvl="1"/>
            <a:r>
              <a:rPr lang="ru-RU" dirty="0"/>
              <a:t>О респондентах</a:t>
            </a:r>
          </a:p>
          <a:p>
            <a:pPr lvl="1"/>
            <a:r>
              <a:rPr lang="ru-RU" dirty="0"/>
              <a:t>О заданиях</a:t>
            </a:r>
          </a:p>
          <a:p>
            <a:pPr lvl="1"/>
            <a:r>
              <a:rPr lang="ru-RU" dirty="0"/>
              <a:t>Об их взаимодействии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3DF291-0DA7-34AB-0EC7-E4B86A791C4B}"/>
              </a:ext>
            </a:extLst>
          </p:cNvPr>
          <p:cNvSpPr txBox="1"/>
          <p:nvPr/>
        </p:nvSpPr>
        <p:spPr>
          <a:xfrm>
            <a:off x="425291" y="6034454"/>
            <a:ext cx="11439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Федерякин</a:t>
            </a:r>
            <a:r>
              <a:rPr lang="ru-RU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Д. А., Угланова, И. Л., &amp; Скрябин, М. А. (2021). Новые источники информации в компьютерном тестировании. </a:t>
            </a:r>
            <a:r>
              <a:rPr lang="ru-RU" sz="1200" b="0" i="1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Вестник Томского государственного университета</a:t>
            </a:r>
            <a:r>
              <a:rPr lang="ru-RU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(465), 179-187.</a:t>
            </a:r>
          </a:p>
          <a:p>
            <a:r>
              <a:rPr lang="ru-RU" sz="1200" dirty="0">
                <a:solidFill>
                  <a:srgbClr val="7F7F7F"/>
                </a:solidFill>
              </a:rPr>
              <a:t>Демидова, М.Ю. , </a:t>
            </a:r>
            <a:r>
              <a:rPr lang="ru-RU" sz="1200" dirty="0" err="1">
                <a:solidFill>
                  <a:srgbClr val="7F7F7F"/>
                </a:solidFill>
              </a:rPr>
              <a:t>Карданова</a:t>
            </a:r>
            <a:r>
              <a:rPr lang="ru-RU" sz="1200" dirty="0">
                <a:solidFill>
                  <a:srgbClr val="7F7F7F"/>
                </a:solidFill>
              </a:rPr>
              <a:t>, Е.Ю., Куприянов, Р.Б., </a:t>
            </a:r>
            <a:r>
              <a:rPr lang="ru-RU" sz="1200" dirty="0" err="1">
                <a:solidFill>
                  <a:srgbClr val="7F7F7F"/>
                </a:solidFill>
              </a:rPr>
              <a:t>Снегурова</a:t>
            </a:r>
            <a:r>
              <a:rPr lang="ru-RU" sz="1200" dirty="0">
                <a:solidFill>
                  <a:srgbClr val="7F7F7F"/>
                </a:solidFill>
              </a:rPr>
              <a:t>, В.И., Сулейманов, Р.С., </a:t>
            </a:r>
            <a:r>
              <a:rPr lang="ru-RU" sz="1200" dirty="0" err="1">
                <a:solidFill>
                  <a:srgbClr val="7F7F7F"/>
                </a:solidFill>
              </a:rPr>
              <a:t>Федерякин</a:t>
            </a:r>
            <a:r>
              <a:rPr lang="ru-RU" sz="1200" dirty="0">
                <a:solidFill>
                  <a:srgbClr val="7F7F7F"/>
                </a:solidFill>
              </a:rPr>
              <a:t>, Д.А. (2022). Результаты и оценивание. </a:t>
            </a:r>
            <a:r>
              <a:rPr lang="ru-RU" sz="1200" i="1" dirty="0">
                <a:solidFill>
                  <a:srgbClr val="7F7F7F"/>
                </a:solidFill>
              </a:rPr>
              <a:t>Вестник РФФИ</a:t>
            </a:r>
            <a:r>
              <a:rPr lang="ru-RU" sz="1200" dirty="0">
                <a:solidFill>
                  <a:srgbClr val="7F7F7F"/>
                </a:solidFill>
              </a:rPr>
              <a:t>, №1 (113), 104-113.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41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A46BD-3B69-3787-7091-B43C35AFB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Результат 2: Косоугольные бифакторные модели – информация о респондентах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1F322-D97E-0557-7727-B300D2503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При использовании тестов со сложной структурой популярны бифакторные психометрические модели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 ходе работы над этим проектом были разработаны косоугольные бифакторные модели, которые позволяют оценивать все корреляции между всеми способностями респондентов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2F698-2A08-42DB-9CBB-1FB753524FBE}"/>
              </a:ext>
            </a:extLst>
          </p:cNvPr>
          <p:cNvSpPr txBox="1"/>
          <p:nvPr/>
        </p:nvSpPr>
        <p:spPr>
          <a:xfrm>
            <a:off x="425291" y="5853797"/>
            <a:ext cx="113414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Federiakin</a:t>
            </a:r>
            <a:r>
              <a:rPr lang="en-US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D., Wilson, M.R. Identifying and interpreting the Completely Oblique Rasch Bifactor Model. Psychometrika. Under review.</a:t>
            </a:r>
          </a:p>
          <a:p>
            <a:r>
              <a:rPr lang="ru-RU" sz="1200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Федерякин</a:t>
            </a:r>
            <a:r>
              <a:rPr lang="ru-RU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Д.А. (2021). Классификация бифакторных моделей. </a:t>
            </a:r>
            <a:r>
              <a:rPr lang="ru-RU" sz="1200" b="0" i="1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И741 Информатизация образования и методика электронного обучения: цифровые технологии в образовании: материалы </a:t>
            </a:r>
            <a:r>
              <a:rPr lang="en-GB" sz="1200" b="0" i="1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V </a:t>
            </a:r>
            <a:r>
              <a:rPr lang="ru-RU" sz="1200" b="0" i="1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Международной Конференции</a:t>
            </a:r>
            <a:r>
              <a:rPr lang="ru-RU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350.</a:t>
            </a:r>
          </a:p>
          <a:p>
            <a:r>
              <a:rPr lang="ru-RU" sz="1200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Федерякин</a:t>
            </a:r>
            <a:r>
              <a:rPr lang="ru-RU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Д.А., Ларина, Г.С., &amp; </a:t>
            </a:r>
            <a:r>
              <a:rPr lang="ru-RU" sz="1200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Карданова</a:t>
            </a:r>
            <a:r>
              <a:rPr lang="ru-RU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Е.Ю. (2021). Измерение базовой математической грамотности в начальной школе. </a:t>
            </a:r>
            <a:r>
              <a:rPr lang="ru-RU" sz="1200" b="0" i="1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Вопросы образования</a:t>
            </a:r>
            <a:r>
              <a:rPr lang="ru-RU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(2), 199-226.</a:t>
            </a:r>
            <a:endParaRPr lang="en-US" sz="1200" dirty="0">
              <a:solidFill>
                <a:srgbClr val="7F7F7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5AEEB7-7E17-2416-DFAF-C116E5D5C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629" y="2635984"/>
            <a:ext cx="3634740" cy="18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00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61C61-0780-ACE7-1929-5C9EE1993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Результат 3: Новый способ измерения прогресса – информация о заданиях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A751F-017D-3E4C-CF40-B593E2458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Для измерения образовательного прогресса в </a:t>
            </a:r>
            <a:r>
              <a:rPr lang="ru-RU" dirty="0" err="1"/>
              <a:t>психометрике</a:t>
            </a:r>
            <a:r>
              <a:rPr lang="ru-RU" dirty="0"/>
              <a:t> используются лонгитюдные модели I</a:t>
            </a:r>
            <a:r>
              <a:rPr lang="en-US" dirty="0"/>
              <a:t>RT </a:t>
            </a:r>
            <a:r>
              <a:rPr lang="ru-RU" dirty="0"/>
              <a:t>и Факторного Анализа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 ходе работы над этим проектом был разработан психометрический подход к построению единых лонгитюдных шкал на основе когнитивных карт теста, без повторения заданий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752C9-DE0A-4AFC-AD90-DD897A954049}"/>
              </a:ext>
            </a:extLst>
          </p:cNvPr>
          <p:cNvSpPr txBox="1"/>
          <p:nvPr/>
        </p:nvSpPr>
        <p:spPr>
          <a:xfrm>
            <a:off x="425291" y="5946130"/>
            <a:ext cx="113414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F7F7F"/>
                </a:solidFill>
                <a:latin typeface="Arial" panose="020B0604020202020204" pitchFamily="34" charset="0"/>
              </a:rPr>
              <a:t>Тарасов, С.В., Зуева, И.О., </a:t>
            </a:r>
            <a:r>
              <a:rPr lang="ru-RU" sz="1200" dirty="0" err="1">
                <a:solidFill>
                  <a:srgbClr val="7F7F7F"/>
                </a:solidFill>
                <a:latin typeface="Arial" panose="020B0604020202020204" pitchFamily="34" charset="0"/>
              </a:rPr>
              <a:t>Федерякин</a:t>
            </a:r>
            <a:r>
              <a:rPr lang="ru-RU" sz="1200" dirty="0">
                <a:solidFill>
                  <a:srgbClr val="7F7F7F"/>
                </a:solidFill>
                <a:latin typeface="Arial" panose="020B0604020202020204" pitchFamily="34" charset="0"/>
              </a:rPr>
              <a:t>, Д.А. Измерение образовательного прогресса на основе когнитивных операций. </a:t>
            </a:r>
            <a:r>
              <a:rPr lang="ru-RU" sz="1200" i="1" dirty="0">
                <a:solidFill>
                  <a:srgbClr val="7F7F7F"/>
                </a:solidFill>
                <a:latin typeface="Arial" panose="020B0604020202020204" pitchFamily="34" charset="0"/>
              </a:rPr>
              <a:t>Вопросы образования.</a:t>
            </a:r>
            <a:r>
              <a:rPr lang="ru-RU" sz="1200" dirty="0">
                <a:solidFill>
                  <a:srgbClr val="7F7F7F"/>
                </a:solidFill>
                <a:latin typeface="Arial" panose="020B0604020202020204" pitchFamily="34" charset="0"/>
              </a:rPr>
              <a:t> На рецензировании.</a:t>
            </a:r>
          </a:p>
          <a:p>
            <a:r>
              <a:rPr lang="ru-RU" sz="1200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Саляхутдинова</a:t>
            </a:r>
            <a:r>
              <a:rPr lang="ru-RU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Д.Р., &amp; </a:t>
            </a:r>
            <a:r>
              <a:rPr lang="ru-RU" sz="1200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Федерякин</a:t>
            </a:r>
            <a:r>
              <a:rPr lang="ru-RU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Д.А. (2022). Способы связывания шкал для измерения образовательного прогресса в разных парадигмах анализа данных образовательного тестирования. </a:t>
            </a:r>
            <a:r>
              <a:rPr lang="ru-RU" sz="1200" b="0" i="1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Отечественная и зарубежная педагогика</a:t>
            </a:r>
            <a:r>
              <a:rPr lang="ru-RU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1200" b="0" i="1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ru-RU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(3), 98-111.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972477-B218-C23A-24D0-C2419D83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87" y="2645679"/>
            <a:ext cx="2258326" cy="219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B4525BB-ABAA-7DF2-0329-611A52A50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488" y="2617470"/>
            <a:ext cx="1943602" cy="222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EE549E-265C-AADC-BEB9-945CCE83E85B}"/>
              </a:ext>
            </a:extLst>
          </p:cNvPr>
          <p:cNvSpPr txBox="1"/>
          <p:nvPr/>
        </p:nvSpPr>
        <p:spPr>
          <a:xfrm>
            <a:off x="5913095" y="3346038"/>
            <a:ext cx="9029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786817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68672-8BA0-BB43-A5CA-425895E1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Результат 4: Использование нейронных сетей для начисления баллов – информация о взаимодействии респондентов и заданий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42809-A0B8-C743-DB19-C07D75F75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Для снижения стоимости начисления баллов за </a:t>
            </a:r>
            <a:r>
              <a:rPr lang="en-US" dirty="0"/>
              <a:t>performance-based </a:t>
            </a:r>
            <a:r>
              <a:rPr lang="ru-RU" dirty="0"/>
              <a:t>задания на креативность, были применены технологии машинного обучения</a:t>
            </a:r>
          </a:p>
          <a:p>
            <a:r>
              <a:rPr lang="ru-RU" dirty="0"/>
              <a:t>Мы применяли </a:t>
            </a:r>
            <a:r>
              <a:rPr lang="ru-RU" dirty="0" err="1"/>
              <a:t>сверточные</a:t>
            </a:r>
            <a:r>
              <a:rPr lang="ru-RU" dirty="0"/>
              <a:t> нейронные сети, позволяющие автоматически анализировать изображения</a:t>
            </a:r>
          </a:p>
          <a:p>
            <a:r>
              <a:rPr lang="ru-RU" dirty="0"/>
              <a:t>Эти нейронные сети анализируют весе изображение целиком, что позволяет учитывать детали, игнорируемые экспертами</a:t>
            </a:r>
          </a:p>
          <a:p>
            <a:r>
              <a:rPr lang="ru-RU" dirty="0"/>
              <a:t>Точность классификации изображений (на детальные/не детальные и оригинальные/не оригинальные) составила порядка 90%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9C836-FF0E-49AC-6189-8073AED33E61}"/>
              </a:ext>
            </a:extLst>
          </p:cNvPr>
          <p:cNvSpPr txBox="1"/>
          <p:nvPr/>
        </p:nvSpPr>
        <p:spPr>
          <a:xfrm>
            <a:off x="425291" y="6031210"/>
            <a:ext cx="113414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Угланова, И.Л., </a:t>
            </a:r>
            <a:r>
              <a:rPr lang="ru-RU" sz="1200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Гельвер</a:t>
            </a:r>
            <a:r>
              <a:rPr lang="ru-RU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Е.С., Тарасов, С.В., Грачева, Д.А., &amp; </a:t>
            </a:r>
            <a:r>
              <a:rPr lang="ru-RU" sz="1200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Вырва</a:t>
            </a:r>
            <a:r>
              <a:rPr lang="ru-RU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Е.Е. (2021). Оценивание креативности на основе анализа изображений с помощью нейронных сетей. </a:t>
            </a:r>
            <a:r>
              <a:rPr lang="ru-RU" sz="1200" b="0" i="1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Искусственный интеллект и принятие решений</a:t>
            </a:r>
            <a:r>
              <a:rPr lang="ru-RU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(1), 86.</a:t>
            </a:r>
          </a:p>
          <a:p>
            <a:r>
              <a:rPr lang="en-GB" sz="1200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Uglanova</a:t>
            </a:r>
            <a:r>
              <a:rPr lang="en-GB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I.L., </a:t>
            </a:r>
            <a:r>
              <a:rPr lang="en-GB" sz="1200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Gel’ver</a:t>
            </a:r>
            <a:r>
              <a:rPr lang="en-GB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E.S., Tarasov, S.V., </a:t>
            </a:r>
            <a:r>
              <a:rPr lang="en-GB" sz="1200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Gracheva</a:t>
            </a:r>
            <a:r>
              <a:rPr lang="en-GB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D.A., &amp; </a:t>
            </a:r>
            <a:r>
              <a:rPr lang="en-GB" sz="1200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Vyrva</a:t>
            </a:r>
            <a:r>
              <a:rPr lang="en-GB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 E.E. (2022). Creativity Assessment by </a:t>
            </a:r>
            <a:r>
              <a:rPr lang="en-GB" sz="1200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Analyzing</a:t>
            </a:r>
            <a:r>
              <a:rPr lang="en-GB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 Images Using Neural Networks. </a:t>
            </a:r>
            <a:r>
              <a:rPr lang="en-GB" sz="1200" b="0" i="1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Scientific and Technical Information Processing</a:t>
            </a:r>
            <a:r>
              <a:rPr lang="en-GB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sz="1200" b="0" i="1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49</a:t>
            </a:r>
            <a:r>
              <a:rPr lang="en-GB" sz="1200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(5), 371-378.</a:t>
            </a:r>
            <a:endParaRPr lang="ru-RU" sz="1200" b="0" i="0" dirty="0">
              <a:solidFill>
                <a:srgbClr val="7F7F7F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993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466C5-DD68-9456-F909-6D9F38CFA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945C-CA03-95A6-CDF0-3421B1CD7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ходе проекта существенное обогащение получил набор психометрических методов, позволяющих валидно и надежно измерять образовательный прогресс учеников школ</a:t>
            </a:r>
          </a:p>
          <a:p>
            <a:r>
              <a:rPr lang="ru-RU" dirty="0"/>
              <a:t>Кроме обозначенных в презентации результатов, также был получен значительный набор более прикладных результатов, ориентированных на отдельные инструменты измерения или доказательные выводы об образовательным процессе</a:t>
            </a:r>
          </a:p>
          <a:p>
            <a:r>
              <a:rPr lang="ru-RU" dirty="0"/>
              <a:t>Наработанные результаты будут применены в разработке системы мониторинга образовательного прогресса учеников средних школ</a:t>
            </a:r>
          </a:p>
        </p:txBody>
      </p:sp>
    </p:spTree>
    <p:extLst>
      <p:ext uri="{BB962C8B-B14F-4D97-AF65-F5344CB8AC3E}">
        <p14:creationId xmlns:p14="http://schemas.microsoft.com/office/powerpoint/2010/main" val="33220433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728</Words>
  <Application>Microsoft Office PowerPoint</Application>
  <PresentationFormat>Широкоэкранный</PresentationFormat>
  <Paragraphs>49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Проект РФФИ №19-29-14110: Использование контекстной информации и информации из цифровой среды оценивания при измерении индивидуального прогресса учащихся начальной школы с помощью цифровых технологий</vt:lpstr>
      <vt:lpstr>О проекте</vt:lpstr>
      <vt:lpstr>Результат 1: Определение и классификация коллатеральной информации</vt:lpstr>
      <vt:lpstr>Результат 2: Косоугольные бифакторные модели – информация о респондентах</vt:lpstr>
      <vt:lpstr>Результат 3: Новый способ измерения прогресса – информация о заданиях</vt:lpstr>
      <vt:lpstr>Результат 4: Использование нейронных сетей для начисления баллов – информация о взаимодействии респондентов и заданий</vt:lpstr>
      <vt:lpstr>Заключение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РФФИ №19-29-14110: Использование контекстной информации и информации из цифровой среды оценивания при измерении индивидуального прогресса учащихся начальной школы с помощью цифровых технологий</dc:title>
  <dc:creator>Denis Federiakin</dc:creator>
  <cp:lastModifiedBy>Администратор</cp:lastModifiedBy>
  <cp:revision>1</cp:revision>
  <dcterms:created xsi:type="dcterms:W3CDTF">2023-05-14T23:47:51Z</dcterms:created>
  <dcterms:modified xsi:type="dcterms:W3CDTF">2023-05-15T08:05:17Z</dcterms:modified>
</cp:coreProperties>
</file>