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15"/>
  </p:notesMasterIdLst>
  <p:sldIdLst>
    <p:sldId id="256" r:id="rId2"/>
    <p:sldId id="282" r:id="rId3"/>
    <p:sldId id="283" r:id="rId4"/>
    <p:sldId id="284" r:id="rId5"/>
    <p:sldId id="286" r:id="rId6"/>
    <p:sldId id="287" r:id="rId7"/>
    <p:sldId id="290" r:id="rId8"/>
    <p:sldId id="291" r:id="rId9"/>
    <p:sldId id="292" r:id="rId10"/>
    <p:sldId id="293" r:id="rId11"/>
    <p:sldId id="295" r:id="rId12"/>
    <p:sldId id="294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D0DD83-A0C0-2B40-AF87-5AE493449FE0}">
          <p14:sldIdLst>
            <p14:sldId id="256"/>
            <p14:sldId id="282"/>
            <p14:sldId id="283"/>
            <p14:sldId id="284"/>
            <p14:sldId id="286"/>
            <p14:sldId id="287"/>
            <p14:sldId id="290"/>
            <p14:sldId id="291"/>
            <p14:sldId id="292"/>
            <p14:sldId id="293"/>
            <p14:sldId id="295"/>
            <p14:sldId id="294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4"/>
    <p:restoredTop sz="96371"/>
  </p:normalViewPr>
  <p:slideViewPr>
    <p:cSldViewPr snapToGrid="0">
      <p:cViewPr varScale="1">
        <p:scale>
          <a:sx n="130" d="100"/>
          <a:sy n="130" d="100"/>
        </p:scale>
        <p:origin x="100" y="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C320B-F2AF-B742-BEB9-996AA666728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05B14-96A0-C642-96E4-B2C2D5BB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0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68E-3CA4-2546-AF4A-7E7893A74B14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6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5DCA-61D2-5641-9D1D-B3146D672459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666-1AB4-CF4F-881D-A9100DBDEAEF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0087-53AD-4243-923C-8438D9AE1B8F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3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00931BC-882D-9947-BCB6-89E2ED42306B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5D9-E2EC-CD40-BCF5-7DAA731BD178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1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A17B-B9E6-8840-83D7-BB0B7ABA9F91}" type="datetime1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7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0A1C-61BD-CE4C-AD25-B74D3D2DB034}" type="datetime1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9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D47B-A77C-424B-9B27-452BEFD6FBBF}" type="datetime1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A96F-4F1A-C44C-A2CC-9BECB46DB7DF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6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68CF44E4-741B-9D4D-8690-841367CCD46E}" type="datetime1">
              <a:rPr lang="ru-RU" smtClean="0"/>
              <a:t>17.05.2023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6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22A76AA-B91B-3742-BE1B-DB287FB3545A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F5076-4193-162C-F067-FB249AD3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068" y="1335511"/>
            <a:ext cx="10238232" cy="3035808"/>
          </a:xfrm>
        </p:spPr>
        <p:txBody>
          <a:bodyPr>
            <a:noAutofit/>
          </a:bodyPr>
          <a:lstStyle/>
          <a:p>
            <a:r>
              <a:rPr lang="ru-RU" sz="3700" dirty="0"/>
              <a:t>Персонализация траектории обучения на основе измерения когнитивных и личностных характеристик обучаемого с использованием </a:t>
            </a:r>
            <a:r>
              <a:rPr lang="ru-RU" sz="3700" dirty="0" err="1"/>
              <a:t>нейроинтерфейса</a:t>
            </a:r>
            <a:r>
              <a:rPr lang="ru-RU" sz="3700" dirty="0"/>
              <a:t> "мозг-компьютер" и методов искусственного интеллекта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640F29-5348-318C-E3C5-B98A806EA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468248"/>
            <a:ext cx="10093452" cy="1388068"/>
          </a:xfrm>
        </p:spPr>
        <p:txBody>
          <a:bodyPr>
            <a:normAutofit/>
          </a:bodyPr>
          <a:lstStyle/>
          <a:p>
            <a:r>
              <a:rPr lang="ru-RU" dirty="0"/>
              <a:t>Куркин Семен Андреевич</a:t>
            </a:r>
          </a:p>
          <a:p>
            <a:r>
              <a:rPr lang="ru-RU" sz="1600" dirty="0"/>
              <a:t>д.ф.-м.н., доцент, ведущий научный сотрудник</a:t>
            </a:r>
          </a:p>
          <a:p>
            <a:r>
              <a:rPr lang="ru-RU" sz="1600" dirty="0"/>
              <a:t>РФФИ 19-29-14101</a:t>
            </a:r>
          </a:p>
        </p:txBody>
      </p:sp>
    </p:spTree>
    <p:extLst>
      <p:ext uri="{BB962C8B-B14F-4D97-AF65-F5344CB8AC3E}">
        <p14:creationId xmlns:p14="http://schemas.microsoft.com/office/powerpoint/2010/main" val="115353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C005A-4D1D-470C-3FAF-FB06BCA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6A0076-D846-2FF2-C4EF-F4B89B1274EC}"/>
              </a:ext>
            </a:extLst>
          </p:cNvPr>
          <p:cNvSpPr txBox="1">
            <a:spLocks/>
          </p:cNvSpPr>
          <p:nvPr/>
        </p:nvSpPr>
        <p:spPr>
          <a:xfrm>
            <a:off x="101843" y="-15505"/>
            <a:ext cx="11988313" cy="789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/>
              <a:t>Список опубликованных по проекту статей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23F24-15BA-5717-DA3F-DF3B6C9666E8}"/>
              </a:ext>
            </a:extLst>
          </p:cNvPr>
          <p:cNvSpPr txBox="1"/>
          <p:nvPr/>
        </p:nvSpPr>
        <p:spPr>
          <a:xfrm>
            <a:off x="189806" y="549527"/>
            <a:ext cx="1181238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Федоров А. А., Куркин С. А., Храмова М. В., Храмов А. Е.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Нейротехнологии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искусственный интеллект как ключевые факторы кастомизации жизненно-образовательного маршрута. Информатика и образование. 2023;38(2)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принята к публикации</a:t>
            </a:r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Khramova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Marina V.,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Kuc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Alexander K., Maksimenko Vladimir A., Frolov Nikita S.,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Grubov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Vadim V., Kurkin Semen A., Pisarchik Alexander N.,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Shusharina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Natalia N., Fedorov Alexander A., Hramov Alexander E. Monitoring the cortical activity of children and adults during cognitive task completion //Sensors. – 2021. – Т. 21. – №. 18. – С. 6021, </a:t>
            </a:r>
            <a:r>
              <a:rPr lang="ru-RU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импакт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-фактор –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3.735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Смирнов Н.М.,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Бадарин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А.А., Куркин С.А., Храмов А.Е. Новый электроэнцефалографический маркер эффективности решения когнитивной задачи. Известия РАН. Серия физическая. 87, (2023) 129-133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Bukina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T. V.,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Khramova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M. V., Kurkin S. A. Modern research on primary school children brain functioning in the learning process //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Известия высших учебных заведений. Прикладная нелинейная динамика. – 2021. – Т. 29. – №. 3. – С. 449-456.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Badarin A., Smirnov N., Kurkin S. Biomarkers of brain activity for the performance evaluation in the process of solving cognitive tasks //2021 5th Scientific School Dynamics of Complex Networks and their Applications (DCNA). – IEEE, 2021. – С. 36-39.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Букина Т. В., Храмова М. В. Разработка заданий по информатике на основе технологии визуализации //Актуальные проблемы методики обучения информатике и математике в современной школе. – 2021. – С. 636-641.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Букина Т. В., Храмова М. В. Особенности организации эксперимента в когнитивных исследованиях математических способностей детей //Информационные технологии в образовании. – 2021. – №. 4. – С. 53-57.</a:t>
            </a:r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Храмова М. В., Александрова Н. А. Персонализированная траектория обучения младшего школьника на основе электроэнцефалографических данных //Информационные технологии в образовании. – №. 4. – С. 267-271.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Bukina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T. V.,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Khramova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M. V. Researches on children's mathematical abilities using non-invasive brain-recording technologies //2021 5th Scientific School Dynamics of Complex Networks and their Applications (DCNA). – IEEE, 2021. – С. 53-55.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Kurkin S. A.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Система для контроля и корректировки процесса обучения младших школьников на базе анализа данных ЭЭГ //Информационно-управляющие системы. – 2020. – №. 5. – С. 50-61.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Hramov Alexander E.,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Grubov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Vadim, Frolov Nikita, Pitsik Elena,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Khramova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Marina V. Network structure of children's brain activity during cognitive load //Saratov Fall Meeting 2019: Computations and Data Analysis: from Nanoscale Tools to Brain Functions. – SPIE, 2020. – Т. 11459. – С. 43-48.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Grubov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Vadim V., Maksimenko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Valdimir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A., Kurkin Semen A.,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Khramova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Marina V., Hramov Alexander E. Maintaining attention state of children during cognitive load //Saratov Fall Meeting 2019: Computations and Data Analysis: from Nanoscale Tools to Brain Functions. – SPIE, 2020. – Т. 11459. – С. 49-55.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Badarin A.,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Grubov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V., Maksimenko V. The activity of the brain cortical network during solving tasks //2020 4th Scientific School on Dynamics of Complex Networks and their Application in Intellectual Robotics (DCNAIR). – IEEE, 2020. – С. 42-45.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Bukina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T. V.,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Khramova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M. V., Kurkin S. Modern research on the primary school children brain functioning in the learning process //2020 4th Scientific School on Dynamics of Complex Networks and their Application in Intellectual Robotics (DCNAIR). – IEEE, 2020. – С. 68-69.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2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C005A-4D1D-470C-3FAF-FB06BCA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6A0076-D846-2FF2-C4EF-F4B89B1274EC}"/>
              </a:ext>
            </a:extLst>
          </p:cNvPr>
          <p:cNvSpPr txBox="1">
            <a:spLocks/>
          </p:cNvSpPr>
          <p:nvPr/>
        </p:nvSpPr>
        <p:spPr>
          <a:xfrm>
            <a:off x="101843" y="-15505"/>
            <a:ext cx="11988313" cy="789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/>
              <a:t>Участие в научных мероприятиях по тематике проекта - </a:t>
            </a:r>
            <a:r>
              <a:rPr lang="en-US" sz="2600" dirty="0"/>
              <a:t>I</a:t>
            </a:r>
            <a:endParaRPr lang="ru-RU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B68DD-EC6F-FD68-7234-0C841DA8FF6F}"/>
              </a:ext>
            </a:extLst>
          </p:cNvPr>
          <p:cNvSpPr txBox="1"/>
          <p:nvPr/>
        </p:nvSpPr>
        <p:spPr>
          <a:xfrm>
            <a:off x="172779" y="592240"/>
            <a:ext cx="11778429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Бадарин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А.,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Грубов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В., Максименко В. The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cortical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solving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// 2020 4th Scientific School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Dynamics of Complex Networks and their Application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Intellectual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Robotics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(DCNAIR). – IEEE, 7-9 сентября 2020, г. Иннополис, Россия, устный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Букина Т., Храмова М. Modern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functioning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// 2020 4th Scientific School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Dynamics of Complex Networks and their Application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Intellectual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Robotics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(DCNAIR). – IEEE, 7-9 сентября 2020, г. Иннополис, Россия, устный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Куркин С. Восстановление источников нейронной активности в головном мозге человека в процессе восприятия визуальных стимулов // XV Всероссийская конференция молодых ученых «Наноэлектроника,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нанофотоника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нелинейная физика», 8-10 сентября, г. Саратов, Россия, стендовый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Грубов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В., Максименко В., Храмова М., Храмов А., Куркин С. Study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cognitive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// XV Всероссийская конференция молодых ученых «Наноэлектроника,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нанофотоника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нелинейная физика», 8-10 сентября, г. Саратов, Россия, стендовый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Бадарин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А., Куркин С.,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Грубов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В.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solving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cognitive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//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Saratov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(SFM 2020), Conference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Computation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Biophysics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Analysis of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Data VII, 29 сентября-2 октября, г. Саратов, Россия, стендовый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Храмова М.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Нейровизуализация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познавательных процессов как основа персонализации обучения в цифровой образовательной среде (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Neuroimaging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cognitive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personalized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// VI (виртуальный) Международный форум по педагогическому образованию «Перспективы и приоритеты педагогического образования в эпоху трансформаций, выбора и вызовов», 27 мая - 9 июня, г. Казань, Россия, устный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Букина Т. Применение технологий визуализации информации для развития внимания на уроках информатики // XII Всероссийская научно-практическая конференция «Информационные технологии в образовании», 30-31 октября, г. Саратов, Россия, устный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 Храмова М., Александрова Н. Адаптивные платформы - как основной тренд систем дистанционного обучения в цифровую эпоху // XII Всероссийская научно-практическая конференция «Информационные технологии в образовании», 30-31 октября, г. Саратов, Россия, устный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 Александрова Н., Храмова М. Компоненты когнитивного развития младшего школьника, исследуемые в процессе обучения, которые диагностируемы и представляемы в виде электроэнцефалографических данных // XII Всероссийская научно-практическая конференция «Информационные технологии в образовании», 30-31 октября, г. Саратов, Россия, устный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 Члены коллектива принимают участие в серии веб-мастерских «Цифровая трансформация школы», которые проводят Алексей Львович Семенов, руководитель Программы РФФИ, академик РАН и РАО, и Артем Симонович Соловейчик, главный редактор Издательского дома «Первое сентября», пресс-секретарь программы «Цифровая трансформация школы».</a:t>
            </a:r>
            <a:endParaRPr lang="ru-R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3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C005A-4D1D-470C-3FAF-FB06BCA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12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6A0076-D846-2FF2-C4EF-F4B89B1274EC}"/>
              </a:ext>
            </a:extLst>
          </p:cNvPr>
          <p:cNvSpPr txBox="1">
            <a:spLocks/>
          </p:cNvSpPr>
          <p:nvPr/>
        </p:nvSpPr>
        <p:spPr>
          <a:xfrm>
            <a:off x="101843" y="-15505"/>
            <a:ext cx="11988313" cy="789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/>
              <a:t>Участие в научных мероприятиях по тематике проекта - </a:t>
            </a:r>
            <a:r>
              <a:rPr lang="en-US" sz="2600" dirty="0"/>
              <a:t>II</a:t>
            </a:r>
            <a:endParaRPr lang="ru-RU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B68DD-EC6F-FD68-7234-0C841DA8FF6F}"/>
              </a:ext>
            </a:extLst>
          </p:cNvPr>
          <p:cNvSpPr txBox="1"/>
          <p:nvPr/>
        </p:nvSpPr>
        <p:spPr>
          <a:xfrm>
            <a:off x="172779" y="592240"/>
            <a:ext cx="1177842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Бадарин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А.А., Смирнов Н.М., Куркин С.А.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Biomarkers of brain activity for the performance evaluation in the process of solving cognitive tasks // 2021 5th Scientific School Dynamics of Complex Networks and their Applications (DCNA). – IEEE, 13-15 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сентября 2021 г., г. Калининград, Россия, стендовый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Букина Т.В., Храмова М.В.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Researches on children's mathematical abilities using non-invasive brain-recording technologies // 2021 5th Scientific School Dynamics of Complex Networks and their Applications (DCNA). – IEEE, 13-15 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сентября 2021 г., г. Калининград, Россия, устный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Бадарин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А.А.,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Грубов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В.В., Куркин С.А.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Hemodynamic response and functional connectivity during solving cognitive tasks: </a:t>
            </a:r>
            <a:r>
              <a:rPr lang="en-US" sz="15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fNIRS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study // Saratov Fall Meeting (SFM 2021), Conference on Computation Biophysics and Analysis of Biomedical Data, 27 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сентября-1 октября 2021 г., г. Саратов, Россия, стендовый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Букина Т.В., Храмова М.В. Разработка заданий по информатике на основе технологии визуализации // Международная научно-практическая интернет-конференция «Актуальные проблемы методики обучения информатике и математике в современной школе», 19–25 апреля 2021 г., г. Москва, Россия, устный доклад (онлайн).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Букина Т.В., Храмова М.В. Особенности организации эксперимента в когнитивных исследованиях математических способностей детей //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XIII 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Всероссийская научно-практическая конференция «Информационные технологии в образовании», 5–6 ноября 2021 г., г. Саратов, Россия, устный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Храмова М.В., Александрова Н.А. Персонализированная траектория обучения младшего школьника на основе электроэнцефалографических данных //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XIII 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Всероссийская научно-практическая конференция «Информационные технологии в образовании», 5–6 ноября 2021 г., г. Саратов, Россия, устный доклад.</a:t>
            </a:r>
            <a:b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Александрова Н.А., Храмова М.В. Проектирование адаптивного обучения на основе цифровых платформ для детей с ограниченными возможностями здоровья //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VII 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Международный форум по педагогическому образованию «Педагогическое образование: новые вызовы и цели» (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IFTE 2021), 26–28 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мая 2021 г., г. Казань, Россия, устный доклад (онлайн).</a:t>
            </a:r>
            <a:endParaRPr lang="ru-R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13C75-DF50-3766-BC4D-DCE129B5B7EE}"/>
              </a:ext>
            </a:extLst>
          </p:cNvPr>
          <p:cNvSpPr txBox="1"/>
          <p:nvPr/>
        </p:nvSpPr>
        <p:spPr>
          <a:xfrm>
            <a:off x="172779" y="5324190"/>
            <a:ext cx="111383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РИДы</a:t>
            </a:r>
            <a:endParaRPr lang="ru-RU" sz="1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Пицик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Е.Н., Храмов А.Е. Рисунок для графического интерфейса (3 варианта). Патент на промышленный образец № 121678, 2020.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Хорев В.С., Куркин С.А., Храмов А.Е. Определение частотно-временных характеристик сигналов ЭЭГ со статистическим тестированием на основе кластерных перестановок. Свидетельство о государственной регистрации программы для ЭВМ № 2020618797, 2020.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Куркин С.А. Программа для локализации методом DICS источников нейронной активности в головном мозге по многоканальным сигналам ЭЭГ. Свидетельство о государственной регистрации программы для ЭВМ № 2021665676, 2021.</a:t>
            </a:r>
          </a:p>
        </p:txBody>
      </p:sp>
    </p:spTree>
    <p:extLst>
      <p:ext uri="{BB962C8B-B14F-4D97-AF65-F5344CB8AC3E}">
        <p14:creationId xmlns:p14="http://schemas.microsoft.com/office/powerpoint/2010/main" val="23261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88A6F5-8D1F-4A9E-A403-66331D0D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024FCB-4926-410B-85FF-191ADB1EE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7D6E4A-46B6-44CC-AC6E-2DD00DABA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FD3B47-DA6C-4208-B8BE-7ECBC7ECB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0E4DF5-9537-49C7-A006-BCEC784A2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30DD2DF-8124-4BFB-9ADA-DC59BF10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5BCF251-4434-4B79-8A80-86EB308CF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2A8B5-49A7-4E21-A142-4CDD07944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C910B4-CEC2-4051-A122-FB145151C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B989-D24F-C532-4E1B-5177EA08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56" y="1432223"/>
            <a:ext cx="5965470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8000" b="1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Благодарю за внимание!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847782-BA26-41B0-A845-49960A7A7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0D9095-1BC3-4171-B64F-34AE44CA9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464CF78-ACE0-41B2-B840-72B152A7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3EFBA91-D3E3-4C6C-A3F5-B33469A0E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E5F8E5-224C-F3F9-F0AD-16705B03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056" y="5477256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EA1F00-BB6E-9B42-8C3D-C2CEDEEBEA7E}" type="slidenum">
              <a:rPr lang="en-US" sz="2800" smtClean="0"/>
              <a:pPr>
                <a:spcAft>
                  <a:spcPts val="600"/>
                </a:spcAft>
              </a:pPr>
              <a:t>13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9448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A6190-4A94-6FFF-EFF1-FD51C8EC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828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dirty="0"/>
              <a:t>Нейронаука и ИИ – путь к индивидуализации в образовании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1EC799-8309-C381-0C1A-D60B8FA0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411A1-FF8C-A117-516F-5CE266FA14EB}"/>
              </a:ext>
            </a:extLst>
          </p:cNvPr>
          <p:cNvSpPr txBox="1"/>
          <p:nvPr/>
        </p:nvSpPr>
        <p:spPr>
          <a:xfrm>
            <a:off x="5013380" y="1524997"/>
            <a:ext cx="693782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разных слоях предложенной модели представлены различные модальности состояния обучающегося, при измерении/оценке каждой из которых получаются данные о состоянии человека соответствующей модальности. В центре (ядре) модели находится базовая подсистема анализа данных и управления – «ИИ + большие данные». Двунаправленными стрелками в нижней части рисунка обозначены возможные контура обратных связей. Слои: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Психологические и психофизиологические характеристики обучающегося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психологический портрет человека, тип темперамента, тип нервной системы и высшей нервной деятельности, уровень интеллекта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оценка элементарных когнитивных функций (ЭКФ) – рабочая память, фокусирование внимание и концентрация, визуальный поиск, ментальная арифметика и др.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Физиологические характеристики обучающегося: пульс, характеристики электрокардиограммы, частота дыхания, оксигенация крови, температура тела, артериальное давление, проводимость кожи, мышечная активность, характеристики движения глаз, время реакции и др.</a:t>
            </a:r>
          </a:p>
        </p:txBody>
      </p:sp>
      <p:pic>
        <p:nvPicPr>
          <p:cNvPr id="3" name="Рисунок 2" descr="Изображение выглядит как диаграмма, схематичный&#10;&#10;Автоматически созданное описание">
            <a:extLst>
              <a:ext uri="{FF2B5EF4-FFF2-40B4-BE49-F238E27FC236}">
                <a16:creationId xmlns:a16="http://schemas.microsoft.com/office/drawing/2014/main" id="{A89855A9-828C-A741-FC5D-F9CA66AB4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5" y="1641172"/>
            <a:ext cx="4252010" cy="48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A6190-4A94-6FFF-EFF1-FD51C8EC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828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dirty="0"/>
              <a:t>Нейронаука и ИИ – путь к индивидуализации в образовании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1EC799-8309-C381-0C1A-D60B8FA0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411A1-FF8C-A117-516F-5CE266FA14EB}"/>
              </a:ext>
            </a:extLst>
          </p:cNvPr>
          <p:cNvSpPr txBox="1"/>
          <p:nvPr/>
        </p:nvSpPr>
        <p:spPr>
          <a:xfrm>
            <a:off x="5013380" y="1582147"/>
            <a:ext cx="69378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Данные </a:t>
            </a:r>
            <a:r>
              <a:rPr lang="ru-RU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нейровизуализации</a:t>
            </a:r>
            <a:r>
              <a:rPr lang="ru-RU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информация об активности головного мозга человека, измеряемая с помощью электроэнцефалографии (ЭЭГ) или функциональной ближней инфракрасной спектроскопии (</a:t>
            </a:r>
            <a:r>
              <a:rPr lang="ru-RU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фБИКС</a:t>
            </a:r>
            <a:r>
              <a:rPr lang="ru-RU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-</a:t>
            </a:r>
            <a:r>
              <a:rPr lang="en-US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ru-RU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</a:t>
            </a:r>
            <a:r>
              <a:rPr lang="ru-RU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биомаркеров</a:t>
            </a:r>
            <a:r>
              <a:rPr lang="ru-RU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когнитивной усталости, уровня внимания на решении когнитивной задачи, когнитивного ресурса, эффективности усвоения информации, работы памяти, потенциалов ошибок и ряда других.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Характеристики обучающегося, оцениваемые с помощью </a:t>
            </a:r>
            <a:r>
              <a:rPr lang="ru-RU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нейроинтерфейса</a:t>
            </a:r>
            <a:r>
              <a:rPr lang="ru-RU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который может быть реализован за счет добавления биологической обратной связи (БОС) в описанную в п. 3 технологию диагностики с применением методов </a:t>
            </a:r>
            <a:r>
              <a:rPr lang="ru-RU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нейровизуализации</a:t>
            </a:r>
            <a:r>
              <a:rPr lang="ru-RU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endParaRPr lang="ru-RU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 descr="Изображение выглядит как диаграмма, схематичный&#10;&#10;Автоматически созданное описание">
            <a:extLst>
              <a:ext uri="{FF2B5EF4-FFF2-40B4-BE49-F238E27FC236}">
                <a16:creationId xmlns:a16="http://schemas.microsoft.com/office/drawing/2014/main" id="{1A744272-EB81-ABE7-38DA-8763546F7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5" y="1641172"/>
            <a:ext cx="4252010" cy="48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A6190-4A94-6FFF-EFF1-FD51C8EC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828"/>
            <a:ext cx="10058400" cy="1609344"/>
          </a:xfrm>
        </p:spPr>
        <p:txBody>
          <a:bodyPr>
            <a:normAutofit/>
          </a:bodyPr>
          <a:lstStyle/>
          <a:p>
            <a:r>
              <a:rPr lang="ru-RU"/>
              <a:t>Реализация обратной связи в представленной системе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1EC799-8309-C381-0C1A-D60B8FA0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411A1-FF8C-A117-516F-5CE266FA14EB}"/>
              </a:ext>
            </a:extLst>
          </p:cNvPr>
          <p:cNvSpPr txBox="1"/>
          <p:nvPr/>
        </p:nvSpPr>
        <p:spPr>
          <a:xfrm>
            <a:off x="151583" y="1556100"/>
            <a:ext cx="889951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реализации ОС на первом слое модели она будет направлена на учет психологических, психофизиологических характеристик обучающегося и степени развитости его ЭКФ при построении персонализированного образовательного маршрута. ОС в данном случае реализуется не мгновенно, а на протяжении длительного времени в процессе обучения на основании рекомендаций, которые ИИ дает учителю/наставнику и обучающемуся, анализируя его индивидуальные характеристики.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уровне второго слоя модели ОС должна быть направлена на нормализацию физиологических характеристик обучающегося для достижения им состояния, наилучшего с точки зрения обучения.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«Быстрая» ОС на уровне третьего слоя может быть реализована с помощью </a:t>
            </a:r>
            <a:r>
              <a:rPr lang="ru-RU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нейроинтерфейса</a:t>
            </a: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как это было описано выше. С другой стороны, получаемая с использованием </a:t>
            </a:r>
            <a:r>
              <a:rPr lang="ru-RU" sz="2000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нейровизуализации</a:t>
            </a: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информация позволяет реализовать и «медленную» ОС по аналогии с первым слоем.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Кастомизация жизненно образовательного маршрута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КЖОМ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или </a:t>
            </a:r>
            <a:r>
              <a:rPr lang="en-US" sz="20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lifelong learning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 descr="Изображение выглядит как диаграмма, схематичный&#10;&#10;Автоматически созданное описание">
            <a:extLst>
              <a:ext uri="{FF2B5EF4-FFF2-40B4-BE49-F238E27FC236}">
                <a16:creationId xmlns:a16="http://schemas.microsoft.com/office/drawing/2014/main" id="{66E5E8D5-7863-AF0E-F10D-4C3CE1460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641" y="2487114"/>
            <a:ext cx="2426547" cy="27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4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03D98-C6AF-7588-AF5B-CC6301AE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8" y="193431"/>
            <a:ext cx="11988313" cy="789476"/>
          </a:xfrm>
        </p:spPr>
        <p:txBody>
          <a:bodyPr>
            <a:noAutofit/>
          </a:bodyPr>
          <a:lstStyle/>
          <a:p>
            <a:r>
              <a:rPr lang="ru-RU" sz="2800" b="1" dirty="0"/>
              <a:t>Разработка системы поддержки принятия образовательных решений (СППОР) для школьников – </a:t>
            </a:r>
            <a:r>
              <a:rPr lang="ru-RU" sz="2800" dirty="0"/>
              <a:t>эксперименты в лицее № 23 (г. Калининград)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4E28F-C961-20A1-8AF6-5A7F35B1D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07" y="1200671"/>
            <a:ext cx="11447585" cy="1486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основу СППОР заложена концепция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элементарных когнитивных функций (ЭКФ)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человека – базовых когнитивных способностей мозга, своего рода «строительных блоков», из которых мозг формирует алгоритм выполнения более сложных когнитивных задач.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A1679-48E8-D75D-E9AA-E880FEAA720D}"/>
              </a:ext>
            </a:extLst>
          </p:cNvPr>
          <p:cNvSpPr txBox="1"/>
          <p:nvPr/>
        </p:nvSpPr>
        <p:spPr>
          <a:xfrm>
            <a:off x="294906" y="3441680"/>
            <a:ext cx="1152488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 специально разработанной методике мы оцениваем 4 важнейших ЭКФ: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визуальный поиск,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рабочую память – парадигма </a:t>
            </a:r>
            <a:r>
              <a:rPr lang="ru-RU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Стернберга</a:t>
            </a: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ментальную арифметику,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способность комбинировать несколько функций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Каждая функция оценивается с помощью отдельного задания, в ходе которого рассчитывается доля правильных ответов и среднее время ответа. Данные показатели отражают степень развитости ЭКФ у школьника. Время всего тестирования около 45 минут.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027D05-D7E7-2694-246D-FA07D6AD7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7" y="2686938"/>
            <a:ext cx="10599125" cy="70638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CB6E-0F76-C4B3-84F4-24AFC2CA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17EA1F00-BB6E-9B42-8C3D-C2CEDEEBEA7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64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6C0369B6-E145-F3D6-8E1D-73F1807E3A38}"/>
              </a:ext>
            </a:extLst>
          </p:cNvPr>
          <p:cNvSpPr txBox="1">
            <a:spLocks/>
          </p:cNvSpPr>
          <p:nvPr/>
        </p:nvSpPr>
        <p:spPr>
          <a:xfrm>
            <a:off x="457200" y="1423203"/>
            <a:ext cx="11548696" cy="4412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 разработанной методике модуль ЭЭГ анализа позволяет объективно оценивать в процессе тестирования следующие характеристики: </a:t>
            </a:r>
          </a:p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– на основании расчета по ЭЭГ сигналам меры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DFA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/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уровень внимания –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 расчету отношений характерных ЭЭГ ритмов, </a:t>
            </a:r>
          </a:p>
          <a:p>
            <a:pPr algn="just"/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устойчивость внимания –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 оценке дисперсии энергий ритмов, </a:t>
            </a:r>
          </a:p>
          <a:p>
            <a:pPr algn="just"/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когнитивную усталость –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 динамике ЭЭГ ритмов и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окулограмме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Основным прикладным результатом работы разрабатываемой системы будет генерация набора рекомендаций для развития отстающих ЭКФ (например, участие в кружках, секциях, дополнительные занятия и т.п.), что позволит реализовывать КЖОМ.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9FD247D-5AC3-DFD8-05FB-5C54A5204167}"/>
              </a:ext>
            </a:extLst>
          </p:cNvPr>
          <p:cNvSpPr txBox="1">
            <a:spLocks/>
          </p:cNvSpPr>
          <p:nvPr/>
        </p:nvSpPr>
        <p:spPr>
          <a:xfrm>
            <a:off x="92318" y="193431"/>
            <a:ext cx="11988313" cy="789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Разработка системы поддержки принятия образовательных решений (СППОР) для школьников – эксперименты в лицее № 23 (г. Калининград)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71D41F9D-0C56-FEF8-7551-9E75D38E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17EA1F00-BB6E-9B42-8C3D-C2CEDEEBEA7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2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C005A-4D1D-470C-3FAF-FB06BCA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7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6A0076-D846-2FF2-C4EF-F4B89B1274EC}"/>
              </a:ext>
            </a:extLst>
          </p:cNvPr>
          <p:cNvSpPr txBox="1">
            <a:spLocks/>
          </p:cNvSpPr>
          <p:nvPr/>
        </p:nvSpPr>
        <p:spPr>
          <a:xfrm>
            <a:off x="101843" y="-15505"/>
            <a:ext cx="11988313" cy="789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/>
              <a:t>Прототип системы поддержки принятия образовательных решений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E33981-CD24-97FD-6117-F134783E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202" y="759132"/>
            <a:ext cx="9347640" cy="60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2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C005A-4D1D-470C-3FAF-FB06BCA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6A0076-D846-2FF2-C4EF-F4B89B1274EC}"/>
              </a:ext>
            </a:extLst>
          </p:cNvPr>
          <p:cNvSpPr txBox="1">
            <a:spLocks/>
          </p:cNvSpPr>
          <p:nvPr/>
        </p:nvSpPr>
        <p:spPr>
          <a:xfrm>
            <a:off x="101843" y="-15505"/>
            <a:ext cx="11988313" cy="789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/>
              <a:t>Прототип системы поддержки принятия образовательных решений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146CE-42A8-9650-0A76-5E6BB110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57" y="710148"/>
            <a:ext cx="9793149" cy="6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3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C005A-4D1D-470C-3FAF-FB06BCA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9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6A0076-D846-2FF2-C4EF-F4B89B1274EC}"/>
              </a:ext>
            </a:extLst>
          </p:cNvPr>
          <p:cNvSpPr txBox="1">
            <a:spLocks/>
          </p:cNvSpPr>
          <p:nvPr/>
        </p:nvSpPr>
        <p:spPr>
          <a:xfrm>
            <a:off x="101843" y="-15505"/>
            <a:ext cx="11988313" cy="789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/>
              <a:t>Прототип системы поддержки принятия образовательных решений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3C6792-F351-13DC-F5B8-461E6F0E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23" y="716993"/>
            <a:ext cx="9796528" cy="61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8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</TotalTime>
  <Words>2423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Cambria</vt:lpstr>
      <vt:lpstr>Century Gothic</vt:lpstr>
      <vt:lpstr>Rockwell Extra Bold</vt:lpstr>
      <vt:lpstr>Wingdings</vt:lpstr>
      <vt:lpstr>Дерево</vt:lpstr>
      <vt:lpstr>Персонализация траектории обучения на основе измерения когнитивных и личностных характеристик обучаемого с использованием нейроинтерфейса "мозг-компьютер" и методов искусственного интеллекта</vt:lpstr>
      <vt:lpstr>Нейронаука и ИИ – путь к индивидуализации в образовании</vt:lpstr>
      <vt:lpstr>Нейронаука и ИИ – путь к индивидуализации в образовании</vt:lpstr>
      <vt:lpstr>Реализация обратной связи в представленной системе</vt:lpstr>
      <vt:lpstr>Разработка системы поддержки принятия образовательных решений (СППОР) для школьников – эксперименты в лицее № 23 (г. Калининград)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тренды развития нейронаучных исследований в образовании</dc:title>
  <dc:creator>Alexander Hramov</dc:creator>
  <cp:lastModifiedBy>Семен Куркин</cp:lastModifiedBy>
  <cp:revision>103</cp:revision>
  <dcterms:created xsi:type="dcterms:W3CDTF">2022-12-06T12:52:53Z</dcterms:created>
  <dcterms:modified xsi:type="dcterms:W3CDTF">2023-05-17T16:27:59Z</dcterms:modified>
</cp:coreProperties>
</file>