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23"/>
  </p:notesMasterIdLst>
  <p:sldIdLst>
    <p:sldId id="257" r:id="rId2"/>
    <p:sldId id="273" r:id="rId3"/>
    <p:sldId id="278" r:id="rId4"/>
    <p:sldId id="286" r:id="rId5"/>
    <p:sldId id="287" r:id="rId6"/>
    <p:sldId id="288" r:id="rId7"/>
    <p:sldId id="284" r:id="rId8"/>
    <p:sldId id="285" r:id="rId9"/>
    <p:sldId id="290" r:id="rId10"/>
    <p:sldId id="293" r:id="rId11"/>
    <p:sldId id="294" r:id="rId12"/>
    <p:sldId id="296" r:id="rId13"/>
    <p:sldId id="297" r:id="rId14"/>
    <p:sldId id="299" r:id="rId15"/>
    <p:sldId id="300" r:id="rId16"/>
    <p:sldId id="301" r:id="rId17"/>
    <p:sldId id="305" r:id="rId18"/>
    <p:sldId id="277" r:id="rId19"/>
    <p:sldId id="276" r:id="rId20"/>
    <p:sldId id="282" r:id="rId21"/>
    <p:sldId id="267" r:id="rId22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" initials="В" lastIdx="1" clrIdx="0">
    <p:extLst>
      <p:ext uri="{19B8F6BF-5375-455C-9EA6-DF929625EA0E}">
        <p15:presenceInfo xmlns:p15="http://schemas.microsoft.com/office/powerpoint/2012/main" userId="Владими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975" autoAdjust="0"/>
  </p:normalViewPr>
  <p:slideViewPr>
    <p:cSldViewPr>
      <p:cViewPr varScale="1">
        <p:scale>
          <a:sx n="91" d="100"/>
          <a:sy n="91" d="100"/>
        </p:scale>
        <p:origin x="166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6T21:10:19.15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6T21:10:19.15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6T21:10:19.15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A818E-C1ED-49E9-91B8-A9915E00EEF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EA61A4-5597-4025-B737-47D9E40301B5}">
      <dgm:prSet phldrT="[Текст]"/>
      <dgm:spPr/>
      <dgm:t>
        <a:bodyPr/>
        <a:lstStyle/>
        <a:p>
          <a:r>
            <a:rPr lang="ru-RU" b="1" dirty="0"/>
            <a:t>ЦОС ДОД</a:t>
          </a:r>
        </a:p>
      </dgm:t>
    </dgm:pt>
    <dgm:pt modelId="{BB2CDA8F-D1C5-473A-B92E-44D2E2D3BAC8}" type="parTrans" cxnId="{B91924E9-5486-421A-94F8-4B13E7E7C946}">
      <dgm:prSet/>
      <dgm:spPr/>
      <dgm:t>
        <a:bodyPr/>
        <a:lstStyle/>
        <a:p>
          <a:endParaRPr lang="ru-RU"/>
        </a:p>
      </dgm:t>
    </dgm:pt>
    <dgm:pt modelId="{E1A85E11-2D68-4245-A42F-634602D22813}" type="sibTrans" cxnId="{B91924E9-5486-421A-94F8-4B13E7E7C946}">
      <dgm:prSet/>
      <dgm:spPr/>
      <dgm:t>
        <a:bodyPr/>
        <a:lstStyle/>
        <a:p>
          <a:endParaRPr lang="ru-RU"/>
        </a:p>
      </dgm:t>
    </dgm:pt>
    <dgm:pt modelId="{30336C05-A474-4831-AE88-DFB7165C086D}">
      <dgm:prSet phldrT="[Текст]" phldr="1"/>
      <dgm:spPr/>
      <dgm:t>
        <a:bodyPr/>
        <a:lstStyle/>
        <a:p>
          <a:endParaRPr lang="ru-RU" dirty="0"/>
        </a:p>
      </dgm:t>
    </dgm:pt>
    <dgm:pt modelId="{ED3B28AB-1C75-494E-A56B-F27D134032BB}" type="parTrans" cxnId="{AA329CC7-A012-422F-80BC-8C5379071AE8}">
      <dgm:prSet/>
      <dgm:spPr/>
      <dgm:t>
        <a:bodyPr/>
        <a:lstStyle/>
        <a:p>
          <a:endParaRPr lang="ru-RU"/>
        </a:p>
      </dgm:t>
    </dgm:pt>
    <dgm:pt modelId="{3F2E8EC9-7F6E-4C9F-BF60-A8BAEA060186}" type="sibTrans" cxnId="{AA329CC7-A012-422F-80BC-8C5379071AE8}">
      <dgm:prSet/>
      <dgm:spPr/>
      <dgm:t>
        <a:bodyPr/>
        <a:lstStyle/>
        <a:p>
          <a:endParaRPr lang="ru-RU"/>
        </a:p>
      </dgm:t>
    </dgm:pt>
    <dgm:pt modelId="{B634AA5F-5757-4919-A444-F8EC11A3A2CB}">
      <dgm:prSet phldrT="[Текст]" phldr="1"/>
      <dgm:spPr/>
      <dgm:t>
        <a:bodyPr/>
        <a:lstStyle/>
        <a:p>
          <a:endParaRPr lang="ru-RU" dirty="0"/>
        </a:p>
      </dgm:t>
    </dgm:pt>
    <dgm:pt modelId="{AF34B927-CBCB-421D-93EE-204203223F24}" type="parTrans" cxnId="{1C43B7F8-09F6-41C6-9380-7E7240585ED0}">
      <dgm:prSet/>
      <dgm:spPr/>
      <dgm:t>
        <a:bodyPr/>
        <a:lstStyle/>
        <a:p>
          <a:endParaRPr lang="ru-RU"/>
        </a:p>
      </dgm:t>
    </dgm:pt>
    <dgm:pt modelId="{89AD1AD3-515E-4C50-ABF2-24C4DDCF1535}" type="sibTrans" cxnId="{1C43B7F8-09F6-41C6-9380-7E7240585ED0}">
      <dgm:prSet/>
      <dgm:spPr/>
      <dgm:t>
        <a:bodyPr/>
        <a:lstStyle/>
        <a:p>
          <a:endParaRPr lang="ru-RU"/>
        </a:p>
      </dgm:t>
    </dgm:pt>
    <dgm:pt modelId="{D0CFF478-F83B-40F8-9E0F-A4DD9AEE12B7}">
      <dgm:prSet phldrT="[Текст]" phldr="1"/>
      <dgm:spPr/>
      <dgm:t>
        <a:bodyPr/>
        <a:lstStyle/>
        <a:p>
          <a:endParaRPr lang="ru-RU" dirty="0"/>
        </a:p>
      </dgm:t>
    </dgm:pt>
    <dgm:pt modelId="{BE08F2B5-AE1C-47F0-8FB2-B0E7DD0C60CF}" type="parTrans" cxnId="{00B83AB8-2E55-42AB-BC22-88AB693FBEED}">
      <dgm:prSet/>
      <dgm:spPr/>
      <dgm:t>
        <a:bodyPr/>
        <a:lstStyle/>
        <a:p>
          <a:endParaRPr lang="ru-RU"/>
        </a:p>
      </dgm:t>
    </dgm:pt>
    <dgm:pt modelId="{1C263FE2-4616-4E74-A539-378300BD2770}" type="sibTrans" cxnId="{00B83AB8-2E55-42AB-BC22-88AB693FBEED}">
      <dgm:prSet/>
      <dgm:spPr/>
      <dgm:t>
        <a:bodyPr/>
        <a:lstStyle/>
        <a:p>
          <a:endParaRPr lang="ru-RU"/>
        </a:p>
      </dgm:t>
    </dgm:pt>
    <dgm:pt modelId="{D3C00FAE-BF71-45E2-8172-A3C3DABCD514}">
      <dgm:prSet phldrT="[Текст]" phldr="1"/>
      <dgm:spPr/>
      <dgm:t>
        <a:bodyPr/>
        <a:lstStyle/>
        <a:p>
          <a:endParaRPr lang="ru-RU" dirty="0"/>
        </a:p>
      </dgm:t>
    </dgm:pt>
    <dgm:pt modelId="{82F84BED-D72A-4A37-B235-433C96EBCAC2}" type="parTrans" cxnId="{FC9753B9-1FDA-4C1D-B114-409A18860AE7}">
      <dgm:prSet/>
      <dgm:spPr/>
      <dgm:t>
        <a:bodyPr/>
        <a:lstStyle/>
        <a:p>
          <a:endParaRPr lang="ru-RU"/>
        </a:p>
      </dgm:t>
    </dgm:pt>
    <dgm:pt modelId="{9124EDD8-C0B2-40CE-8DD4-82B152245312}" type="sibTrans" cxnId="{FC9753B9-1FDA-4C1D-B114-409A18860AE7}">
      <dgm:prSet/>
      <dgm:spPr/>
      <dgm:t>
        <a:bodyPr/>
        <a:lstStyle/>
        <a:p>
          <a:endParaRPr lang="ru-RU"/>
        </a:p>
      </dgm:t>
    </dgm:pt>
    <dgm:pt modelId="{F7CCC3CF-08E8-45B8-85C7-431426B1365F}">
      <dgm:prSet/>
      <dgm:spPr/>
      <dgm:t>
        <a:bodyPr/>
        <a:lstStyle/>
        <a:p>
          <a:endParaRPr lang="ru-RU"/>
        </a:p>
      </dgm:t>
    </dgm:pt>
    <dgm:pt modelId="{4D5801D9-D43F-431E-AF8A-054EB07D700B}" type="parTrans" cxnId="{3580E2A3-89F7-4089-B0B1-216E8499190C}">
      <dgm:prSet/>
      <dgm:spPr/>
      <dgm:t>
        <a:bodyPr/>
        <a:lstStyle/>
        <a:p>
          <a:endParaRPr lang="ru-RU"/>
        </a:p>
      </dgm:t>
    </dgm:pt>
    <dgm:pt modelId="{F11EFCB3-950F-41C5-8F02-D9365F58CADF}" type="sibTrans" cxnId="{3580E2A3-89F7-4089-B0B1-216E8499190C}">
      <dgm:prSet/>
      <dgm:spPr/>
      <dgm:t>
        <a:bodyPr/>
        <a:lstStyle/>
        <a:p>
          <a:endParaRPr lang="ru-RU"/>
        </a:p>
      </dgm:t>
    </dgm:pt>
    <dgm:pt modelId="{6F12E2A9-1F81-46C4-A6C8-1556A5273010}">
      <dgm:prSet/>
      <dgm:spPr/>
      <dgm:t>
        <a:bodyPr/>
        <a:lstStyle/>
        <a:p>
          <a:endParaRPr lang="ru-RU"/>
        </a:p>
      </dgm:t>
    </dgm:pt>
    <dgm:pt modelId="{772D6E06-A5F0-462D-9A5C-0404E87106B6}" type="parTrans" cxnId="{D8774EA0-65F2-4B55-A574-A6B1EA45E700}">
      <dgm:prSet/>
      <dgm:spPr/>
      <dgm:t>
        <a:bodyPr/>
        <a:lstStyle/>
        <a:p>
          <a:endParaRPr lang="ru-RU"/>
        </a:p>
      </dgm:t>
    </dgm:pt>
    <dgm:pt modelId="{DCA85D4D-13F3-49C2-A666-2EBAA91F9F9E}" type="sibTrans" cxnId="{D8774EA0-65F2-4B55-A574-A6B1EA45E700}">
      <dgm:prSet/>
      <dgm:spPr/>
      <dgm:t>
        <a:bodyPr/>
        <a:lstStyle/>
        <a:p>
          <a:endParaRPr lang="ru-RU"/>
        </a:p>
      </dgm:t>
    </dgm:pt>
    <dgm:pt modelId="{EB16C900-183F-437D-94C8-D6B585FC7007}">
      <dgm:prSet/>
      <dgm:spPr/>
      <dgm:t>
        <a:bodyPr/>
        <a:lstStyle/>
        <a:p>
          <a:endParaRPr lang="ru-RU"/>
        </a:p>
      </dgm:t>
    </dgm:pt>
    <dgm:pt modelId="{56B21E01-DBC0-4E84-83AC-8E7D608668B7}" type="parTrans" cxnId="{1F0DE033-89D0-4A68-B5BA-38CFC4650F7A}">
      <dgm:prSet/>
      <dgm:spPr/>
      <dgm:t>
        <a:bodyPr/>
        <a:lstStyle/>
        <a:p>
          <a:endParaRPr lang="ru-RU"/>
        </a:p>
      </dgm:t>
    </dgm:pt>
    <dgm:pt modelId="{19BFC98A-39E0-47E9-8A24-F75659EFB9A9}" type="sibTrans" cxnId="{1F0DE033-89D0-4A68-B5BA-38CFC4650F7A}">
      <dgm:prSet/>
      <dgm:spPr/>
      <dgm:t>
        <a:bodyPr/>
        <a:lstStyle/>
        <a:p>
          <a:endParaRPr lang="ru-RU"/>
        </a:p>
      </dgm:t>
    </dgm:pt>
    <dgm:pt modelId="{8C20A432-3462-4BF7-962E-F391633AB581}">
      <dgm:prSet/>
      <dgm:spPr/>
      <dgm:t>
        <a:bodyPr/>
        <a:lstStyle/>
        <a:p>
          <a:endParaRPr lang="ru-RU"/>
        </a:p>
      </dgm:t>
    </dgm:pt>
    <dgm:pt modelId="{BE1FBD73-6A5C-4797-A49F-8CDDFEA4058A}" type="parTrans" cxnId="{92791020-04AC-4746-AEE9-FA9B09F8F3CE}">
      <dgm:prSet/>
      <dgm:spPr/>
      <dgm:t>
        <a:bodyPr/>
        <a:lstStyle/>
        <a:p>
          <a:endParaRPr lang="ru-RU"/>
        </a:p>
      </dgm:t>
    </dgm:pt>
    <dgm:pt modelId="{AD257E10-B3BE-41AB-9868-7E7B3CDBD19C}" type="sibTrans" cxnId="{92791020-04AC-4746-AEE9-FA9B09F8F3CE}">
      <dgm:prSet/>
      <dgm:spPr/>
      <dgm:t>
        <a:bodyPr/>
        <a:lstStyle/>
        <a:p>
          <a:endParaRPr lang="ru-RU"/>
        </a:p>
      </dgm:t>
    </dgm:pt>
    <dgm:pt modelId="{FFD504A1-B911-4676-B46F-7DC11B3FBE62}">
      <dgm:prSet/>
      <dgm:spPr/>
      <dgm:t>
        <a:bodyPr/>
        <a:lstStyle/>
        <a:p>
          <a:endParaRPr lang="ru-RU"/>
        </a:p>
      </dgm:t>
    </dgm:pt>
    <dgm:pt modelId="{6998C1A7-573F-4384-9042-D74C12959B49}" type="parTrans" cxnId="{B5117E48-A8B1-4CFA-A5C1-B8757680471A}">
      <dgm:prSet/>
      <dgm:spPr/>
      <dgm:t>
        <a:bodyPr/>
        <a:lstStyle/>
        <a:p>
          <a:endParaRPr lang="ru-RU"/>
        </a:p>
      </dgm:t>
    </dgm:pt>
    <dgm:pt modelId="{8C1B354C-8F2B-4E52-83CC-6FDEBAF92E85}" type="sibTrans" cxnId="{B5117E48-A8B1-4CFA-A5C1-B8757680471A}">
      <dgm:prSet/>
      <dgm:spPr/>
      <dgm:t>
        <a:bodyPr/>
        <a:lstStyle/>
        <a:p>
          <a:endParaRPr lang="ru-RU"/>
        </a:p>
      </dgm:t>
    </dgm:pt>
    <dgm:pt modelId="{927A928B-0595-43FA-BF22-424BC3A4C27D}" type="pres">
      <dgm:prSet presAssocID="{F10A818E-C1ED-49E9-91B8-A9915E00EE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6C0FD6A-F951-453A-A0CD-B9A444FA3F3D}" type="pres">
      <dgm:prSet presAssocID="{19EA61A4-5597-4025-B737-47D9E40301B5}" presName="centerShape" presStyleLbl="node0" presStyleIdx="0" presStyleCnt="1" custLinFactNeighborX="-1208" custLinFactNeighborY="5639"/>
      <dgm:spPr/>
    </dgm:pt>
    <dgm:pt modelId="{77934917-F607-42FE-95F5-E3E04C0F9860}" type="pres">
      <dgm:prSet presAssocID="{30336C05-A474-4831-AE88-DFB7165C086D}" presName="node" presStyleLbl="node1" presStyleIdx="0" presStyleCnt="4">
        <dgm:presLayoutVars>
          <dgm:bulletEnabled val="1"/>
        </dgm:presLayoutVars>
      </dgm:prSet>
      <dgm:spPr/>
    </dgm:pt>
    <dgm:pt modelId="{C4180C73-FE1A-42C7-B91D-79096EF00F91}" type="pres">
      <dgm:prSet presAssocID="{30336C05-A474-4831-AE88-DFB7165C086D}" presName="dummy" presStyleCnt="0"/>
      <dgm:spPr/>
    </dgm:pt>
    <dgm:pt modelId="{B5EC51FE-63B5-41CB-B8C6-A7EA72504EDD}" type="pres">
      <dgm:prSet presAssocID="{3F2E8EC9-7F6E-4C9F-BF60-A8BAEA060186}" presName="sibTrans" presStyleLbl="sibTrans2D1" presStyleIdx="0" presStyleCnt="4" custScaleX="111063" custScaleY="109582"/>
      <dgm:spPr/>
    </dgm:pt>
    <dgm:pt modelId="{74B73460-330D-4DBC-9A99-68A54A508AF5}" type="pres">
      <dgm:prSet presAssocID="{B634AA5F-5757-4919-A444-F8EC11A3A2CB}" presName="node" presStyleLbl="node1" presStyleIdx="1" presStyleCnt="4">
        <dgm:presLayoutVars>
          <dgm:bulletEnabled val="1"/>
        </dgm:presLayoutVars>
      </dgm:prSet>
      <dgm:spPr/>
    </dgm:pt>
    <dgm:pt modelId="{A82384A5-A5D6-4421-B0D6-EDC7C26ACCE5}" type="pres">
      <dgm:prSet presAssocID="{B634AA5F-5757-4919-A444-F8EC11A3A2CB}" presName="dummy" presStyleCnt="0"/>
      <dgm:spPr/>
    </dgm:pt>
    <dgm:pt modelId="{FC5D6C11-C2D0-44DB-882E-4F320189A668}" type="pres">
      <dgm:prSet presAssocID="{89AD1AD3-515E-4C50-ABF2-24C4DDCF1535}" presName="sibTrans" presStyleLbl="sibTrans2D1" presStyleIdx="1" presStyleCnt="4" custScaleX="114455" custScaleY="107481"/>
      <dgm:spPr/>
    </dgm:pt>
    <dgm:pt modelId="{24792A71-9DDD-4A2B-AA6F-8ECC4E2AE61E}" type="pres">
      <dgm:prSet presAssocID="{D0CFF478-F83B-40F8-9E0F-A4DD9AEE12B7}" presName="node" presStyleLbl="node1" presStyleIdx="2" presStyleCnt="4">
        <dgm:presLayoutVars>
          <dgm:bulletEnabled val="1"/>
        </dgm:presLayoutVars>
      </dgm:prSet>
      <dgm:spPr/>
    </dgm:pt>
    <dgm:pt modelId="{62ED9756-2B44-44AC-B734-A4C42C3D8094}" type="pres">
      <dgm:prSet presAssocID="{D0CFF478-F83B-40F8-9E0F-A4DD9AEE12B7}" presName="dummy" presStyleCnt="0"/>
      <dgm:spPr/>
    </dgm:pt>
    <dgm:pt modelId="{0C553B14-45C1-452B-8558-29D3E91E60F8}" type="pres">
      <dgm:prSet presAssocID="{1C263FE2-4616-4E74-A539-378300BD2770}" presName="sibTrans" presStyleLbl="sibTrans2D1" presStyleIdx="2" presStyleCnt="4" custScaleX="111063" custScaleY="114264"/>
      <dgm:spPr/>
    </dgm:pt>
    <dgm:pt modelId="{DEBEA48E-63DC-4481-9500-CBCD6964F360}" type="pres">
      <dgm:prSet presAssocID="{D3C00FAE-BF71-45E2-8172-A3C3DABCD514}" presName="node" presStyleLbl="node1" presStyleIdx="3" presStyleCnt="4">
        <dgm:presLayoutVars>
          <dgm:bulletEnabled val="1"/>
        </dgm:presLayoutVars>
      </dgm:prSet>
      <dgm:spPr/>
    </dgm:pt>
    <dgm:pt modelId="{7D2B455C-7D55-41C7-A840-758CEDD0C191}" type="pres">
      <dgm:prSet presAssocID="{D3C00FAE-BF71-45E2-8172-A3C3DABCD514}" presName="dummy" presStyleCnt="0"/>
      <dgm:spPr/>
    </dgm:pt>
    <dgm:pt modelId="{9ABA17BF-513B-4498-ABF5-A0EA9C591DF7}" type="pres">
      <dgm:prSet presAssocID="{9124EDD8-C0B2-40CE-8DD4-82B152245312}" presName="sibTrans" presStyleLbl="sibTrans2D1" presStyleIdx="3" presStyleCnt="4" custScaleX="116958" custScaleY="110279" custLinFactNeighborX="-4696" custLinFactNeighborY="-3043"/>
      <dgm:spPr/>
    </dgm:pt>
  </dgm:ptLst>
  <dgm:cxnLst>
    <dgm:cxn modelId="{5503C012-2937-419D-8DD9-559233230FAF}" type="presOf" srcId="{B634AA5F-5757-4919-A444-F8EC11A3A2CB}" destId="{74B73460-330D-4DBC-9A99-68A54A508AF5}" srcOrd="0" destOrd="0" presId="urn:microsoft.com/office/officeart/2005/8/layout/radial6"/>
    <dgm:cxn modelId="{92791020-04AC-4746-AEE9-FA9B09F8F3CE}" srcId="{F10A818E-C1ED-49E9-91B8-A9915E00EEFA}" destId="{8C20A432-3462-4BF7-962E-F391633AB581}" srcOrd="4" destOrd="0" parTransId="{BE1FBD73-6A5C-4797-A49F-8CDDFEA4058A}" sibTransId="{AD257E10-B3BE-41AB-9868-7E7B3CDBD19C}"/>
    <dgm:cxn modelId="{1F0DE033-89D0-4A68-B5BA-38CFC4650F7A}" srcId="{F10A818E-C1ED-49E9-91B8-A9915E00EEFA}" destId="{EB16C900-183F-437D-94C8-D6B585FC7007}" srcOrd="3" destOrd="0" parTransId="{56B21E01-DBC0-4E84-83AC-8E7D608668B7}" sibTransId="{19BFC98A-39E0-47E9-8A24-F75659EFB9A9}"/>
    <dgm:cxn modelId="{7FBA6E46-E932-41CD-AB99-3723B461EA14}" type="presOf" srcId="{3F2E8EC9-7F6E-4C9F-BF60-A8BAEA060186}" destId="{B5EC51FE-63B5-41CB-B8C6-A7EA72504EDD}" srcOrd="0" destOrd="0" presId="urn:microsoft.com/office/officeart/2005/8/layout/radial6"/>
    <dgm:cxn modelId="{34CBCD47-9598-4E3C-BD8E-665D2F4919D3}" type="presOf" srcId="{F10A818E-C1ED-49E9-91B8-A9915E00EEFA}" destId="{927A928B-0595-43FA-BF22-424BC3A4C27D}" srcOrd="0" destOrd="0" presId="urn:microsoft.com/office/officeart/2005/8/layout/radial6"/>
    <dgm:cxn modelId="{B5117E48-A8B1-4CFA-A5C1-B8757680471A}" srcId="{F10A818E-C1ED-49E9-91B8-A9915E00EEFA}" destId="{FFD504A1-B911-4676-B46F-7DC11B3FBE62}" srcOrd="5" destOrd="0" parTransId="{6998C1A7-573F-4384-9042-D74C12959B49}" sibTransId="{8C1B354C-8F2B-4E52-83CC-6FDEBAF92E85}"/>
    <dgm:cxn modelId="{80A44152-B6DE-4E9F-B4D8-00084697277D}" type="presOf" srcId="{89AD1AD3-515E-4C50-ABF2-24C4DDCF1535}" destId="{FC5D6C11-C2D0-44DB-882E-4F320189A668}" srcOrd="0" destOrd="0" presId="urn:microsoft.com/office/officeart/2005/8/layout/radial6"/>
    <dgm:cxn modelId="{8D0B0373-698E-44FC-B8BA-A9380476705A}" type="presOf" srcId="{9124EDD8-C0B2-40CE-8DD4-82B152245312}" destId="{9ABA17BF-513B-4498-ABF5-A0EA9C591DF7}" srcOrd="0" destOrd="0" presId="urn:microsoft.com/office/officeart/2005/8/layout/radial6"/>
    <dgm:cxn modelId="{7428667A-01E3-4B27-899A-21E34F9F9B7E}" type="presOf" srcId="{D0CFF478-F83B-40F8-9E0F-A4DD9AEE12B7}" destId="{24792A71-9DDD-4A2B-AA6F-8ECC4E2AE61E}" srcOrd="0" destOrd="0" presId="urn:microsoft.com/office/officeart/2005/8/layout/radial6"/>
    <dgm:cxn modelId="{7D9AD07F-AEAB-4B06-AA55-20FCBA236A49}" type="presOf" srcId="{19EA61A4-5597-4025-B737-47D9E40301B5}" destId="{96C0FD6A-F951-453A-A0CD-B9A444FA3F3D}" srcOrd="0" destOrd="0" presId="urn:microsoft.com/office/officeart/2005/8/layout/radial6"/>
    <dgm:cxn modelId="{84F23A88-32FA-42AA-873B-974ABE4364F3}" type="presOf" srcId="{D3C00FAE-BF71-45E2-8172-A3C3DABCD514}" destId="{DEBEA48E-63DC-4481-9500-CBCD6964F360}" srcOrd="0" destOrd="0" presId="urn:microsoft.com/office/officeart/2005/8/layout/radial6"/>
    <dgm:cxn modelId="{D8774EA0-65F2-4B55-A574-A6B1EA45E700}" srcId="{F10A818E-C1ED-49E9-91B8-A9915E00EEFA}" destId="{6F12E2A9-1F81-46C4-A6C8-1556A5273010}" srcOrd="2" destOrd="0" parTransId="{772D6E06-A5F0-462D-9A5C-0404E87106B6}" sibTransId="{DCA85D4D-13F3-49C2-A666-2EBAA91F9F9E}"/>
    <dgm:cxn modelId="{3580E2A3-89F7-4089-B0B1-216E8499190C}" srcId="{F10A818E-C1ED-49E9-91B8-A9915E00EEFA}" destId="{F7CCC3CF-08E8-45B8-85C7-431426B1365F}" srcOrd="1" destOrd="0" parTransId="{4D5801D9-D43F-431E-AF8A-054EB07D700B}" sibTransId="{F11EFCB3-950F-41C5-8F02-D9365F58CADF}"/>
    <dgm:cxn modelId="{AAE2B7B0-80E9-4E35-8B10-12B68C1990EA}" type="presOf" srcId="{1C263FE2-4616-4E74-A539-378300BD2770}" destId="{0C553B14-45C1-452B-8558-29D3E91E60F8}" srcOrd="0" destOrd="0" presId="urn:microsoft.com/office/officeart/2005/8/layout/radial6"/>
    <dgm:cxn modelId="{62858CB3-51CE-4100-B817-CBB029B17DED}" type="presOf" srcId="{30336C05-A474-4831-AE88-DFB7165C086D}" destId="{77934917-F607-42FE-95F5-E3E04C0F9860}" srcOrd="0" destOrd="0" presId="urn:microsoft.com/office/officeart/2005/8/layout/radial6"/>
    <dgm:cxn modelId="{00B83AB8-2E55-42AB-BC22-88AB693FBEED}" srcId="{19EA61A4-5597-4025-B737-47D9E40301B5}" destId="{D0CFF478-F83B-40F8-9E0F-A4DD9AEE12B7}" srcOrd="2" destOrd="0" parTransId="{BE08F2B5-AE1C-47F0-8FB2-B0E7DD0C60CF}" sibTransId="{1C263FE2-4616-4E74-A539-378300BD2770}"/>
    <dgm:cxn modelId="{FC9753B9-1FDA-4C1D-B114-409A18860AE7}" srcId="{19EA61A4-5597-4025-B737-47D9E40301B5}" destId="{D3C00FAE-BF71-45E2-8172-A3C3DABCD514}" srcOrd="3" destOrd="0" parTransId="{82F84BED-D72A-4A37-B235-433C96EBCAC2}" sibTransId="{9124EDD8-C0B2-40CE-8DD4-82B152245312}"/>
    <dgm:cxn modelId="{AA329CC7-A012-422F-80BC-8C5379071AE8}" srcId="{19EA61A4-5597-4025-B737-47D9E40301B5}" destId="{30336C05-A474-4831-AE88-DFB7165C086D}" srcOrd="0" destOrd="0" parTransId="{ED3B28AB-1C75-494E-A56B-F27D134032BB}" sibTransId="{3F2E8EC9-7F6E-4C9F-BF60-A8BAEA060186}"/>
    <dgm:cxn modelId="{B91924E9-5486-421A-94F8-4B13E7E7C946}" srcId="{F10A818E-C1ED-49E9-91B8-A9915E00EEFA}" destId="{19EA61A4-5597-4025-B737-47D9E40301B5}" srcOrd="0" destOrd="0" parTransId="{BB2CDA8F-D1C5-473A-B92E-44D2E2D3BAC8}" sibTransId="{E1A85E11-2D68-4245-A42F-634602D22813}"/>
    <dgm:cxn modelId="{1C43B7F8-09F6-41C6-9380-7E7240585ED0}" srcId="{19EA61A4-5597-4025-B737-47D9E40301B5}" destId="{B634AA5F-5757-4919-A444-F8EC11A3A2CB}" srcOrd="1" destOrd="0" parTransId="{AF34B927-CBCB-421D-93EE-204203223F24}" sibTransId="{89AD1AD3-515E-4C50-ABF2-24C4DDCF1535}"/>
    <dgm:cxn modelId="{087AE081-3000-445B-8DED-6E8ED558B5D3}" type="presParOf" srcId="{927A928B-0595-43FA-BF22-424BC3A4C27D}" destId="{96C0FD6A-F951-453A-A0CD-B9A444FA3F3D}" srcOrd="0" destOrd="0" presId="urn:microsoft.com/office/officeart/2005/8/layout/radial6"/>
    <dgm:cxn modelId="{786A13C4-4896-47EB-B052-794DFA68CD0D}" type="presParOf" srcId="{927A928B-0595-43FA-BF22-424BC3A4C27D}" destId="{77934917-F607-42FE-95F5-E3E04C0F9860}" srcOrd="1" destOrd="0" presId="urn:microsoft.com/office/officeart/2005/8/layout/radial6"/>
    <dgm:cxn modelId="{174ACB88-B004-4E96-8148-E400E0F456B5}" type="presParOf" srcId="{927A928B-0595-43FA-BF22-424BC3A4C27D}" destId="{C4180C73-FE1A-42C7-B91D-79096EF00F91}" srcOrd="2" destOrd="0" presId="urn:microsoft.com/office/officeart/2005/8/layout/radial6"/>
    <dgm:cxn modelId="{347BEB16-B6F9-4CC3-BAD3-AF7D14E35B31}" type="presParOf" srcId="{927A928B-0595-43FA-BF22-424BC3A4C27D}" destId="{B5EC51FE-63B5-41CB-B8C6-A7EA72504EDD}" srcOrd="3" destOrd="0" presId="urn:microsoft.com/office/officeart/2005/8/layout/radial6"/>
    <dgm:cxn modelId="{65D7CAEF-620C-467C-83F8-CF27FA9EDB03}" type="presParOf" srcId="{927A928B-0595-43FA-BF22-424BC3A4C27D}" destId="{74B73460-330D-4DBC-9A99-68A54A508AF5}" srcOrd="4" destOrd="0" presId="urn:microsoft.com/office/officeart/2005/8/layout/radial6"/>
    <dgm:cxn modelId="{8AF7029C-6542-41E4-9707-09AD6FF6A236}" type="presParOf" srcId="{927A928B-0595-43FA-BF22-424BC3A4C27D}" destId="{A82384A5-A5D6-4421-B0D6-EDC7C26ACCE5}" srcOrd="5" destOrd="0" presId="urn:microsoft.com/office/officeart/2005/8/layout/radial6"/>
    <dgm:cxn modelId="{6736C5FB-32B9-4BD1-A951-399C6D855176}" type="presParOf" srcId="{927A928B-0595-43FA-BF22-424BC3A4C27D}" destId="{FC5D6C11-C2D0-44DB-882E-4F320189A668}" srcOrd="6" destOrd="0" presId="urn:microsoft.com/office/officeart/2005/8/layout/radial6"/>
    <dgm:cxn modelId="{2D264F12-E064-465C-9712-33588D811CCF}" type="presParOf" srcId="{927A928B-0595-43FA-BF22-424BC3A4C27D}" destId="{24792A71-9DDD-4A2B-AA6F-8ECC4E2AE61E}" srcOrd="7" destOrd="0" presId="urn:microsoft.com/office/officeart/2005/8/layout/radial6"/>
    <dgm:cxn modelId="{22FE40AA-9288-4047-92D0-6BC91273A105}" type="presParOf" srcId="{927A928B-0595-43FA-BF22-424BC3A4C27D}" destId="{62ED9756-2B44-44AC-B734-A4C42C3D8094}" srcOrd="8" destOrd="0" presId="urn:microsoft.com/office/officeart/2005/8/layout/radial6"/>
    <dgm:cxn modelId="{36BAA229-22D5-4677-8992-D5E3BA4BDF92}" type="presParOf" srcId="{927A928B-0595-43FA-BF22-424BC3A4C27D}" destId="{0C553B14-45C1-452B-8558-29D3E91E60F8}" srcOrd="9" destOrd="0" presId="urn:microsoft.com/office/officeart/2005/8/layout/radial6"/>
    <dgm:cxn modelId="{7F551297-B607-4A19-89EE-5B89590064B3}" type="presParOf" srcId="{927A928B-0595-43FA-BF22-424BC3A4C27D}" destId="{DEBEA48E-63DC-4481-9500-CBCD6964F360}" srcOrd="10" destOrd="0" presId="urn:microsoft.com/office/officeart/2005/8/layout/radial6"/>
    <dgm:cxn modelId="{7B7A333D-011B-4EA1-8362-459B1C89D152}" type="presParOf" srcId="{927A928B-0595-43FA-BF22-424BC3A4C27D}" destId="{7D2B455C-7D55-41C7-A840-758CEDD0C191}" srcOrd="11" destOrd="0" presId="urn:microsoft.com/office/officeart/2005/8/layout/radial6"/>
    <dgm:cxn modelId="{0F110D0D-0D56-4DA3-913A-F770201EF2E8}" type="presParOf" srcId="{927A928B-0595-43FA-BF22-424BC3A4C27D}" destId="{9ABA17BF-513B-4498-ABF5-A0EA9C591DF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A17BF-513B-4498-ABF5-A0EA9C591DF7}">
      <dsp:nvSpPr>
        <dsp:cNvPr id="0" name=""/>
        <dsp:cNvSpPr/>
      </dsp:nvSpPr>
      <dsp:spPr>
        <a:xfrm>
          <a:off x="1919477" y="267389"/>
          <a:ext cx="4587934" cy="4325936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53B14-45C1-452B-8558-29D3E91E60F8}">
      <dsp:nvSpPr>
        <dsp:cNvPr id="0" name=""/>
        <dsp:cNvSpPr/>
      </dsp:nvSpPr>
      <dsp:spPr>
        <a:xfrm>
          <a:off x="2219310" y="308597"/>
          <a:ext cx="4356690" cy="4482256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D6C11-C2D0-44DB-882E-4F320189A668}">
      <dsp:nvSpPr>
        <dsp:cNvPr id="0" name=""/>
        <dsp:cNvSpPr/>
      </dsp:nvSpPr>
      <dsp:spPr>
        <a:xfrm>
          <a:off x="2152781" y="441636"/>
          <a:ext cx="4489748" cy="4216178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C51FE-63B5-41CB-B8C6-A7EA72504EDD}">
      <dsp:nvSpPr>
        <dsp:cNvPr id="0" name=""/>
        <dsp:cNvSpPr/>
      </dsp:nvSpPr>
      <dsp:spPr>
        <a:xfrm>
          <a:off x="2219310" y="400428"/>
          <a:ext cx="4356690" cy="4298594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0FD6A-F951-453A-A0CD-B9A444FA3F3D}">
      <dsp:nvSpPr>
        <dsp:cNvPr id="0" name=""/>
        <dsp:cNvSpPr/>
      </dsp:nvSpPr>
      <dsp:spPr>
        <a:xfrm>
          <a:off x="3448432" y="1862858"/>
          <a:ext cx="1805873" cy="18058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/>
            <a:t>ЦОС ДОД</a:t>
          </a:r>
        </a:p>
      </dsp:txBody>
      <dsp:txXfrm>
        <a:off x="3712896" y="2127322"/>
        <a:ext cx="1276945" cy="1276945"/>
      </dsp:txXfrm>
    </dsp:sp>
    <dsp:sp modelId="{77934917-F607-42FE-95F5-E3E04C0F9860}">
      <dsp:nvSpPr>
        <dsp:cNvPr id="0" name=""/>
        <dsp:cNvSpPr/>
      </dsp:nvSpPr>
      <dsp:spPr>
        <a:xfrm>
          <a:off x="3765600" y="1817"/>
          <a:ext cx="1264111" cy="1264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3950725" y="186942"/>
        <a:ext cx="893861" cy="893861"/>
      </dsp:txXfrm>
    </dsp:sp>
    <dsp:sp modelId="{74B73460-330D-4DBC-9A99-68A54A508AF5}">
      <dsp:nvSpPr>
        <dsp:cNvPr id="0" name=""/>
        <dsp:cNvSpPr/>
      </dsp:nvSpPr>
      <dsp:spPr>
        <a:xfrm>
          <a:off x="5681452" y="1917669"/>
          <a:ext cx="1264111" cy="1264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5866577" y="2102794"/>
        <a:ext cx="893861" cy="893861"/>
      </dsp:txXfrm>
    </dsp:sp>
    <dsp:sp modelId="{24792A71-9DDD-4A2B-AA6F-8ECC4E2AE61E}">
      <dsp:nvSpPr>
        <dsp:cNvPr id="0" name=""/>
        <dsp:cNvSpPr/>
      </dsp:nvSpPr>
      <dsp:spPr>
        <a:xfrm>
          <a:off x="3765600" y="3833521"/>
          <a:ext cx="1264111" cy="1264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3950725" y="4018646"/>
        <a:ext cx="893861" cy="893861"/>
      </dsp:txXfrm>
    </dsp:sp>
    <dsp:sp modelId="{DEBEA48E-63DC-4481-9500-CBCD6964F360}">
      <dsp:nvSpPr>
        <dsp:cNvPr id="0" name=""/>
        <dsp:cNvSpPr/>
      </dsp:nvSpPr>
      <dsp:spPr>
        <a:xfrm>
          <a:off x="1849748" y="1917669"/>
          <a:ext cx="1264111" cy="1264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2034873" y="2102794"/>
        <a:ext cx="893861" cy="893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F6CD-7EA1-4792-A9DC-31F4758B9B6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712D1-D815-4AD0-B71D-1860E322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6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latin typeface="inherit"/>
              </a:rPr>
              <a:t>Цель</a:t>
            </a:r>
            <a:r>
              <a:rPr lang="ru-RU" sz="1800" dirty="0">
                <a:latin typeface="inherit"/>
              </a:rPr>
              <a:t> проекта - исследование проблемы развития регулятивных и коммуникативных учебных действий в условиях </a:t>
            </a:r>
            <a:r>
              <a:rPr lang="ru-RU" sz="1800" dirty="0" err="1">
                <a:latin typeface="inherit"/>
              </a:rPr>
              <a:t>цифровизации</a:t>
            </a:r>
            <a:r>
              <a:rPr lang="ru-RU" sz="1800" dirty="0">
                <a:latin typeface="inherit"/>
              </a:rPr>
              <a:t> общего и дополнительного образования, научное обоснование и разработка методических подходов по созданию оптимальных условий для дальнейшего развития данных учебных действий.</a:t>
            </a:r>
            <a:br>
              <a:rPr lang="ru-RU" sz="1800" dirty="0">
                <a:latin typeface="inherit"/>
              </a:rPr>
            </a:br>
            <a:br>
              <a:rPr lang="ru-RU" sz="1800" dirty="0">
                <a:latin typeface="inherit"/>
              </a:rPr>
            </a:br>
            <a:r>
              <a:rPr lang="ru-RU" sz="1800" b="1" dirty="0">
                <a:latin typeface="inherit"/>
              </a:rPr>
              <a:t>Задачи</a:t>
            </a:r>
            <a:r>
              <a:rPr lang="ru-RU" sz="1800" dirty="0">
                <a:latin typeface="inherit"/>
              </a:rPr>
              <a:t> проекта:</a:t>
            </a:r>
            <a:br>
              <a:rPr lang="ru-RU" sz="1800" dirty="0">
                <a:latin typeface="inherit"/>
              </a:rPr>
            </a:br>
            <a:r>
              <a:rPr lang="ru-RU" sz="1200" dirty="0">
                <a:latin typeface="inherit"/>
              </a:rPr>
              <a:t>1. </a:t>
            </a:r>
            <a:r>
              <a:rPr lang="ru-RU" sz="1200" b="1" dirty="0">
                <a:latin typeface="inherit"/>
              </a:rPr>
              <a:t>Изучение состояния </a:t>
            </a:r>
            <a:r>
              <a:rPr lang="ru-RU" sz="1200" dirty="0">
                <a:latin typeface="inherit"/>
              </a:rPr>
              <a:t>цифровой образовательной среды в системе общего и дополнительного образования.</a:t>
            </a:r>
            <a:br>
              <a:rPr lang="ru-RU" sz="1200" dirty="0">
                <a:latin typeface="inherit"/>
              </a:rPr>
            </a:br>
            <a:r>
              <a:rPr lang="ru-RU" sz="1200" dirty="0">
                <a:latin typeface="inherit"/>
              </a:rPr>
              <a:t>2. Выделение </a:t>
            </a:r>
            <a:r>
              <a:rPr lang="ru-RU" sz="1200" b="1" dirty="0">
                <a:latin typeface="inherit"/>
              </a:rPr>
              <a:t>особенностей</a:t>
            </a:r>
            <a:r>
              <a:rPr lang="ru-RU" sz="1200" dirty="0">
                <a:latin typeface="inherit"/>
              </a:rPr>
              <a:t> и описание </a:t>
            </a:r>
            <a:r>
              <a:rPr lang="ru-RU" sz="1200" b="1" dirty="0">
                <a:latin typeface="inherit"/>
              </a:rPr>
              <a:t>специфики развития </a:t>
            </a:r>
            <a:r>
              <a:rPr lang="ru-RU" sz="1200" dirty="0">
                <a:latin typeface="inherit"/>
              </a:rPr>
              <a:t>цифровой образовательной среды в учреждениях общего образования (общеобразовательная школа, лицей, гимназия) и дополнительного образования (технопарк «</a:t>
            </a:r>
            <a:r>
              <a:rPr lang="ru-RU" sz="1200" dirty="0" err="1">
                <a:latin typeface="inherit"/>
              </a:rPr>
              <a:t>Кванториум</a:t>
            </a:r>
            <a:r>
              <a:rPr lang="ru-RU" sz="1200" dirty="0">
                <a:latin typeface="inherit"/>
              </a:rPr>
              <a:t>», центр цифрового образования “IT куб", центр образования цифрового и гуманитарного профилей "Точка роста".</a:t>
            </a:r>
            <a:br>
              <a:rPr lang="ru-RU" sz="1200" dirty="0">
                <a:latin typeface="inherit"/>
              </a:rPr>
            </a:br>
            <a:r>
              <a:rPr lang="ru-RU" sz="1200" dirty="0">
                <a:latin typeface="inherit"/>
              </a:rPr>
              <a:t>3. Разработка </a:t>
            </a:r>
            <a:r>
              <a:rPr lang="ru-RU" sz="1200" b="1" dirty="0">
                <a:latin typeface="inherit"/>
              </a:rPr>
              <a:t>системы мониторинга </a:t>
            </a:r>
            <a:r>
              <a:rPr lang="ru-RU" sz="1200" dirty="0">
                <a:latin typeface="inherit"/>
              </a:rPr>
              <a:t>по определению состояния условий формирования цифровой образовательной среды и </a:t>
            </a:r>
            <a:r>
              <a:rPr lang="ru-RU" sz="1200" dirty="0" err="1">
                <a:latin typeface="inherit"/>
              </a:rPr>
              <a:t>сформированности</a:t>
            </a:r>
            <a:r>
              <a:rPr lang="ru-RU" sz="1200" dirty="0">
                <a:latin typeface="inherit"/>
              </a:rPr>
              <a:t> у учащихся регулятивных и коммуникативных учебных действий.</a:t>
            </a:r>
            <a:br>
              <a:rPr lang="ru-RU" sz="1200" dirty="0">
                <a:latin typeface="inherit"/>
              </a:rPr>
            </a:br>
            <a:r>
              <a:rPr lang="ru-RU" sz="1200" dirty="0">
                <a:latin typeface="inherit"/>
              </a:rPr>
              <a:t>4. Планирование и проведение 1 этапа (предварительный) </a:t>
            </a:r>
            <a:r>
              <a:rPr lang="ru-RU" sz="1200" b="1" dirty="0">
                <a:latin typeface="inherit"/>
              </a:rPr>
              <a:t>мониторинга</a:t>
            </a:r>
            <a:r>
              <a:rPr lang="ru-RU" sz="1200" dirty="0">
                <a:latin typeface="inherit"/>
              </a:rPr>
              <a:t> по определению состояния условий формирования цифровой образовательной среды и </a:t>
            </a:r>
            <a:r>
              <a:rPr lang="ru-RU" sz="1200" b="1" dirty="0" err="1">
                <a:latin typeface="inherit"/>
              </a:rPr>
              <a:t>сформированности</a:t>
            </a:r>
            <a:r>
              <a:rPr lang="ru-RU" sz="1200" dirty="0">
                <a:latin typeface="inherit"/>
              </a:rPr>
              <a:t> у учащихся регулятивных и коммуникативных учебных действий.</a:t>
            </a:r>
            <a:br>
              <a:rPr lang="ru-RU" sz="1200" dirty="0">
                <a:latin typeface="inherit"/>
              </a:rPr>
            </a:br>
            <a:r>
              <a:rPr lang="ru-RU" sz="1200" dirty="0">
                <a:latin typeface="inherit"/>
              </a:rPr>
              <a:t>5. </a:t>
            </a:r>
            <a:r>
              <a:rPr lang="ru-RU" sz="1200" b="1" dirty="0">
                <a:latin typeface="inherit"/>
              </a:rPr>
              <a:t>Анализ</a:t>
            </a:r>
            <a:r>
              <a:rPr lang="ru-RU" sz="1200" dirty="0">
                <a:latin typeface="inherit"/>
              </a:rPr>
              <a:t> результатов 1 этапа (предварительный) мониторинга по определению состояния условий формирования цифровой образовательной среды и </a:t>
            </a:r>
            <a:r>
              <a:rPr lang="ru-RU" sz="1200" dirty="0" err="1">
                <a:latin typeface="inherit"/>
              </a:rPr>
              <a:t>сформированности</a:t>
            </a:r>
            <a:r>
              <a:rPr lang="ru-RU" sz="1200" dirty="0">
                <a:latin typeface="inherit"/>
              </a:rPr>
              <a:t> у учащихся регулятивных и коммуникативных учебных действий.</a:t>
            </a:r>
            <a:br>
              <a:rPr lang="ru-RU" sz="1200" dirty="0">
                <a:latin typeface="inherit"/>
              </a:rPr>
            </a:br>
            <a:r>
              <a:rPr lang="ru-RU" sz="1200" dirty="0">
                <a:solidFill>
                  <a:schemeClr val="tx2"/>
                </a:solidFill>
                <a:latin typeface="inherit"/>
              </a:rPr>
              <a:t>6. </a:t>
            </a:r>
            <a:r>
              <a:rPr lang="ru-RU" sz="1200" b="1" dirty="0">
                <a:solidFill>
                  <a:schemeClr val="tx2"/>
                </a:solidFill>
                <a:latin typeface="inherit"/>
              </a:rPr>
              <a:t>Корректировка системы 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мониторинга </a:t>
            </a:r>
            <a:r>
              <a:rPr lang="ru-RU" sz="1200" dirty="0" err="1">
                <a:solidFill>
                  <a:schemeClr val="tx2"/>
                </a:solidFill>
                <a:latin typeface="inherit"/>
              </a:rPr>
              <a:t>сформированности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 у учащихся регулятивных и коммуникативных учебных действий. Разработка электронных автоматизированных средств для организации мониторинга.</a:t>
            </a:r>
            <a:br>
              <a:rPr lang="ru-RU" sz="1200" dirty="0">
                <a:solidFill>
                  <a:schemeClr val="tx2"/>
                </a:solidFill>
                <a:latin typeface="inherit"/>
              </a:rPr>
            </a:br>
            <a:r>
              <a:rPr lang="ru-RU" sz="1200" dirty="0">
                <a:solidFill>
                  <a:schemeClr val="tx2"/>
                </a:solidFill>
                <a:latin typeface="inherit"/>
              </a:rPr>
              <a:t>7. </a:t>
            </a:r>
            <a:r>
              <a:rPr lang="ru-RU" sz="1200" b="1" dirty="0">
                <a:solidFill>
                  <a:schemeClr val="tx2"/>
                </a:solidFill>
                <a:latin typeface="inherit"/>
              </a:rPr>
              <a:t>Планирование и проведение 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2 (основного) этапа мониторинга по определению состояния условий формирования цифровой образовательной среды в системе общего и дополнительного образования и определению у учащихся уровней развития регулятивных и коммуникативных учебных действий.</a:t>
            </a:r>
            <a:br>
              <a:rPr lang="ru-RU" sz="1200" dirty="0">
                <a:solidFill>
                  <a:schemeClr val="tx2"/>
                </a:solidFill>
                <a:latin typeface="inherit"/>
              </a:rPr>
            </a:br>
            <a:r>
              <a:rPr lang="ru-RU" sz="1200" dirty="0">
                <a:solidFill>
                  <a:schemeClr val="tx2"/>
                </a:solidFill>
                <a:latin typeface="inherit"/>
              </a:rPr>
              <a:t>8. </a:t>
            </a:r>
            <a:r>
              <a:rPr lang="ru-RU" sz="1200" b="1" dirty="0">
                <a:solidFill>
                  <a:schemeClr val="tx2"/>
                </a:solidFill>
                <a:latin typeface="inherit"/>
              </a:rPr>
              <a:t>Анализ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 результатов 2 (основного) этапа мониторинга по определению состояния условий формирования цифровой образовательной среды в системе общего и дополнительного образования и определению у учащихся уровней развития регулятивных и коммуникативных учебных действий.</a:t>
            </a:r>
            <a:br>
              <a:rPr lang="ru-RU" sz="1200" dirty="0">
                <a:solidFill>
                  <a:schemeClr val="tx2"/>
                </a:solidFill>
                <a:latin typeface="inherit"/>
              </a:rPr>
            </a:br>
            <a:r>
              <a:rPr lang="ru-RU" sz="1200" dirty="0">
                <a:solidFill>
                  <a:schemeClr val="tx2"/>
                </a:solidFill>
                <a:latin typeface="inherit"/>
              </a:rPr>
              <a:t>9. </a:t>
            </a:r>
            <a:r>
              <a:rPr lang="ru-RU" sz="1200" b="1" dirty="0">
                <a:solidFill>
                  <a:schemeClr val="tx2"/>
                </a:solidFill>
                <a:latin typeface="inherit"/>
              </a:rPr>
              <a:t>Описание цифровых образовательных сред 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по созданию условий для развития регулятивных и коммуникативных учебных действий учащихся.</a:t>
            </a:r>
            <a:br>
              <a:rPr lang="ru-RU" sz="1200" dirty="0">
                <a:solidFill>
                  <a:schemeClr val="tx2"/>
                </a:solidFill>
                <a:latin typeface="inherit"/>
              </a:rPr>
            </a:br>
            <a:r>
              <a:rPr lang="ru-RU" sz="1200" dirty="0">
                <a:solidFill>
                  <a:schemeClr val="tx2"/>
                </a:solidFill>
                <a:latin typeface="inherit"/>
              </a:rPr>
              <a:t>10. Выделение </a:t>
            </a:r>
            <a:r>
              <a:rPr lang="ru-RU" sz="1200" b="1" dirty="0">
                <a:solidFill>
                  <a:schemeClr val="tx2"/>
                </a:solidFill>
                <a:latin typeface="inherit"/>
              </a:rPr>
              <a:t>образовательных дефицитов </a:t>
            </a:r>
            <a:r>
              <a:rPr lang="ru-RU" sz="1200" dirty="0" err="1">
                <a:solidFill>
                  <a:schemeClr val="tx2"/>
                </a:solidFill>
                <a:latin typeface="inherit"/>
              </a:rPr>
              <a:t>сформированности</a:t>
            </a:r>
            <a:r>
              <a:rPr lang="ru-RU" sz="1200" dirty="0">
                <a:solidFill>
                  <a:schemeClr val="tx2"/>
                </a:solidFill>
                <a:latin typeface="inherit"/>
              </a:rPr>
              <a:t> регулятивных и коммуникативных учебных действий учащихся</a:t>
            </a:r>
            <a:r>
              <a:rPr lang="ru-RU" sz="1200" dirty="0">
                <a:latin typeface="inherit"/>
              </a:rPr>
              <a:t>.</a:t>
            </a:r>
          </a:p>
          <a:p>
            <a:r>
              <a:rPr lang="ru-RU" sz="1200" dirty="0">
                <a:solidFill>
                  <a:srgbClr val="00B050"/>
                </a:solidFill>
                <a:latin typeface="inherit"/>
              </a:rPr>
              <a:t>11. Подготовка и оформление </a:t>
            </a:r>
            <a:r>
              <a:rPr lang="ru-RU" sz="1200" b="1" dirty="0">
                <a:solidFill>
                  <a:srgbClr val="00B050"/>
                </a:solidFill>
                <a:latin typeface="inherit"/>
              </a:rPr>
              <a:t>результатов</a:t>
            </a:r>
            <a:r>
              <a:rPr lang="ru-RU" sz="1200" dirty="0">
                <a:solidFill>
                  <a:srgbClr val="00B050"/>
                </a:solidFill>
                <a:latin typeface="inherit"/>
              </a:rPr>
              <a:t> исследования в публикациях, выступление с докладами на Международных и Всероссийских научных конференциях, </a:t>
            </a:r>
            <a:r>
              <a:rPr lang="ru-RU" sz="1200" dirty="0" err="1">
                <a:solidFill>
                  <a:srgbClr val="00B050"/>
                </a:solidFill>
                <a:latin typeface="inherit"/>
              </a:rPr>
              <a:t>РИДах</a:t>
            </a:r>
            <a:r>
              <a:rPr lang="ru-RU" sz="1200" dirty="0">
                <a:solidFill>
                  <a:srgbClr val="00B050"/>
                </a:solidFill>
                <a:latin typeface="inherit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771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Результаты работы наших обучающихся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10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Очень важен для нас опыт работы с ДНК им. </a:t>
            </a:r>
            <a:r>
              <a:rPr lang="ru-RU" dirty="0" err="1"/>
              <a:t>В.А.Витязевой</a:t>
            </a:r>
            <a:r>
              <a:rPr lang="ru-RU" dirty="0"/>
              <a:t> (НП Образование, ФП Успех каждого ребенка). Мы</a:t>
            </a:r>
            <a:r>
              <a:rPr lang="ru-RU" baseline="0" dirty="0"/>
              <a:t> также осуществляли методическое сопровождение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8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baseline="0" dirty="0"/>
              <a:t> рамках проекта для ДНК были предложены следующие программы: </a:t>
            </a:r>
          </a:p>
          <a:p>
            <a:r>
              <a:rPr lang="ru-RU" dirty="0"/>
              <a:t>«Детский университет»  - программы различной направленности для учащихся 5-9 классов;</a:t>
            </a:r>
          </a:p>
          <a:p>
            <a:r>
              <a:rPr lang="ru-RU" dirty="0"/>
              <a:t>«Малая академия» программы различной направленности для учащихся 10-11 классов;</a:t>
            </a:r>
          </a:p>
          <a:p>
            <a:r>
              <a:rPr lang="ru-RU" dirty="0"/>
              <a:t>«Урок технологии», «Урок биологии», «Урок физики», «Урок информатики» - программы сетевой формы реализации уроков для учащихся 5-11 классов;</a:t>
            </a:r>
          </a:p>
          <a:p>
            <a:r>
              <a:rPr lang="ru-RU" dirty="0"/>
              <a:t>Программы повышения квалификации учителей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5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+mj-lt"/>
              <a:buAutoNum type="arabicPeriod"/>
            </a:pPr>
            <a:r>
              <a:rPr lang="ru-RU" dirty="0"/>
              <a:t>По итогам работы над комплексом</a:t>
            </a:r>
            <a:r>
              <a:rPr lang="ru-RU" baseline="0" dirty="0"/>
              <a:t> задач были опубликованы учебные и учебно-методические пособия, в которых был представлен региональный опыт ЦТО, и описаны предметные модули технологического образования: </a:t>
            </a:r>
            <a:r>
              <a:rPr lang="ru-RU" altLang="ko-KR" sz="1200" dirty="0"/>
              <a:t>Образовательный модуль «Интернет вещей»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</a:t>
            </a:r>
            <a:r>
              <a:rPr lang="ru-RU" altLang="ko-KR" sz="1200" dirty="0" err="1"/>
              <a:t>Аэроробототехника</a:t>
            </a:r>
            <a:r>
              <a:rPr lang="ru-RU" altLang="ko-KR" sz="1200" dirty="0"/>
              <a:t>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«Аддитивные технологии и   3D-прототипирование»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</a:t>
            </a:r>
            <a:r>
              <a:rPr lang="ru-RU" altLang="ko-KR" sz="1200" dirty="0" err="1"/>
              <a:t>Тефхнологии</a:t>
            </a:r>
            <a:r>
              <a:rPr lang="ru-RU" altLang="ko-KR" sz="1200" dirty="0"/>
              <a:t> виртуальной и дополненной реальности»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«Робототехника»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«Технологии обработки материалов на станках с ЧПУ» 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Также представлена структура каждого образовательного модуля.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25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 проведения следующей части исследования определяется вынужденным переходом системы образования России в режим дистанционного обучения (далее ДО) в период распространения COVID-19.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заключалась в изучении проблемы развития регулятивных и коммуникативных УУД в условиях дистанционного образования, научном обосновании и разработке методических подходов по созданию оптимальных условий для дальнейшего развития данных учебных действий.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результатов теоретического исследования выделены значимые регулятивные УУД обучающихся, формируемые в условиях дистанционного образования: самоорганизация, целеполагание, планирование, прогнозирование, самоконтроль, самооценка и рефлексия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Каждому компоненту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действий дана характеристика (рис.)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83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разработана структура коммуникативных УУД в условиях дистанционного обучения и каждому компоненту дана характеристика коммуникация как взаимодействие; коммуникация как кооперация; коммуникация как условие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интериоризации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47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решении следующей задачи исследования разработан диагностический материал по определению уровней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регулятивных и коммуникативных УУД в условиях дистанционного обучения, основанный на рефлексивной самооценке обучающихся.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7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Диагностика рефлексивной и коммуникативной деятельности в период дистанционного обучения проводилась в 2021- 2022 гг. В анкетировании приняло участие более 450 обучающихся средних школ Республики Коми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анкетирования выяснилась корреляционная зависимость уровня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компонентов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учебной деятельности учащихся в период дистанционного обучения. Мы установили, что в условиях дистанционного обучения при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высокого уровня самоорганизации у учащихся средней школы наблюдается высокий уровень регулирования своей деятельности в процессе целеполагания, планирования, прогнозирования, самоконтроля, самооценки и рефлексии.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установлена корреляционная зависимость между системностью и самостоятельностью выполнения учебных действий учащихся средней школы в период организации дистанционного обучения.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отметить, что самоорганизация, саморегулирование и самостоятельность в выполнении учебных действий имеют решающее значение в обучении в период дистанционного обучения. Учащиеся испытывают трудности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своей деятельности и педагогу необходимо создавать оптимальные условия для формирования необходимых компонентов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всех этапах дистанционного обучения. Памятки и инструкции для учащихся, интерактивные формы организации взаимодействия позволят поддержать учащихся, повысить их самостоятельность и активность в период дистанционного обучения.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исследования позволили выявить проблемы формирования коммуникативных умений у учащегося средней школы в условиях дистанционного обучения по компонентам: коммуникация как взаимодействие, коммуникация как кооперация, коммуникация как условие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интериоризации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Коммуникации как взаимодействия в дистанционном обучении.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Более половины опрошенных, дали утвердительный ответ о том, что взаимодействие на дистанционном уроке было организовано и прошло достаточно успешно, т.е. обучающиеся понимали цель общения, внимательно слушали собеседников, отвечали и задавали вопросы и прислушивались к их мнению. Обнаружена зависимость между результатом работы команды и тем, насколько обучающимся нравится совместно работать. На дистанционном уроке только третья часть обучающихся систематически обосновывает свою точку зрения с помощью цифровых технологий в устной и письменной форме.</a:t>
            </a:r>
          </a:p>
          <a:p>
            <a:pPr lvl="0"/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Коммуникация как кооперация в дистанционном обучении.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период дистанционного обучения большинство учащихся не выполняли совместные презентации с членами команды/группы. Обучающимся достаточно сложно подводить итоги совместной работы и оценивать совместную работу в команде, если учитель проводил недостаточную работу по определению цели коммуникации на дистанционном уроке. Большое количество учащихся не испытывали ответственность за общий результат совместной деятельности, и не проявляли способность брать на себя инициативу в организации совместного действия, а также осуществлять взаимный контроль и взаимную помощь по ходу выполнения задания на дистанционном уроке.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Коммуникация как условие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интериоризации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дистанционном обучении.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Половина опрашиваемых школьников никогда не выступала с защитой результатов работы группы на дистанционном уроке. Незначительная часть обучающихся систематически задавала вопросы в письменных чатах группы и в «прямом эфире» на дистанционном уроке. Третья часть опрашиваемых никогда не участвовала в дистанционном взаимодействии.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 обоснованы и разработаны дидактические и методические подходы по преодолению обучающимися образовательных дефицитов регулятивных и коммуникативных УУД в цифровой образовательной среде.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79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целях и задачах цифровой трансформации университета на главном месте стоит образовательный процесс и его основные участники – преподаватели и студенты.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11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целях и задачах цифровой трансформации университета на главном месте стоит образовательный процесс и его основные участники – преподаватели и студенты.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6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представлена Матрица НТИ – как проводник по приоритетным технологиям. Мы ее рассмотрели</a:t>
            </a:r>
            <a:r>
              <a:rPr lang="ru-RU" baseline="0" dirty="0"/>
              <a:t> в контексте </a:t>
            </a:r>
            <a:r>
              <a:rPr lang="ru-RU" baseline="0" dirty="0" err="1"/>
              <a:t>цифровизации</a:t>
            </a:r>
            <a:r>
              <a:rPr lang="ru-RU" baseline="0" dirty="0"/>
              <a:t> школы и ЦДОД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21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</a:t>
            </a:r>
            <a:r>
              <a:rPr lang="ru-RU" baseline="0" dirty="0"/>
              <a:t> соотнесли технологии Индустрии 4.0, НП ЦЭ и НТИ, выделили наиболее востребованные в школе технологии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8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Также провели анализ соответствия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направлений образовательных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 в современных центрах ДОД сквозным технологиям цифровой индустрии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84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Считаем это важным научным результатом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0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приведена</a:t>
            </a:r>
            <a:r>
              <a:rPr lang="ru-RU" baseline="0" dirty="0"/>
              <a:t> модель ЦОС ДОД в контексте нашего исследования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3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Первым</a:t>
            </a:r>
            <a:r>
              <a:rPr lang="ru-RU" baseline="0" dirty="0"/>
              <a:t> из них является </a:t>
            </a:r>
            <a:r>
              <a:rPr lang="ru-RU" baseline="0" dirty="0" err="1"/>
              <a:t>кванториум</a:t>
            </a:r>
            <a:r>
              <a:rPr lang="ru-RU" baseline="0" dirty="0"/>
              <a:t> (НП Образование, ФП Молодые профессионалы). Мы разработали методическое сопровождение образовательных программ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4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Очень важным и</a:t>
            </a:r>
            <a:r>
              <a:rPr lang="ru-RU" baseline="0" dirty="0"/>
              <a:t> правильным считаем функционирование мобильного </a:t>
            </a:r>
            <a:r>
              <a:rPr lang="ru-RU" baseline="0" dirty="0" err="1"/>
              <a:t>кванториума</a:t>
            </a:r>
            <a:r>
              <a:rPr lang="ru-RU" baseline="0" dirty="0"/>
              <a:t> РК, в силу географических и климатических особенностей РК.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30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Второй проект – это ЦДОД ИТ-Куб (НП Образование,</a:t>
            </a:r>
            <a:r>
              <a:rPr lang="ru-RU" baseline="0" dirty="0"/>
              <a:t> ФП Современная школа)</a:t>
            </a:r>
            <a:r>
              <a:rPr lang="ru-RU" dirty="0"/>
              <a:t>. Здесь мы также разработали методическое сопровождение ДОП для детей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12D1-D815-4AD0-B71D-1860E322A6B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2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8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81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95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51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5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7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41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4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09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8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1E8CD-1B15-4B99-8928-E16BE265385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9089A-77EC-40AB-A637-7F8457E61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2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877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7524" y="2658033"/>
            <a:ext cx="8568952" cy="2037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Развитие регулятивных и коммуникативных учебных действий учащихся в условиях </a:t>
            </a:r>
            <a:r>
              <a:rPr lang="ru-RU" b="1" dirty="0" err="1"/>
              <a:t>цифровизации</a:t>
            </a:r>
            <a:r>
              <a:rPr lang="ru-RU" b="1" dirty="0"/>
              <a:t> общего и дополнительного образования</a:t>
            </a:r>
          </a:p>
          <a:p>
            <a:endParaRPr lang="ru-RU" b="1" dirty="0"/>
          </a:p>
          <a:p>
            <a:endParaRPr lang="en-US" b="1" dirty="0"/>
          </a:p>
          <a:p>
            <a:r>
              <a:rPr lang="ru-RU" sz="4500" b="1" dirty="0"/>
              <a:t>Проект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/>
              <a:t>19-29-14169 </a:t>
            </a:r>
            <a:r>
              <a:rPr lang="ru-RU" b="1" dirty="0" err="1"/>
              <a:t>мк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18A70-BDEE-4677-A3CA-6F4D20FB89D7}"/>
              </a:ext>
            </a:extLst>
          </p:cNvPr>
          <p:cNvSpPr txBox="1"/>
          <p:nvPr/>
        </p:nvSpPr>
        <p:spPr>
          <a:xfrm>
            <a:off x="683568" y="46531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35658-BDCC-42D0-8185-3DB5AF8B28E8}"/>
              </a:ext>
            </a:extLst>
          </p:cNvPr>
          <p:cNvSpPr txBox="1"/>
          <p:nvPr/>
        </p:nvSpPr>
        <p:spPr>
          <a:xfrm>
            <a:off x="287524" y="580526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Руководитель проекта – к.ф.-м.н., доцент, проректор по цифровой трансформации СГУ им. Питирима Сорокина В.В. Миронов</a:t>
            </a:r>
          </a:p>
        </p:txBody>
      </p:sp>
    </p:spTree>
    <p:extLst>
      <p:ext uri="{BB962C8B-B14F-4D97-AF65-F5344CB8AC3E}">
        <p14:creationId xmlns:p14="http://schemas.microsoft.com/office/powerpoint/2010/main" val="369547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80" t="52061" r="60019" b="17971"/>
          <a:stretch>
            <a:fillRect/>
          </a:stretch>
        </p:blipFill>
        <p:spPr bwMode="auto">
          <a:xfrm>
            <a:off x="3923928" y="1628800"/>
            <a:ext cx="4248472" cy="322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2176" t="46564" r="17352" b="29473"/>
          <a:stretch>
            <a:fillRect/>
          </a:stretch>
        </p:blipFill>
        <p:spPr bwMode="auto">
          <a:xfrm>
            <a:off x="179512" y="4193704"/>
            <a:ext cx="404822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4931" t="59983" r="37824" b="13178"/>
          <a:stretch>
            <a:fillRect/>
          </a:stretch>
        </p:blipFill>
        <p:spPr bwMode="auto">
          <a:xfrm>
            <a:off x="5508104" y="4149080"/>
            <a:ext cx="28803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9198" t="35407" r="40797" b="34095"/>
          <a:stretch>
            <a:fillRect/>
          </a:stretch>
        </p:blipFill>
        <p:spPr bwMode="auto">
          <a:xfrm>
            <a:off x="0" y="980728"/>
            <a:ext cx="3864428" cy="33123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96336" y="5777880"/>
            <a:ext cx="115212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046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Центр цифрового образования детей «ИТ-Куб»</a:t>
            </a:r>
          </a:p>
        </p:txBody>
      </p:sp>
    </p:spTree>
    <p:extLst>
      <p:ext uri="{BB962C8B-B14F-4D97-AF65-F5344CB8AC3E}">
        <p14:creationId xmlns:p14="http://schemas.microsoft.com/office/powerpoint/2010/main" val="196119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10480" r="1474" b="5680"/>
          <a:stretch>
            <a:fillRect/>
          </a:stretch>
        </p:blipFill>
        <p:spPr bwMode="auto">
          <a:xfrm>
            <a:off x="2699792" y="764704"/>
            <a:ext cx="579531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548680"/>
            <a:ext cx="8229600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7941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Примеры проектов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t="15625"/>
          <a:stretch>
            <a:fillRect/>
          </a:stretch>
        </p:blipFill>
        <p:spPr bwMode="auto">
          <a:xfrm>
            <a:off x="323528" y="3883273"/>
            <a:ext cx="5760640" cy="27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93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«Дом научной </a:t>
            </a:r>
            <a:r>
              <a:rPr lang="ru-RU" b="1" dirty="0" err="1">
                <a:solidFill>
                  <a:srgbClr val="7030A0"/>
                </a:solidFill>
              </a:rPr>
              <a:t>коллаборации</a:t>
            </a:r>
            <a:r>
              <a:rPr lang="ru-RU" b="1" dirty="0">
                <a:solidFill>
                  <a:srgbClr val="7030A0"/>
                </a:solidFill>
              </a:rPr>
              <a:t> им. В.А. Витязевой»</a:t>
            </a:r>
            <a:endParaRPr lang="ru-RU" dirty="0"/>
          </a:p>
        </p:txBody>
      </p:sp>
      <p:pic>
        <p:nvPicPr>
          <p:cNvPr id="3074" name="Picture 2" descr="Первый &quot;Дом научной коллаборации&quot; в России назван в честь первого ректора  СГУ Валентины Витязевой | Комиинфор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72816"/>
            <a:ext cx="4755994" cy="3168352"/>
          </a:xfrm>
          <a:prstGeom prst="rect">
            <a:avLst/>
          </a:prstGeom>
          <a:noFill/>
        </p:spPr>
      </p:pic>
      <p:pic>
        <p:nvPicPr>
          <p:cNvPr id="5" name="Picture 2" descr="Дом научной коллаборации имени Виктора Верещагина ведет набор на обучение -  Новости - Дом научной коллаборации (ДНК) - Абитуриент Алтайского  государственного университета">
            <a:extLst>
              <a:ext uri="{FF2B5EF4-FFF2-40B4-BE49-F238E27FC236}">
                <a16:creationId xmlns:a16="http://schemas.microsoft.com/office/drawing/2014/main" id="{E518945B-5BF6-454D-82D7-92765A3E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5187" y="1772817"/>
            <a:ext cx="3027292" cy="2016224"/>
          </a:xfrm>
          <a:prstGeom prst="rect">
            <a:avLst/>
          </a:prstGeom>
          <a:noFill/>
        </p:spPr>
      </p:pic>
      <p:pic>
        <p:nvPicPr>
          <p:cNvPr id="6" name="Picture 4" descr="http://abiturient.asu.ru/files/content/images/2020/09/nodes-9594/s00027429.jpg">
            <a:extLst>
              <a:ext uri="{FF2B5EF4-FFF2-40B4-BE49-F238E27FC236}">
                <a16:creationId xmlns:a16="http://schemas.microsoft.com/office/drawing/2014/main" id="{B2226390-ED34-4114-B65F-CFAB717C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5187" y="4207614"/>
            <a:ext cx="3027292" cy="2018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131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«Детский университет»  - программы различной направленности для учащихся 5-9 классов;</a:t>
            </a:r>
          </a:p>
          <a:p>
            <a:r>
              <a:rPr lang="ru-RU" dirty="0"/>
              <a:t>«Малая академия» программы различной направленности для учащихся 10-11 классов;</a:t>
            </a:r>
          </a:p>
          <a:p>
            <a:r>
              <a:rPr lang="ru-RU" dirty="0"/>
              <a:t>«Урок технологии», «Урок биологии», «Урок физики», «Урок информатики» - программы сетевой формы реализации уроков для учащихся 5-11 классов;</a:t>
            </a:r>
          </a:p>
          <a:p>
            <a:r>
              <a:rPr lang="ru-RU" dirty="0"/>
              <a:t>Программы повышения квалификации учителей</a:t>
            </a:r>
          </a:p>
          <a:p>
            <a:pPr>
              <a:buNone/>
            </a:pPr>
            <a:endParaRPr lang="ru-RU" sz="3600" dirty="0"/>
          </a:p>
        </p:txBody>
      </p:sp>
      <p:pic>
        <p:nvPicPr>
          <p:cNvPr id="5" name="Рисунок 4" descr="55.jpg"/>
          <p:cNvPicPr>
            <a:picLocks noChangeAspect="1"/>
          </p:cNvPicPr>
          <p:nvPr/>
        </p:nvPicPr>
        <p:blipFill>
          <a:blip r:embed="rId3" cstate="print"/>
          <a:srcRect l="1923" b="26923"/>
          <a:stretch>
            <a:fillRect/>
          </a:stretch>
        </p:blipFill>
        <p:spPr>
          <a:xfrm>
            <a:off x="6948264" y="260648"/>
            <a:ext cx="1836204" cy="136815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3F642C5-B018-4FA2-BCC8-1F7C1534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648072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2060"/>
                </a:solidFill>
              </a:rPr>
              <a:t>Образовательные программы ДНК  (проектная и сетевая работа):  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9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7524" y="4193177"/>
            <a:ext cx="5328592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ko-KR" sz="1200" dirty="0"/>
              <a:t>Региональный опыт цифровой трансформации образования</a:t>
            </a:r>
          </a:p>
          <a:p>
            <a:pPr lvl="0"/>
            <a:r>
              <a:rPr lang="ru-RU" altLang="ko-KR" sz="1200" dirty="0"/>
              <a:t>Предметные модули технологического образования: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«Интернет вещей»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</a:t>
            </a:r>
            <a:r>
              <a:rPr lang="ru-RU" altLang="ko-KR" sz="1200" dirty="0" err="1"/>
              <a:t>Аэроробототехника</a:t>
            </a:r>
            <a:r>
              <a:rPr lang="ru-RU" altLang="ko-KR" sz="1200" dirty="0"/>
              <a:t>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«Аддитивные технологии и   3D-прототипирование»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</a:t>
            </a:r>
            <a:r>
              <a:rPr lang="ru-RU" altLang="ko-KR" sz="1200" dirty="0" err="1"/>
              <a:t>Тефхнологии</a:t>
            </a:r>
            <a:r>
              <a:rPr lang="ru-RU" altLang="ko-KR" sz="1200" dirty="0"/>
              <a:t> виртуальной и дополненной реальности»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«Робототехника»</a:t>
            </a:r>
          </a:p>
          <a:p>
            <a:pPr marL="285750" lvl="0" indent="-285750">
              <a:buFont typeface="+mj-lt"/>
              <a:buAutoNum type="arabicPeriod"/>
            </a:pPr>
            <a:r>
              <a:rPr lang="ru-RU" altLang="ko-KR" sz="1200" dirty="0"/>
              <a:t>Образовательный модуль «Технологии обработки материалов на станках с ЧПУ»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endParaRPr kumimoji="0" lang="ru-RU" altLang="ko-K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969" l="9945" r="80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914199"/>
            <a:ext cx="3100909" cy="4385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25429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Важнейшие публикации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2" y="1180928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Структура модуля:</a:t>
            </a:r>
          </a:p>
          <a:p>
            <a:endParaRPr lang="ru-RU" b="1" dirty="0"/>
          </a:p>
          <a:p>
            <a:r>
              <a:rPr lang="ru-RU" dirty="0"/>
              <a:t>Общая характеристика ОМ:</a:t>
            </a:r>
          </a:p>
          <a:p>
            <a:pPr marL="285750" indent="-285750">
              <a:buFontTx/>
              <a:buChar char="-"/>
            </a:pPr>
            <a:r>
              <a:rPr lang="ru-RU" dirty="0"/>
              <a:t>Цель и задачи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Структура ОМ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Планируемые результаты ОМ: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dirty="0"/>
              <a:t>Личностные результаты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dirty="0" err="1"/>
              <a:t>Метапредметные</a:t>
            </a:r>
            <a:r>
              <a:rPr lang="ru-RU" dirty="0"/>
              <a:t> результаты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dirty="0"/>
              <a:t>Предметные результаты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Материально-техническое обеспечение ОМ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Тематическое планирование ОМ (в разрезе дидактических единиц и формируемых знаний и учебных действий)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5F637D-A744-40AB-B256-588FE5DDA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1" b="70052" l="13812" r="86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71" y="882264"/>
            <a:ext cx="3100908" cy="438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39552" y="1484784"/>
            <a:ext cx="8136903" cy="4910620"/>
            <a:chOff x="0" y="66"/>
            <a:chExt cx="6388422" cy="8071446"/>
          </a:xfrm>
        </p:grpSpPr>
        <p:grpSp>
          <p:nvGrpSpPr>
            <p:cNvPr id="8" name="Группа 7"/>
            <p:cNvGrpSpPr/>
            <p:nvPr/>
          </p:nvGrpSpPr>
          <p:grpSpPr>
            <a:xfrm rot="16200000">
              <a:off x="2599649" y="-2587095"/>
              <a:ext cx="1201373" cy="6375695"/>
              <a:chOff x="424363" y="63128"/>
              <a:chExt cx="1963922" cy="2730893"/>
            </a:xfrm>
          </p:grpSpPr>
          <p:sp>
            <p:nvSpPr>
              <p:cNvPr id="40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363" y="63128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378683" y="917346"/>
                <a:ext cx="1882660" cy="178960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составляет режим дня в период дистанционного обучения, отмечает выполненные задания в режиме дня, контролирует свои действия в соответствии с режимом дня и самостоятельно определяет время для выполнения домашнего задания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42" name="Группа 41"/>
              <p:cNvGrpSpPr/>
              <p:nvPr/>
            </p:nvGrpSpPr>
            <p:grpSpPr>
              <a:xfrm>
                <a:off x="426188" y="130739"/>
                <a:ext cx="1962097" cy="740478"/>
                <a:chOff x="416923" y="66801"/>
                <a:chExt cx="1962485" cy="741160"/>
              </a:xfrm>
            </p:grpSpPr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1007693" y="140831"/>
                  <a:ext cx="741139" cy="59308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Самоорганизация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" name="Группа 9"/>
            <p:cNvGrpSpPr/>
            <p:nvPr/>
          </p:nvGrpSpPr>
          <p:grpSpPr>
            <a:xfrm rot="16200000">
              <a:off x="2600007" y="-1215680"/>
              <a:ext cx="1201136" cy="6375695"/>
              <a:chOff x="424859" y="63231"/>
              <a:chExt cx="1963534" cy="2730893"/>
            </a:xfrm>
          </p:grpSpPr>
          <p:sp>
            <p:nvSpPr>
              <p:cNvPr id="35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859" y="63231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516479" y="1220820"/>
                <a:ext cx="1882660" cy="118326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умеет в режиме дистанционного обучения формулировать, ставить цель своей учебной деятельности и сопоставлять ее с результатом, а также корректировать цель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37" name="Группа 36"/>
              <p:cNvGrpSpPr/>
              <p:nvPr/>
            </p:nvGrpSpPr>
            <p:grpSpPr>
              <a:xfrm>
                <a:off x="426188" y="130739"/>
                <a:ext cx="1962097" cy="740478"/>
                <a:chOff x="416923" y="66801"/>
                <a:chExt cx="1962485" cy="741160"/>
              </a:xfrm>
            </p:grpSpPr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1007693" y="140831"/>
                  <a:ext cx="741139" cy="59308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Целеполагание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1" name="Группа 10"/>
            <p:cNvGrpSpPr/>
            <p:nvPr/>
          </p:nvGrpSpPr>
          <p:grpSpPr>
            <a:xfrm rot="16200000">
              <a:off x="2418130" y="1696697"/>
              <a:ext cx="1564539" cy="6375400"/>
              <a:chOff x="-169954" y="63231"/>
              <a:chExt cx="2558347" cy="2730893"/>
            </a:xfrm>
          </p:grpSpPr>
          <p:sp>
            <p:nvSpPr>
              <p:cNvPr id="30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859" y="63231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154320" y="546579"/>
                <a:ext cx="1882660" cy="253120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осознает процесс деятельности работы в онлайн- или офлайн-режиме через умение прогнозировать свою деятельность и видеть трудности для выполнения деятельности, умеет прогнозировать варианты развития, может самостоятельно оценить свои возможности в ее решении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32" name="Группа 31"/>
              <p:cNvGrpSpPr/>
              <p:nvPr/>
            </p:nvGrpSpPr>
            <p:grpSpPr>
              <a:xfrm>
                <a:off x="426188" y="130739"/>
                <a:ext cx="1962097" cy="740478"/>
                <a:chOff x="416923" y="66801"/>
                <a:chExt cx="1962485" cy="741160"/>
              </a:xfrm>
            </p:grpSpPr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1007693" y="140831"/>
                  <a:ext cx="741139" cy="59308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Прогнозирование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2" name="Группа 11"/>
            <p:cNvGrpSpPr/>
            <p:nvPr/>
          </p:nvGrpSpPr>
          <p:grpSpPr>
            <a:xfrm rot="16200000">
              <a:off x="2600007" y="130520"/>
              <a:ext cx="1200785" cy="6375400"/>
              <a:chOff x="424859" y="63231"/>
              <a:chExt cx="1963534" cy="2730893"/>
            </a:xfrm>
          </p:grpSpPr>
          <p:sp>
            <p:nvSpPr>
              <p:cNvPr id="25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859" y="63231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484286" y="876793"/>
                <a:ext cx="1882660" cy="187079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умеет планировать свою деятельность самостоятельно в синхронном или асинхронном режиме обучения, сопоставлять план деятельности в соответствии с целью и выполняемыми этапами, корректировать план деятельности в связи с пошаговым (или пооперационным) и итоговым результатом деятельности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426188" y="130739"/>
                <a:ext cx="1962097" cy="740478"/>
                <a:chOff x="416923" y="66801"/>
                <a:chExt cx="1962485" cy="741160"/>
              </a:xfrm>
            </p:grpSpPr>
            <p:sp>
              <p:nvSpPr>
                <p:cNvPr id="28" name="Прямоугольник 27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1007693" y="140831"/>
                  <a:ext cx="741139" cy="59308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Планирование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" name="Группа 12"/>
            <p:cNvGrpSpPr/>
            <p:nvPr/>
          </p:nvGrpSpPr>
          <p:grpSpPr>
            <a:xfrm rot="16200000">
              <a:off x="2587307" y="2911820"/>
              <a:ext cx="1200785" cy="6375400"/>
              <a:chOff x="424859" y="63231"/>
              <a:chExt cx="1963534" cy="2730893"/>
            </a:xfrm>
          </p:grpSpPr>
          <p:sp>
            <p:nvSpPr>
              <p:cNvPr id="20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859" y="63231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328264" y="967807"/>
                <a:ext cx="1882660" cy="168876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контролирует свои действия в дистанционном режиме обучения, оценивает их, самостоятельно находит и исправляет свои ошибки и применяет правила на допущенную ошибку, вносит коррективы в свою деятельность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2" name="Группа 21"/>
              <p:cNvGrpSpPr/>
              <p:nvPr/>
            </p:nvGrpSpPr>
            <p:grpSpPr>
              <a:xfrm>
                <a:off x="426188" y="130739"/>
                <a:ext cx="1962097" cy="740478"/>
                <a:chOff x="416923" y="66801"/>
                <a:chExt cx="1962485" cy="741160"/>
              </a:xfrm>
            </p:grpSpPr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1007693" y="140831"/>
                  <a:ext cx="741139" cy="59308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Самоконтроль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4" name="Группа 13"/>
            <p:cNvGrpSpPr/>
            <p:nvPr/>
          </p:nvGrpSpPr>
          <p:grpSpPr>
            <a:xfrm rot="16200000">
              <a:off x="2587307" y="4283420"/>
              <a:ext cx="1200785" cy="6375400"/>
              <a:chOff x="424859" y="63231"/>
              <a:chExt cx="1963534" cy="2730893"/>
            </a:xfrm>
          </p:grpSpPr>
          <p:sp>
            <p:nvSpPr>
              <p:cNvPr id="15" name="Прямоугольник: скругленные углы 37">
                <a:extLst>
                  <a:ext uri="{FF2B5EF4-FFF2-40B4-BE49-F238E27FC236}">
                    <a16:creationId xmlns:a16="http://schemas.microsoft.com/office/drawing/2014/main" id="{9901EA73-72DC-49E0-945B-01AA349A17F8}"/>
                  </a:ext>
                </a:extLst>
              </p:cNvPr>
              <p:cNvSpPr/>
              <p:nvPr/>
            </p:nvSpPr>
            <p:spPr>
              <a:xfrm>
                <a:off x="424859" y="63231"/>
                <a:ext cx="1963534" cy="2730893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8D9CD5E3-39F6-40B9-9BD0-C0474AF96B13}"/>
                  </a:ext>
                </a:extLst>
              </p:cNvPr>
              <p:cNvSpPr/>
              <p:nvPr/>
            </p:nvSpPr>
            <p:spPr>
              <a:xfrm rot="5400000">
                <a:off x="386774" y="909299"/>
                <a:ext cx="1882660" cy="1805779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Обучающийся в процессе дистанционного обучения о адекватно оценивает себя, свое участие в деятельности, осознает и несет ответственность за результат своей деятельности, обращается за помощью в случае осознанной необходимости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426188" y="130738"/>
                <a:ext cx="1962097" cy="740479"/>
                <a:chOff x="416923" y="66800"/>
                <a:chExt cx="1962485" cy="741161"/>
              </a:xfrm>
            </p:grpSpPr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B9E571F2-D0CA-4EB5-8918-9BBE1E019E62}"/>
                    </a:ext>
                  </a:extLst>
                </p:cNvPr>
                <p:cNvSpPr/>
                <p:nvPr/>
              </p:nvSpPr>
              <p:spPr>
                <a:xfrm>
                  <a:off x="416923" y="66801"/>
                  <a:ext cx="1962485" cy="74116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80C6A631-17AF-45C7-B8D7-D4CBB56DEFDA}"/>
                    </a:ext>
                  </a:extLst>
                </p:cNvPr>
                <p:cNvSpPr/>
                <p:nvPr/>
              </p:nvSpPr>
              <p:spPr>
                <a:xfrm rot="5400000">
                  <a:off x="826320" y="-172798"/>
                  <a:ext cx="741139" cy="1220335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ru-RU" sz="1200" b="1" kern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Самооценка и рефлексия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" name="TextBox 5"/>
          <p:cNvSpPr txBox="1"/>
          <p:nvPr/>
        </p:nvSpPr>
        <p:spPr>
          <a:xfrm>
            <a:off x="467544" y="4046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Регулятивные УУД</a:t>
            </a:r>
            <a:r>
              <a:rPr lang="en-US" dirty="0"/>
              <a:t> </a:t>
            </a:r>
            <a:r>
              <a:rPr lang="ru-RU" dirty="0"/>
              <a:t>в ДО</a:t>
            </a:r>
          </a:p>
        </p:txBody>
      </p:sp>
    </p:spTree>
    <p:extLst>
      <p:ext uri="{BB962C8B-B14F-4D97-AF65-F5344CB8AC3E}">
        <p14:creationId xmlns:p14="http://schemas.microsoft.com/office/powerpoint/2010/main" val="299562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046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Структура коммуникативных УУД в ДО </a:t>
            </a:r>
          </a:p>
        </p:txBody>
      </p:sp>
      <p:grpSp>
        <p:nvGrpSpPr>
          <p:cNvPr id="45" name="Группа 44"/>
          <p:cNvGrpSpPr>
            <a:grpSpLocks/>
          </p:cNvGrpSpPr>
          <p:nvPr/>
        </p:nvGrpSpPr>
        <p:grpSpPr bwMode="auto">
          <a:xfrm>
            <a:off x="467544" y="1412776"/>
            <a:ext cx="8424936" cy="5129946"/>
            <a:chOff x="23408" y="13948"/>
            <a:chExt cx="60103" cy="46140"/>
          </a:xfrm>
        </p:grpSpPr>
        <p:grpSp>
          <p:nvGrpSpPr>
            <p:cNvPr id="46" name="Группа 45"/>
            <p:cNvGrpSpPr>
              <a:grpSpLocks/>
            </p:cNvGrpSpPr>
            <p:nvPr/>
          </p:nvGrpSpPr>
          <p:grpSpPr bwMode="auto">
            <a:xfrm>
              <a:off x="23408" y="13948"/>
              <a:ext cx="60103" cy="46140"/>
              <a:chOff x="0" y="-1794"/>
              <a:chExt cx="60760" cy="52975"/>
            </a:xfrm>
          </p:grpSpPr>
          <p:sp>
            <p:nvSpPr>
              <p:cNvPr id="47" name="Прямоугольник 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0760" cy="51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25" tIns="91425" rIns="91425" bIns="91425" anchor="ctr" anchorCtr="0" upright="1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48" name="Группа 47"/>
              <p:cNvGrpSpPr>
                <a:grpSpLocks/>
              </p:cNvGrpSpPr>
              <p:nvPr/>
            </p:nvGrpSpPr>
            <p:grpSpPr bwMode="auto">
              <a:xfrm>
                <a:off x="0" y="-1794"/>
                <a:ext cx="60712" cy="52927"/>
                <a:chOff x="0" y="-1794"/>
                <a:chExt cx="60712" cy="52927"/>
              </a:xfrm>
            </p:grpSpPr>
            <p:sp>
              <p:nvSpPr>
                <p:cNvPr id="49" name="Прямоугольник 4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0712" cy="51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0" name="Скругленный прямоугольник 4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269" cy="51133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2F2F2"/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1" name="Прямоугольник 50"/>
                <p:cNvSpPr>
                  <a:spLocks noChangeArrowheads="1"/>
                </p:cNvSpPr>
                <p:nvPr/>
              </p:nvSpPr>
              <p:spPr bwMode="auto">
                <a:xfrm>
                  <a:off x="305" y="-1794"/>
                  <a:ext cx="19269" cy="114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38100" tIns="38100" rIns="38100" bIns="38100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Коммуникация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89000"/>
                    </a:lnSpc>
                    <a:spcBef>
                      <a:spcPts val="350"/>
                    </a:spcBef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как взаимодействие в ДО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Скругленный прямоугольник 51"/>
                <p:cNvSpPr>
                  <a:spLocks noChangeArrowheads="1"/>
                </p:cNvSpPr>
                <p:nvPr/>
              </p:nvSpPr>
              <p:spPr bwMode="auto">
                <a:xfrm>
                  <a:off x="2373" y="11382"/>
                  <a:ext cx="15415" cy="10045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3" name="Прямоугольник 52"/>
                <p:cNvSpPr>
                  <a:spLocks noChangeArrowheads="1"/>
                </p:cNvSpPr>
                <p:nvPr/>
              </p:nvSpPr>
              <p:spPr bwMode="auto">
                <a:xfrm>
                  <a:off x="2667" y="11676"/>
                  <a:ext cx="14827" cy="94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Ориентация на позицию других людей, отличную от собственной, отраженной в письменной и устной речи в электронной форме 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Скругленный прямоугольник 53"/>
                <p:cNvSpPr>
                  <a:spLocks noChangeArrowheads="1"/>
                </p:cNvSpPr>
                <p:nvPr/>
              </p:nvSpPr>
              <p:spPr bwMode="auto">
                <a:xfrm>
                  <a:off x="2362" y="22523"/>
                  <a:ext cx="15415" cy="10046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5" name="Прямоугольник 54"/>
                <p:cNvSpPr>
                  <a:spLocks noChangeArrowheads="1"/>
                </p:cNvSpPr>
                <p:nvPr/>
              </p:nvSpPr>
              <p:spPr bwMode="auto">
                <a:xfrm>
                  <a:off x="2656" y="22817"/>
                  <a:ext cx="14827" cy="9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Понимание возможности различных позиций и точек зрения на опрос, отраженный в письменной и устной речи в электронной</a:t>
                  </a:r>
                  <a:r>
                    <a:rPr lang="ru-RU" sz="1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форме 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Скругленный прямоугольник 55"/>
                <p:cNvSpPr>
                  <a:spLocks noChangeArrowheads="1"/>
                </p:cNvSpPr>
                <p:nvPr/>
              </p:nvSpPr>
              <p:spPr bwMode="auto">
                <a:xfrm>
                  <a:off x="2300" y="33667"/>
                  <a:ext cx="15415" cy="10046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7" name="Прямоугольник 56"/>
                <p:cNvSpPr>
                  <a:spLocks noChangeArrowheads="1"/>
                </p:cNvSpPr>
                <p:nvPr/>
              </p:nvSpPr>
              <p:spPr bwMode="auto">
                <a:xfrm>
                  <a:off x="3113" y="33488"/>
                  <a:ext cx="14827" cy="94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Умение обосновывать и доказывать собственное мнение в письменной и устной речи с использованием текстового чата, аудио/видео трансляции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Скругленный прямоугольник 57"/>
                <p:cNvSpPr>
                  <a:spLocks noChangeArrowheads="1"/>
                </p:cNvSpPr>
                <p:nvPr/>
              </p:nvSpPr>
              <p:spPr bwMode="auto">
                <a:xfrm>
                  <a:off x="20721" y="0"/>
                  <a:ext cx="19269" cy="51133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2F2F2"/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59" name="Прямоугольник 58"/>
                <p:cNvSpPr>
                  <a:spLocks noChangeArrowheads="1"/>
                </p:cNvSpPr>
                <p:nvPr/>
              </p:nvSpPr>
              <p:spPr bwMode="auto">
                <a:xfrm>
                  <a:off x="20718" y="0"/>
                  <a:ext cx="19269" cy="8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38100" tIns="38100" rIns="38100" bIns="38100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Коммуникация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89000"/>
                    </a:lnSpc>
                    <a:spcBef>
                      <a:spcPts val="350"/>
                    </a:spcBef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как кооперация в ДО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Скругленный прямоугольник 59"/>
                <p:cNvSpPr>
                  <a:spLocks noChangeArrowheads="1"/>
                </p:cNvSpPr>
                <p:nvPr/>
              </p:nvSpPr>
              <p:spPr bwMode="auto">
                <a:xfrm>
                  <a:off x="22648" y="11019"/>
                  <a:ext cx="15415" cy="15417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1" name="Прямоугольник 60"/>
                <p:cNvSpPr>
                  <a:spLocks noChangeArrowheads="1"/>
                </p:cNvSpPr>
                <p:nvPr/>
              </p:nvSpPr>
              <p:spPr bwMode="auto">
                <a:xfrm>
                  <a:off x="23100" y="11470"/>
                  <a:ext cx="14512" cy="145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Умение договариваться и находить общее решение практической задачи в спорных вопросах в письменной и устной речи в электронной форме 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Скругленный прямоугольник 61"/>
                <p:cNvSpPr>
                  <a:spLocks noChangeArrowheads="1"/>
                </p:cNvSpPr>
                <p:nvPr/>
              </p:nvSpPr>
              <p:spPr bwMode="auto">
                <a:xfrm>
                  <a:off x="22794" y="28135"/>
                  <a:ext cx="15416" cy="15417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3" name="Прямоугольник 62"/>
                <p:cNvSpPr>
                  <a:spLocks noChangeArrowheads="1"/>
                </p:cNvSpPr>
                <p:nvPr/>
              </p:nvSpPr>
              <p:spPr bwMode="auto">
                <a:xfrm>
                  <a:off x="23246" y="28586"/>
                  <a:ext cx="14512" cy="14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Способность брать на себя инициативу в организации совместного действия в дистанционном обучении, а также осуществлять взаимный контроль и взаимную помощь по ходу выполнения задания  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Скругленный прямоугольник 63"/>
                <p:cNvSpPr>
                  <a:spLocks noChangeArrowheads="1"/>
                </p:cNvSpPr>
                <p:nvPr/>
              </p:nvSpPr>
              <p:spPr bwMode="auto">
                <a:xfrm>
                  <a:off x="41443" y="0"/>
                  <a:ext cx="19269" cy="51133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2F2F2"/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5" name="Прямоугольник 64"/>
                <p:cNvSpPr>
                  <a:spLocks noChangeArrowheads="1"/>
                </p:cNvSpPr>
                <p:nvPr/>
              </p:nvSpPr>
              <p:spPr bwMode="auto">
                <a:xfrm>
                  <a:off x="41437" y="-1412"/>
                  <a:ext cx="19269" cy="107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38100" tIns="38100" rIns="38100" bIns="38100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Коммуникация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89000"/>
                    </a:lnSpc>
                    <a:spcBef>
                      <a:spcPts val="350"/>
                    </a:spcBef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как условие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89000"/>
                    </a:lnSpc>
                    <a:spcBef>
                      <a:spcPts val="350"/>
                    </a:spcBef>
                    <a:spcAft>
                      <a:spcPts val="0"/>
                    </a:spcAft>
                  </a:pPr>
                  <a:r>
                    <a:rPr lang="ru-RU" sz="11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интериоризации в ДО 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Скругленный прямоугольник 65"/>
                <p:cNvSpPr>
                  <a:spLocks noChangeArrowheads="1"/>
                </p:cNvSpPr>
                <p:nvPr/>
              </p:nvSpPr>
              <p:spPr bwMode="auto">
                <a:xfrm>
                  <a:off x="43436" y="11531"/>
                  <a:ext cx="15415" cy="10046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7" name="Прямоугольник 66"/>
                <p:cNvSpPr>
                  <a:spLocks noChangeArrowheads="1"/>
                </p:cNvSpPr>
                <p:nvPr/>
              </p:nvSpPr>
              <p:spPr bwMode="auto">
                <a:xfrm>
                  <a:off x="43730" y="11825"/>
                  <a:ext cx="14827" cy="9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Умение строить понятные для партнера высказывания в письменной и устной речи с использованием текстового чата, аудио/видео трансляции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Скругленный прямоугольник 67"/>
                <p:cNvSpPr>
                  <a:spLocks noChangeArrowheads="1"/>
                </p:cNvSpPr>
                <p:nvPr/>
              </p:nvSpPr>
              <p:spPr bwMode="auto">
                <a:xfrm>
                  <a:off x="43509" y="23197"/>
                  <a:ext cx="15415" cy="10046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9" name="Прямоугольник 68"/>
                <p:cNvSpPr>
                  <a:spLocks noChangeArrowheads="1"/>
                </p:cNvSpPr>
                <p:nvPr/>
              </p:nvSpPr>
              <p:spPr bwMode="auto">
                <a:xfrm>
                  <a:off x="43803" y="23491"/>
                  <a:ext cx="14827" cy="9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Умение задавать вопросы в письменной и устной речи с использованием текстового чата, аудио/видео трансляции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Скругленный прямоугольник 69"/>
                <p:cNvSpPr>
                  <a:spLocks noChangeArrowheads="1"/>
                </p:cNvSpPr>
                <p:nvPr/>
              </p:nvSpPr>
              <p:spPr bwMode="auto">
                <a:xfrm>
                  <a:off x="43505" y="34040"/>
                  <a:ext cx="15415" cy="13553"/>
                </a:xfrm>
                <a:prstGeom prst="roundRect">
                  <a:avLst>
                    <a:gd name="adj" fmla="val 10000"/>
                  </a:avLst>
                </a:prstGeom>
                <a:solidFill>
                  <a:sysClr val="window" lastClr="FFFFFF">
                    <a:lumMod val="100000"/>
                    <a:lumOff val="0"/>
                  </a:sysClr>
                </a:solidFill>
                <a:ln w="9525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0" vert="horz" wrap="square" lIns="91425" tIns="91425" rIns="91425" bIns="91425" anchor="ctr" anchorCtr="0" upright="1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71" name="Прямоугольник 70"/>
                <p:cNvSpPr>
                  <a:spLocks noChangeArrowheads="1"/>
                </p:cNvSpPr>
                <p:nvPr/>
              </p:nvSpPr>
              <p:spPr bwMode="auto">
                <a:xfrm>
                  <a:off x="43730" y="35081"/>
                  <a:ext cx="14827" cy="1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20300" tIns="15225" rIns="20300" bIns="15225" anchor="ctr" anchorCtr="0" upright="1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spcAft>
                      <a:spcPts val="0"/>
                    </a:spcAft>
                  </a:pPr>
                  <a:r>
                    <a:rPr lang="ru-RU" sz="11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Умение выделять и отображать в речи существенные ориентиры действия, а также передавать их партнеру и фиксировать в письменной и устной речи с использованием текстового чата, аудио/видео трансляции</a:t>
                  </a:r>
                  <a:endParaRPr lang="ru-RU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674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Регулятивные УУД в ДО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958699"/>
              </p:ext>
            </p:extLst>
          </p:nvPr>
        </p:nvGraphicFramePr>
        <p:xfrm>
          <a:off x="179512" y="692696"/>
          <a:ext cx="8496940" cy="59397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90445">
                  <a:extLst>
                    <a:ext uri="{9D8B030D-6E8A-4147-A177-3AD203B41FA5}">
                      <a16:colId xmlns:a16="http://schemas.microsoft.com/office/drawing/2014/main" val="2190815291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779326747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3194305330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1930792012"/>
                    </a:ext>
                  </a:extLst>
                </a:gridCol>
                <a:gridCol w="708759">
                  <a:extLst>
                    <a:ext uri="{9D8B030D-6E8A-4147-A177-3AD203B41FA5}">
                      <a16:colId xmlns:a16="http://schemas.microsoft.com/office/drawing/2014/main" val="2606176202"/>
                    </a:ext>
                  </a:extLst>
                </a:gridCol>
              </a:tblGrid>
              <a:tr h="106199">
                <a:tc rowSpan="2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Вопросы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 gridSpan="4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Варианты ответов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82399"/>
                  </a:ext>
                </a:extLst>
              </a:tr>
              <a:tr h="318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да, всегда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да, часто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да, иногда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нет, никогда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832011904"/>
                  </a:ext>
                </a:extLst>
              </a:tr>
              <a:tr h="321413">
                <a:tc gridSpan="5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Самоорганизация</a:t>
                      </a:r>
                    </a:p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610531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Составлял ли ты режим дня во время дистанционного обучения?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763306079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Отмечал ли ты в режиме дня выполненные задания в период дистанционного обучения?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850717183"/>
                  </a:ext>
                </a:extLst>
              </a:tr>
              <a:tr h="318597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Контролировал ли ты свои действия в соответствии с режимом дня в период дистанционного обучения?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936848368"/>
                  </a:ext>
                </a:extLst>
              </a:tr>
              <a:tr h="318597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Ты самостоятельно определял время для выполнения домашнего задания в период дистанционного обучения?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3578231999"/>
                  </a:ext>
                </a:extLst>
              </a:tr>
              <a:tr h="107508">
                <a:tc gridSpan="5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Целеполагание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134507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Ставилась ли в начале урока цель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4047006657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Кто помогал тебе ставить цель урока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3592335398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Кем формулировалась в основном цель урока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463428578"/>
                  </a:ext>
                </a:extLst>
              </a:tr>
              <a:tr h="318597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Готов ли ты ответить на вопрос «Что необходимо узнать» для решения поставленной задачи (задания)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437922646"/>
                  </a:ext>
                </a:extLst>
              </a:tr>
              <a:tr h="241549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Соотносил ли ты цель и полученный результат в конце урока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45280642"/>
                  </a:ext>
                </a:extLst>
              </a:tr>
              <a:tr h="190207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Понимал ли, ты что делаешь на офлайн-уроке?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632057715"/>
                  </a:ext>
                </a:extLst>
              </a:tr>
              <a:tr h="106199">
                <a:tc gridSpan="5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Планирование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998600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Ты составлял план своих действий на уроке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977201431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Если да (часто, иногда), то кто помогал тебе планировать урок в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990887814"/>
                  </a:ext>
                </a:extLst>
              </a:tr>
              <a:tr h="212398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Придерживался ли ты составленного плана при офлайн-обучении?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686062716"/>
                  </a:ext>
                </a:extLst>
              </a:tr>
              <a:tr h="156783">
                <a:tc gridSpan="5"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Прогнозирование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073134"/>
                  </a:ext>
                </a:extLst>
              </a:tr>
              <a:tr h="424796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Мог ли ты предположить в начале урока, когда создавал план урока, где у тебя могут возникнуть трудности и совпадали ли ожидания с результатом твоей деятельности?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002945543"/>
                  </a:ext>
                </a:extLst>
              </a:tr>
              <a:tr h="318597"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Ты готовился к уроку заранее (предварительно просматривал материалы (статьи по теме, видео и др. материалы)) в офлайн-обучении?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23" marR="34423" marT="0" marB="0"/>
                </a:tc>
                <a:extLst>
                  <a:ext uri="{0D108BD9-81ED-4DB2-BD59-A6C34878D82A}">
                    <a16:rowId xmlns:a16="http://schemas.microsoft.com/office/drawing/2014/main" val="2302107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76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25429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Важнейшие публикации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2755748" cy="37007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656726"/>
            <a:ext cx="4181808" cy="335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монографии представлены основные результаты исследования проблемы развития регулятивных и коммуникативных универсальных учебных действий обучающихся в условиях дистанционного об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учения. В исследовании выделены теоретико-методологические основы становления и развития дистанционного обучения;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определены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структурные компоненты регулятивных и коммуникативных универсальных учебных действий обучающихся в условиях дистанционного обучения; научно обоснованы и разработаны методические подходы по созданию оптимальных условий для развития данных учебных действий.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Монография адресована научным сотрудникам, преподавателям вузов, учителям, слушателям курсов повышения квалификации, студентам педагогических вузов и колледжей.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4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880750"/>
              </p:ext>
            </p:extLst>
          </p:nvPr>
        </p:nvGraphicFramePr>
        <p:xfrm>
          <a:off x="462608" y="2564904"/>
          <a:ext cx="8208911" cy="3312368"/>
        </p:xfrm>
        <a:graphic>
          <a:graphicData uri="http://schemas.openxmlformats.org/drawingml/2006/table">
            <a:tbl>
              <a:tblPr/>
              <a:tblGrid>
                <a:gridCol w="1977756">
                  <a:extLst>
                    <a:ext uri="{9D8B030D-6E8A-4147-A177-3AD203B41FA5}">
                      <a16:colId xmlns:a16="http://schemas.microsoft.com/office/drawing/2014/main" val="1830965291"/>
                    </a:ext>
                  </a:extLst>
                </a:gridCol>
                <a:gridCol w="6231155">
                  <a:extLst>
                    <a:ext uri="{9D8B030D-6E8A-4147-A177-3AD203B41FA5}">
                      <a16:colId xmlns:a16="http://schemas.microsoft.com/office/drawing/2014/main" val="698212133"/>
                    </a:ext>
                  </a:extLst>
                </a:gridCol>
              </a:tblGrid>
              <a:tr h="3312368">
                <a:tc>
                  <a:txBody>
                    <a:bodyPr/>
                    <a:lstStyle/>
                    <a:p>
                      <a:pPr algn="l" fontAlgn="base"/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Краткое назначение конечной продукции, технологии или услуг, которые будут производиться с применением полученных результатов</a:t>
                      </a:r>
                    </a:p>
                  </a:txBody>
                  <a:tcPr marL="21470" marR="21470" marT="21470" marB="21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000" b="0" dirty="0">
                          <a:effectLst/>
                          <a:latin typeface="inherit"/>
                        </a:rPr>
                        <a:t>Наименование системы. Автоматизированная информационная система – мобильное приложение «Система тестирования обучающихся по Р.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Кеттеллу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».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Модули системы. АИС включит в себя следующие модули: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мобильный клиент - предназначен для тестирования обучающихся;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 err="1">
                          <a:effectLst/>
                          <a:latin typeface="inherit"/>
                        </a:rPr>
                        <a:t>Web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-приложение - предназначено для получения Заказчиком статистических сведений по работе МП (с возможностью конвертации данных в формат *.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xlsx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).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База данных - содержит все необходимые сведения о результатах функционирования МП для последующего формирования статистической сводки.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Основные функции системы: организация опроса среди обучающихся СОШ, лицеев и гимназий, фиксация основных пользовательских характеристик, необходимых для детализации данных, организация подсчета статистической информации на основе успешно проведенных опросов; выгрузка статистических данных в сторонние форматы.</a:t>
                      </a: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Технологии реализации системы.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Web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-приложение будет реализовано на основе современной технологической платформы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ASP.Net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Web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Forms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. Для руководителя проекта будет предоставлен упрощенный вариант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web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-интерфейса с целью отображения результатов тестирования и последующей возможности конвертации данных в формат *.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xlsx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.</a:t>
                      </a:r>
                    </a:p>
                  </a:txBody>
                  <a:tcPr marL="21470" marR="21470" marT="21470" marB="214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97779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48210"/>
              </p:ext>
            </p:extLst>
          </p:nvPr>
        </p:nvGraphicFramePr>
        <p:xfrm>
          <a:off x="462608" y="1081283"/>
          <a:ext cx="8208911" cy="836656"/>
        </p:xfrm>
        <a:graphic>
          <a:graphicData uri="http://schemas.openxmlformats.org/drawingml/2006/table">
            <a:tbl>
              <a:tblPr/>
              <a:tblGrid>
                <a:gridCol w="1977757">
                  <a:extLst>
                    <a:ext uri="{9D8B030D-6E8A-4147-A177-3AD203B41FA5}">
                      <a16:colId xmlns:a16="http://schemas.microsoft.com/office/drawing/2014/main" val="608845546"/>
                    </a:ext>
                  </a:extLst>
                </a:gridCol>
                <a:gridCol w="6231154">
                  <a:extLst>
                    <a:ext uri="{9D8B030D-6E8A-4147-A177-3AD203B41FA5}">
                      <a16:colId xmlns:a16="http://schemas.microsoft.com/office/drawing/2014/main" val="2879354898"/>
                    </a:ext>
                  </a:extLst>
                </a:gridCol>
              </a:tblGrid>
              <a:tr h="709096">
                <a:tc>
                  <a:txBody>
                    <a:bodyPr/>
                    <a:lstStyle/>
                    <a:p>
                      <a:pPr algn="l" fontAlgn="base"/>
                      <a:br>
                        <a:rPr lang="ru-RU" sz="1000" b="0" dirty="0">
                          <a:effectLst/>
                          <a:latin typeface="inherit"/>
                        </a:rPr>
                      </a:br>
                      <a:r>
                        <a:rPr lang="ru-RU" sz="1000" b="0" dirty="0">
                          <a:effectLst/>
                          <a:latin typeface="inherit"/>
                        </a:rPr>
                        <a:t>Полученные при реализации проекта результаты-объекты интеллектуальной собственности (номера патентных заявок и т.п.)</a:t>
                      </a:r>
                    </a:p>
                  </a:txBody>
                  <a:tcPr marL="37328" marR="37328" marT="37328" marB="37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000" b="0" dirty="0">
                          <a:effectLst/>
                          <a:latin typeface="inherit"/>
                        </a:rPr>
                        <a:t>Свидетельство о государственной регистрации программ для ЭВМ № 2021667129 «Мобильное приложение на основе методики многофакторного исследования личности </a:t>
                      </a:r>
                      <a:r>
                        <a:rPr lang="ru-RU" sz="1000" b="0" dirty="0" err="1">
                          <a:effectLst/>
                          <a:latin typeface="inherit"/>
                        </a:rPr>
                        <a:t>Кэттелла</a:t>
                      </a:r>
                      <a:r>
                        <a:rPr lang="ru-RU" sz="1000" b="0" dirty="0">
                          <a:effectLst/>
                          <a:latin typeface="inherit"/>
                        </a:rPr>
                        <a:t> для оценивания коммуникативных учебных действий».</a:t>
                      </a:r>
                    </a:p>
                  </a:txBody>
                  <a:tcPr marL="37328" marR="37328" marT="37328" marB="37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52875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26064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Результаты интеллектуальной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17933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8592" y="425993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inherit"/>
              </a:rPr>
              <a:t>Цели и основные задачи проекта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8592" y="1221318"/>
            <a:ext cx="80648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inherit"/>
              </a:rPr>
              <a:t>Цель</a:t>
            </a:r>
            <a:r>
              <a:rPr lang="ru-RU" sz="1200" dirty="0">
                <a:latin typeface="inherit"/>
              </a:rPr>
              <a:t> проекта - исследование проблемы развития регулятивных и коммуникативных учебных действий в условиях </a:t>
            </a:r>
            <a:r>
              <a:rPr lang="ru-RU" sz="1200" dirty="0" err="1">
                <a:latin typeface="inherit"/>
              </a:rPr>
              <a:t>цифровизации</a:t>
            </a:r>
            <a:r>
              <a:rPr lang="ru-RU" sz="1200" dirty="0">
                <a:latin typeface="inherit"/>
              </a:rPr>
              <a:t> общего и дополнительного образования, научное обоснование и разработка методических подходов по созданию оптимальных условий для дальнейшего развития данных учебных действий.</a:t>
            </a:r>
            <a:br>
              <a:rPr lang="ru-RU" sz="1200" dirty="0">
                <a:latin typeface="inherit"/>
              </a:rPr>
            </a:br>
            <a:br>
              <a:rPr lang="ru-RU" sz="1200" dirty="0">
                <a:latin typeface="inherit"/>
              </a:rPr>
            </a:br>
            <a:r>
              <a:rPr lang="ru-RU" sz="1200" b="1" dirty="0">
                <a:latin typeface="inherit"/>
              </a:rPr>
              <a:t>Задачи</a:t>
            </a:r>
            <a:r>
              <a:rPr lang="ru-RU" sz="1200" dirty="0">
                <a:latin typeface="inherit"/>
              </a:rPr>
              <a:t> проекта:</a:t>
            </a:r>
            <a:br>
              <a:rPr lang="ru-RU" sz="1200" dirty="0">
                <a:latin typeface="inherit"/>
              </a:rPr>
            </a:br>
            <a:r>
              <a:rPr lang="ru-RU" sz="1000" dirty="0">
                <a:latin typeface="inherit"/>
              </a:rPr>
              <a:t>1. </a:t>
            </a:r>
            <a:r>
              <a:rPr lang="ru-RU" sz="1000" b="1" dirty="0">
                <a:latin typeface="inherit"/>
              </a:rPr>
              <a:t>Изучение состояния </a:t>
            </a:r>
            <a:r>
              <a:rPr lang="ru-RU" sz="1000" dirty="0">
                <a:latin typeface="inherit"/>
              </a:rPr>
              <a:t>цифровой образовательной среды в системе общего и дополнительного образования.</a:t>
            </a:r>
            <a:br>
              <a:rPr lang="ru-RU" sz="1000" dirty="0">
                <a:latin typeface="inherit"/>
              </a:rPr>
            </a:br>
            <a:r>
              <a:rPr lang="ru-RU" sz="1000" dirty="0">
                <a:latin typeface="inherit"/>
              </a:rPr>
              <a:t>2. Выделение </a:t>
            </a:r>
            <a:r>
              <a:rPr lang="ru-RU" sz="1000" b="1" dirty="0">
                <a:latin typeface="inherit"/>
              </a:rPr>
              <a:t>особенностей</a:t>
            </a:r>
            <a:r>
              <a:rPr lang="ru-RU" sz="1000" dirty="0">
                <a:latin typeface="inherit"/>
              </a:rPr>
              <a:t> и описание </a:t>
            </a:r>
            <a:r>
              <a:rPr lang="ru-RU" sz="1000" b="1" dirty="0">
                <a:latin typeface="inherit"/>
              </a:rPr>
              <a:t>специфики развития </a:t>
            </a:r>
            <a:r>
              <a:rPr lang="ru-RU" sz="1000" dirty="0">
                <a:latin typeface="inherit"/>
              </a:rPr>
              <a:t>цифровой образовательной среды в учреждениях общего образования (общеобразовательная школа, лицей, гимназия) и дополнительного образования (технопарк «</a:t>
            </a:r>
            <a:r>
              <a:rPr lang="ru-RU" sz="1000" dirty="0" err="1">
                <a:latin typeface="inherit"/>
              </a:rPr>
              <a:t>Кванториум</a:t>
            </a:r>
            <a:r>
              <a:rPr lang="ru-RU" sz="1000" dirty="0">
                <a:latin typeface="inherit"/>
              </a:rPr>
              <a:t>», центр цифрового образования “IT куб", центр образования цифрового и гуманитарного профилей "Точка роста".</a:t>
            </a:r>
            <a:br>
              <a:rPr lang="ru-RU" sz="1000" dirty="0"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3. Разработка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системы мониторинга 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по определению состояния условий формирования ЦОС и сформированности у учащихся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4. Планирование и проведение 1 этапа (предварительный)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мониторинга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 по определению состояния условий формирования ЦОС и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сформированности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 у учащихся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5.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Анализ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 результатов 1 этапа (предварительный) мониторинга по определению состояния условий формирования ЦОС и сформированности у учащихся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6.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Корректировка системы 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мониторинга сформированности у учащихся регулятивных и коммуникативных УД. Разработка электронных автоматизированных средств для организации мониторинга.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7.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Планирование и проведение 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2 (основного) этапа мониторинга по определению состояния условий формирования ЦОС в системе общего и дополнительного образования и определению у учащихся уровней развития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8.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Анализ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 результатов 2 (основного) этапа мониторинга по определению состояния условий формирования ЦОС в системе общего и дополнительного образования и определению у учащихся уровней развития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9.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Описание цифровых образовательных сред 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по созданию условий для развития регулятивных и коммуникативных УД.</a:t>
            </a:r>
            <a:br>
              <a:rPr lang="ru-RU" sz="1000" dirty="0">
                <a:solidFill>
                  <a:schemeClr val="accent1"/>
                </a:solidFill>
                <a:latin typeface="inherit"/>
              </a:rPr>
            </a:br>
            <a:r>
              <a:rPr lang="ru-RU" sz="1000" dirty="0">
                <a:solidFill>
                  <a:schemeClr val="accent1"/>
                </a:solidFill>
                <a:latin typeface="inherit"/>
              </a:rPr>
              <a:t>10. Выделение </a:t>
            </a:r>
            <a:r>
              <a:rPr lang="ru-RU" sz="1000" b="1" dirty="0">
                <a:solidFill>
                  <a:schemeClr val="accent1"/>
                </a:solidFill>
                <a:latin typeface="inherit"/>
              </a:rPr>
              <a:t>образовательных дефицитов </a:t>
            </a:r>
            <a:r>
              <a:rPr lang="ru-RU" sz="1000" dirty="0">
                <a:solidFill>
                  <a:schemeClr val="accent1"/>
                </a:solidFill>
                <a:latin typeface="inherit"/>
              </a:rPr>
              <a:t>сформированности регулятивных и коммуникативных УД учащихся.</a:t>
            </a:r>
          </a:p>
          <a:p>
            <a:r>
              <a:rPr lang="ru-RU" sz="1000" dirty="0">
                <a:solidFill>
                  <a:srgbClr val="00B050"/>
                </a:solidFill>
                <a:latin typeface="inherit"/>
              </a:rPr>
              <a:t>11. Подготовка и оформление </a:t>
            </a:r>
            <a:r>
              <a:rPr lang="ru-RU" sz="1000" b="1" dirty="0">
                <a:solidFill>
                  <a:srgbClr val="00B050"/>
                </a:solidFill>
                <a:latin typeface="inherit"/>
              </a:rPr>
              <a:t>результатов</a:t>
            </a:r>
            <a:r>
              <a:rPr lang="ru-RU" sz="1000" dirty="0">
                <a:solidFill>
                  <a:srgbClr val="00B050"/>
                </a:solidFill>
                <a:latin typeface="inherit"/>
              </a:rPr>
              <a:t> исследования в публикациях, выступление с докладами на Международных и Всероссийских научных конференциях, </a:t>
            </a:r>
            <a:r>
              <a:rPr lang="ru-RU" sz="1000" dirty="0" err="1">
                <a:solidFill>
                  <a:srgbClr val="00B050"/>
                </a:solidFill>
                <a:latin typeface="inherit"/>
              </a:rPr>
              <a:t>РИДах</a:t>
            </a:r>
            <a:r>
              <a:rPr lang="ru-RU" sz="1000" dirty="0">
                <a:solidFill>
                  <a:srgbClr val="00B050"/>
                </a:solidFill>
                <a:latin typeface="inherit"/>
              </a:rPr>
              <a:t>.</a:t>
            </a:r>
          </a:p>
          <a:p>
            <a:endParaRPr lang="ru-RU" sz="800" dirty="0">
              <a:latin typeface="inheri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02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Риски реализации проекта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05342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inherit"/>
              </a:rPr>
              <a:t>Результаты исследования свидетельствуют о следующих рисках цифровой трансформации школы: </a:t>
            </a:r>
          </a:p>
          <a:p>
            <a:pPr fontAlgn="base"/>
            <a:endParaRPr lang="ru-RU" dirty="0">
              <a:latin typeface="inheri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inherit"/>
              </a:rPr>
              <a:t>отсутствие целостной системы перестройки образовательного процесса с использованием цифровых технологий обучения;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inherit"/>
              </a:rPr>
              <a:t>недостаточность и неравномерность развития инфраструктуры;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inherit"/>
              </a:rPr>
              <a:t>недостаточность цифровых компетенций у педагогических и административных кадров;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inherit"/>
              </a:rPr>
              <a:t>недостаточная разработанность методических материалов по использованию мобильных, интерактивных и сетевых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98489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7792CD-9E46-492E-BEDF-914584D8F855}"/>
              </a:ext>
            </a:extLst>
          </p:cNvPr>
          <p:cNvSpPr/>
          <p:nvPr/>
        </p:nvSpPr>
        <p:spPr>
          <a:xfrm>
            <a:off x="2987144" y="2506847"/>
            <a:ext cx="3159839" cy="389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989"/>
              </a:spcBef>
              <a:buClr>
                <a:schemeClr val="tx1"/>
              </a:buClr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072" y="5596733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Исследование выполнено при финансовой поддержке РФФИ в рамках научного проекта № 19-29-14169 «Развитие регулятивных и коммуникативных учебных действий учащихся в условиях </a:t>
            </a:r>
            <a:r>
              <a:rPr lang="ru-RU" dirty="0" err="1"/>
              <a:t>цифровизации</a:t>
            </a:r>
            <a:r>
              <a:rPr lang="ru-RU" dirty="0"/>
              <a:t> общего и дополнительного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66774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4000" cy="79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6589908"/>
            <a:ext cx="9144000" cy="275382"/>
          </a:xfrm>
          <a:prstGeom prst="rect">
            <a:avLst/>
          </a:prstGeom>
        </p:spPr>
      </p:pic>
      <p:pic>
        <p:nvPicPr>
          <p:cNvPr id="7" name="Рисунок 6" descr="C:\Users\User\AppData\Local\Microsoft\Windows\INetCache\Content.Word\matrix_nti_20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504" y="3389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Матрица НТИ – навигатор по идеологии, приоритетам </a:t>
            </a:r>
            <a:br>
              <a:rPr lang="ru-RU" sz="1800" dirty="0"/>
            </a:br>
            <a:r>
              <a:rPr lang="ru-RU" sz="1800" dirty="0"/>
              <a:t>и ключевым инструментам НТИ</a:t>
            </a:r>
          </a:p>
        </p:txBody>
      </p:sp>
    </p:spTree>
    <p:extLst>
      <p:ext uri="{BB962C8B-B14F-4D97-AF65-F5344CB8AC3E}">
        <p14:creationId xmlns:p14="http://schemas.microsoft.com/office/powerpoint/2010/main" val="319241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F159BB1-E825-42F7-BBF6-9B96A646D7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502867"/>
              </p:ext>
            </p:extLst>
          </p:nvPr>
        </p:nvGraphicFramePr>
        <p:xfrm>
          <a:off x="215516" y="114349"/>
          <a:ext cx="8712968" cy="6629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3000739122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3826574447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1713473145"/>
                    </a:ext>
                  </a:extLst>
                </a:gridCol>
              </a:tblGrid>
              <a:tr h="305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Индустрия 4.0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Цифровая экономика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5724560"/>
                  </a:ext>
                </a:extLst>
              </a:tr>
              <a:tr h="462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Робототехника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Компоненты робототехники и сенсорика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Сенсорика, </a:t>
                      </a: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</a:rPr>
                        <a:t>Мехабиотроника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, Бионика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1355045952"/>
                  </a:ext>
                </a:extLst>
              </a:tr>
              <a:tr h="61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Промышленный интернет вещей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Промышленный интернет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Технологии беспроводной связи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Беспроводная связь и «интернет вещей»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2783070290"/>
                  </a:ext>
                </a:extLst>
              </a:tr>
              <a:tr h="462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Аддитивные технологии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Новые производственные технологии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Аддитивные технологии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1805865474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Цифровое моделирование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BIM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Цифровое моделирование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1088940355"/>
                  </a:ext>
                </a:extLst>
              </a:tr>
              <a:tr h="61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Дополненная реальность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Технологии виртуальной и дополненной реальностей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effectLst/>
                        </a:rPr>
                        <a:t>Нейротехнологии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, AR/VR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911084639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Большие данные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Большие данные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Хранение и анализ больших данных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2765161035"/>
                  </a:ext>
                </a:extLst>
              </a:tr>
              <a:tr h="462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Облачные вычисления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Системы распределённого реестра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Распределенные реестры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4098312855"/>
                  </a:ext>
                </a:extLst>
              </a:tr>
              <a:tr h="77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Горизонтальная и вертикальная системная промышленная интеграция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Новые производственные технологии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Функциональные материалы с заданными свойствами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744615231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Кибербезопасность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Информационная безопасность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Технологии доверенного взаимодействии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3749531600"/>
                  </a:ext>
                </a:extLst>
              </a:tr>
              <a:tr h="462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Нейротехнологии</a:t>
                      </a:r>
                      <a:r>
                        <a:rPr lang="ru-RU" sz="1400" dirty="0">
                          <a:effectLst/>
                        </a:rPr>
                        <a:t> и искусственный интеллект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Искусственный интеллект, </a:t>
                      </a:r>
                      <a:r>
                        <a:rPr lang="ru-RU" sz="1400" dirty="0" err="1">
                          <a:effectLst/>
                        </a:rPr>
                        <a:t>Нейротехнологии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147115797"/>
                  </a:ext>
                </a:extLst>
              </a:tr>
              <a:tr h="148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Квантовые технологии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Квантовые коммуникации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1137245073"/>
                  </a:ext>
                </a:extLst>
              </a:tr>
              <a:tr h="77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Геномика, Молекулярная инженерия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Новые материалы, Новые источники энергии, Элементная база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070" marR="47070" marT="0" marB="0"/>
                </a:tc>
                <a:extLst>
                  <a:ext uri="{0D108BD9-81ED-4DB2-BD59-A6C34878D82A}">
                    <a16:rowId xmlns:a16="http://schemas.microsoft.com/office/drawing/2014/main" val="587054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41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5CB5F15-773D-408B-B3BB-D178C5D45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504" y="692696"/>
          <a:ext cx="8784976" cy="50883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7649">
                  <a:extLst>
                    <a:ext uri="{9D8B030D-6E8A-4147-A177-3AD203B41FA5}">
                      <a16:colId xmlns:a16="http://schemas.microsoft.com/office/drawing/2014/main" val="2420197608"/>
                    </a:ext>
                  </a:extLst>
                </a:gridCol>
                <a:gridCol w="1647649">
                  <a:extLst>
                    <a:ext uri="{9D8B030D-6E8A-4147-A177-3AD203B41FA5}">
                      <a16:colId xmlns:a16="http://schemas.microsoft.com/office/drawing/2014/main" val="3936622353"/>
                    </a:ext>
                  </a:extLst>
                </a:gridCol>
                <a:gridCol w="1529786">
                  <a:extLst>
                    <a:ext uri="{9D8B030D-6E8A-4147-A177-3AD203B41FA5}">
                      <a16:colId xmlns:a16="http://schemas.microsoft.com/office/drawing/2014/main" val="1305026420"/>
                    </a:ext>
                  </a:extLst>
                </a:gridCol>
                <a:gridCol w="1583628">
                  <a:extLst>
                    <a:ext uri="{9D8B030D-6E8A-4147-A177-3AD203B41FA5}">
                      <a16:colId xmlns:a16="http://schemas.microsoft.com/office/drawing/2014/main" val="2136627825"/>
                    </a:ext>
                  </a:extLst>
                </a:gridCol>
                <a:gridCol w="2176506">
                  <a:extLst>
                    <a:ext uri="{9D8B030D-6E8A-4147-A177-3AD203B41FA5}">
                      <a16:colId xmlns:a16="http://schemas.microsoft.com/office/drawing/2014/main" val="2918227601"/>
                    </a:ext>
                  </a:extLst>
                </a:gridCol>
                <a:gridCol w="199758">
                  <a:extLst>
                    <a:ext uri="{9D8B030D-6E8A-4147-A177-3AD203B41FA5}">
                      <a16:colId xmlns:a16="http://schemas.microsoft.com/office/drawing/2014/main" val="1721076075"/>
                    </a:ext>
                  </a:extLst>
                </a:gridCol>
              </a:tblGrid>
              <a:tr h="803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Сквозные технологии цифровой индустрии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Направления образовательных программ в современных центрах ДОД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60746"/>
                  </a:ext>
                </a:extLst>
              </a:tr>
              <a:tr h="336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Кванториум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Точка роста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IT-куб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Кружковое движение НТИ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202268"/>
                  </a:ext>
                </a:extLst>
              </a:tr>
              <a:tr h="922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Робототехника/ Сенсорика Мехабиотроника Бионика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ПромробоквантумАвтоквантум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Аэроквантум,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Космоквантум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Технологии квадрокоптеров Практико-ориентированное конструирование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Программирование роботов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Летательная робототехника,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Автономные транспортные системы,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Беспилотные авиационные системы,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Интеллектуальные робототехнические системы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985977"/>
                  </a:ext>
                </a:extLst>
              </a:tr>
              <a:tr h="164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Промышленный интернет вещей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Умный город,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Интернет вещей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4501672"/>
                  </a:ext>
                </a:extLst>
              </a:tr>
              <a:tr h="164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Аддитивные технологии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Хайтек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Аддитивные технологии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6363925"/>
                  </a:ext>
                </a:extLst>
              </a:tr>
              <a:tr h="416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Цифровое моделирование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IT-квантум,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Геоквантум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Основы алгоритмики и логики,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Программирование на Python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97973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Технологии виртуальной и дополненной реальностей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VR/AR-квантум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VR-технологии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VR/AR-разработка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Дополненная реальность, Виртуальная реальность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9003759"/>
                  </a:ext>
                </a:extLst>
              </a:tr>
              <a:tr h="669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Большие данные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Data-квантум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Кибергигиена и большие данные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Большие данные и машинное обучение,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Финансовые технологии,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Анализ космических снимков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05019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7BE894A-7681-44F5-8949-04BBD5F11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21711"/>
            <a:ext cx="75422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направлений образовательных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 в современных центрах ДОД сквозным технологиям цифровой индустрии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4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5CB5F15-773D-408B-B3BB-D178C5D45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504" y="692696"/>
          <a:ext cx="8784976" cy="52840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7649">
                  <a:extLst>
                    <a:ext uri="{9D8B030D-6E8A-4147-A177-3AD203B41FA5}">
                      <a16:colId xmlns:a16="http://schemas.microsoft.com/office/drawing/2014/main" val="2420197608"/>
                    </a:ext>
                  </a:extLst>
                </a:gridCol>
                <a:gridCol w="1647649">
                  <a:extLst>
                    <a:ext uri="{9D8B030D-6E8A-4147-A177-3AD203B41FA5}">
                      <a16:colId xmlns:a16="http://schemas.microsoft.com/office/drawing/2014/main" val="3936622353"/>
                    </a:ext>
                  </a:extLst>
                </a:gridCol>
                <a:gridCol w="1529786">
                  <a:extLst>
                    <a:ext uri="{9D8B030D-6E8A-4147-A177-3AD203B41FA5}">
                      <a16:colId xmlns:a16="http://schemas.microsoft.com/office/drawing/2014/main" val="1305026420"/>
                    </a:ext>
                  </a:extLst>
                </a:gridCol>
                <a:gridCol w="1583628">
                  <a:extLst>
                    <a:ext uri="{9D8B030D-6E8A-4147-A177-3AD203B41FA5}">
                      <a16:colId xmlns:a16="http://schemas.microsoft.com/office/drawing/2014/main" val="2136627825"/>
                    </a:ext>
                  </a:extLst>
                </a:gridCol>
                <a:gridCol w="2176506">
                  <a:extLst>
                    <a:ext uri="{9D8B030D-6E8A-4147-A177-3AD203B41FA5}">
                      <a16:colId xmlns:a16="http://schemas.microsoft.com/office/drawing/2014/main" val="2918227601"/>
                    </a:ext>
                  </a:extLst>
                </a:gridCol>
                <a:gridCol w="199758">
                  <a:extLst>
                    <a:ext uri="{9D8B030D-6E8A-4147-A177-3AD203B41FA5}">
                      <a16:colId xmlns:a16="http://schemas.microsoft.com/office/drawing/2014/main" val="1721076075"/>
                    </a:ext>
                  </a:extLst>
                </a:gridCol>
              </a:tblGrid>
              <a:tr h="803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Сквозные технологии цифровой индустрии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Направления образовательных программ в современных центрах ДОД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60746"/>
                  </a:ext>
                </a:extLst>
              </a:tr>
              <a:tr h="336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Кванториум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Точка роста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IT-куб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Кружковое движение НТИ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202268"/>
                  </a:ext>
                </a:extLst>
              </a:tr>
              <a:tr h="416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Облачные вычисления / Системы распределённого реестра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684198"/>
                  </a:ext>
                </a:extLst>
              </a:tr>
              <a:tr h="416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Горизонтальная и вертикальная системная промышленная интеграция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Промдизайн 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Мобильная разработка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Передовые производственные технологии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9886190"/>
                  </a:ext>
                </a:extLst>
              </a:tr>
              <a:tr h="164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Кибербезопасность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Кибергигена и большие данные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Информационная безопасность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4359776"/>
                  </a:ext>
                </a:extLst>
              </a:tr>
              <a:tr h="416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Нейротехнологии и искусственный интеллект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Искусственный интеллект, Нейротехнологии и когнитивные науки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6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Квантовые технологии/ Квантовые коммуникации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044636"/>
                  </a:ext>
                </a:extLst>
              </a:tr>
              <a:tr h="2484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Технологии беспроводной связи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Технологии беспроводной связи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9816334"/>
                  </a:ext>
                </a:extLst>
              </a:tr>
              <a:tr h="164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Геномика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Биоквантум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Геномное редактирование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7134395"/>
                  </a:ext>
                </a:extLst>
              </a:tr>
              <a:tr h="585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Новые материалы, Новые источники энергии,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Элементная база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Энерджиквантум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Интеллектуальные энергетические системы,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Наносистемы</a:t>
                      </a:r>
                      <a:r>
                        <a:rPr lang="ru-RU" sz="1200" dirty="0">
                          <a:effectLst/>
                        </a:rPr>
                        <a:t> и </a:t>
                      </a:r>
                      <a:r>
                        <a:rPr lang="ru-RU" sz="1200" dirty="0" err="1">
                          <a:effectLst/>
                        </a:rPr>
                        <a:t>наноинженерия</a:t>
                      </a:r>
                      <a:r>
                        <a:rPr lang="ru-RU" sz="1200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Композитные технологии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82" marR="24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505736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7BE894A-7681-44F5-8949-04BBD5F11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520" y="125433"/>
            <a:ext cx="76123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направлений образовательных программ в современных центрах ДОД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сквозным технологиям цифровой индустрии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1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108372"/>
              </p:ext>
            </p:extLst>
          </p:nvPr>
        </p:nvGraphicFramePr>
        <p:xfrm>
          <a:off x="251520" y="1690257"/>
          <a:ext cx="8795312" cy="509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Детский технопарк Кванториум откроют в Хабаровске - AmurMedia"/>
          <p:cNvPicPr>
            <a:picLocks noChangeAspect="1" noChangeArrowheads="1"/>
          </p:cNvPicPr>
          <p:nvPr/>
        </p:nvPicPr>
        <p:blipFill>
          <a:blip r:embed="rId8" cstate="print"/>
          <a:srcRect l="26683" r="22619" b="28000"/>
          <a:stretch>
            <a:fillRect/>
          </a:stretch>
        </p:blipFill>
        <p:spPr bwMode="auto">
          <a:xfrm>
            <a:off x="3707904" y="1196752"/>
            <a:ext cx="2376264" cy="2251197"/>
          </a:xfrm>
          <a:prstGeom prst="ellipse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 l="39198" t="35407" r="40797" b="34095"/>
          <a:stretch>
            <a:fillRect/>
          </a:stretch>
        </p:blipFill>
        <p:spPr bwMode="auto">
          <a:xfrm>
            <a:off x="1259632" y="2996952"/>
            <a:ext cx="2304256" cy="197507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Точка роста - Новости - Администрация сельского поселения Сытомино -  Структура - Органы местного самоуправления и учреждения - Администрация  сельского поселения Сытомин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5361808"/>
            <a:ext cx="2326578" cy="1496192"/>
          </a:xfrm>
          <a:prstGeom prst="rect">
            <a:avLst/>
          </a:prstGeom>
          <a:noFill/>
        </p:spPr>
      </p:pic>
      <p:pic>
        <p:nvPicPr>
          <p:cNvPr id="11" name="Рисунок 10" descr="55.jpg"/>
          <p:cNvPicPr>
            <a:picLocks noChangeAspect="1"/>
          </p:cNvPicPr>
          <p:nvPr/>
        </p:nvPicPr>
        <p:blipFill>
          <a:blip r:embed="rId11" cstate="print"/>
          <a:srcRect b="11683"/>
          <a:stretch>
            <a:fillRect/>
          </a:stretch>
        </p:blipFill>
        <p:spPr>
          <a:xfrm>
            <a:off x="5940152" y="2996952"/>
            <a:ext cx="2201410" cy="1944216"/>
          </a:xfrm>
          <a:prstGeom prst="ellipse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5AC557-00CC-4921-8CBF-82BD8C604E80}"/>
              </a:ext>
            </a:extLst>
          </p:cNvPr>
          <p:cNvSpPr/>
          <p:nvPr/>
        </p:nvSpPr>
        <p:spPr>
          <a:xfrm>
            <a:off x="2195736" y="949419"/>
            <a:ext cx="573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</a:rPr>
              <a:t>Технопарк </a:t>
            </a:r>
            <a:r>
              <a:rPr lang="ru-RU" sz="2400" b="1" dirty="0">
                <a:solidFill>
                  <a:srgbClr val="7030A0"/>
                </a:solidFill>
              </a:rPr>
              <a:t>«</a:t>
            </a:r>
            <a:r>
              <a:rPr lang="ru-RU" sz="2400" b="1" dirty="0" err="1">
                <a:solidFill>
                  <a:srgbClr val="7030A0"/>
                </a:solidFill>
              </a:rPr>
              <a:t>Кванториум</a:t>
            </a:r>
            <a:r>
              <a:rPr lang="ru-RU" sz="2400" b="1" dirty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ADAF00-E636-41F5-A856-AB2D6CDBCB2D}"/>
              </a:ext>
            </a:extLst>
          </p:cNvPr>
          <p:cNvSpPr/>
          <p:nvPr/>
        </p:nvSpPr>
        <p:spPr>
          <a:xfrm>
            <a:off x="-748650" y="2106876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</a:rPr>
              <a:t>Центр цифрового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</a:rPr>
              <a:t> образования </a:t>
            </a:r>
            <a:r>
              <a:rPr lang="ru-RU" sz="2400" b="1" dirty="0">
                <a:solidFill>
                  <a:srgbClr val="7030A0"/>
                </a:solidFill>
              </a:rPr>
              <a:t>«IT куб»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7EBE8-2365-4D49-A629-BA703A543ED9}"/>
              </a:ext>
            </a:extLst>
          </p:cNvPr>
          <p:cNvSpPr/>
          <p:nvPr/>
        </p:nvSpPr>
        <p:spPr>
          <a:xfrm>
            <a:off x="0" y="5450261"/>
            <a:ext cx="5382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</a:rPr>
              <a:t>Центр образования цифрового и гуманитарного профилей 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534DF5-85C4-4C3C-831B-5B93B6032E40}"/>
              </a:ext>
            </a:extLst>
          </p:cNvPr>
          <p:cNvSpPr/>
          <p:nvPr/>
        </p:nvSpPr>
        <p:spPr>
          <a:xfrm>
            <a:off x="5962474" y="2106876"/>
            <a:ext cx="31135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</a:rPr>
              <a:t>Образовательный центр</a:t>
            </a:r>
          </a:p>
          <a:p>
            <a:pPr lvl="0" algn="ctr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ru-RU" sz="2200" b="1" dirty="0">
                <a:solidFill>
                  <a:srgbClr val="7030A0"/>
                </a:solidFill>
              </a:rPr>
              <a:t>«Дом научной коллаборации»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5"/>
            <a:ext cx="9144000" cy="79960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6283" y="304084"/>
            <a:ext cx="4464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Современные модели ДОД</a:t>
            </a:r>
          </a:p>
        </p:txBody>
      </p:sp>
    </p:spTree>
    <p:extLst>
      <p:ext uri="{BB962C8B-B14F-4D97-AF65-F5344CB8AC3E}">
        <p14:creationId xmlns:p14="http://schemas.microsoft.com/office/powerpoint/2010/main" val="363587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3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184" y="1360107"/>
            <a:ext cx="1440160" cy="1440160"/>
          </a:xfrm>
          <a:prstGeom prst="rect">
            <a:avLst/>
          </a:prstGeom>
          <a:ln/>
        </p:spPr>
      </p:pic>
      <p:pic>
        <p:nvPicPr>
          <p:cNvPr id="5" name="image7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6136" y="3789040"/>
            <a:ext cx="1368152" cy="1440160"/>
          </a:xfrm>
          <a:prstGeom prst="rect">
            <a:avLst/>
          </a:prstGeom>
          <a:ln/>
        </p:spPr>
      </p:pic>
      <p:pic>
        <p:nvPicPr>
          <p:cNvPr id="7" name="image11.pn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97735" y="1484783"/>
            <a:ext cx="1584176" cy="1584176"/>
          </a:xfrm>
          <a:prstGeom prst="rect">
            <a:avLst/>
          </a:prstGeom>
          <a:ln/>
        </p:spPr>
      </p:pic>
      <p:pic>
        <p:nvPicPr>
          <p:cNvPr id="8" name="image14.pn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247485" y="3761167"/>
            <a:ext cx="1656184" cy="1728192"/>
          </a:xfrm>
          <a:prstGeom prst="rect">
            <a:avLst/>
          </a:prstGeom>
          <a:ln/>
        </p:spPr>
      </p:pic>
      <p:sp>
        <p:nvSpPr>
          <p:cNvPr id="12" name="Прямоугольник 11"/>
          <p:cNvSpPr/>
          <p:nvPr/>
        </p:nvSpPr>
        <p:spPr>
          <a:xfrm>
            <a:off x="1472430" y="936557"/>
            <a:ext cx="3383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РОБОТОТЕХНИКА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72430" y="3985900"/>
            <a:ext cx="2775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КОСМОНАВТИКА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711155"/>
            <a:ext cx="3142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АВТОПРОМЫШЛЕН</a:t>
            </a:r>
          </a:p>
          <a:p>
            <a:pPr algn="ctr"/>
            <a:r>
              <a:rPr lang="ru-RU" sz="2800" dirty="0"/>
              <a:t>НОСТЬ</a:t>
            </a: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6588224" y="946685"/>
            <a:ext cx="1296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IT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E3149A-87AB-44CA-A0EE-F441ABF17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604" y="1696428"/>
            <a:ext cx="2616346" cy="1743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8B8A6-692E-4EA2-B1D5-88D7C9423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824" y="4699680"/>
            <a:ext cx="2611898" cy="1743504"/>
          </a:xfrm>
          <a:prstGeom prst="rect">
            <a:avLst/>
          </a:prstGeom>
        </p:spPr>
      </p:pic>
      <p:pic>
        <p:nvPicPr>
          <p:cNvPr id="17" name="Picture 2" descr="IT Квантум - Кванториум. Екатеринбург - Ельцин Центр">
            <a:extLst>
              <a:ext uri="{FF2B5EF4-FFF2-40B4-BE49-F238E27FC236}">
                <a16:creationId xmlns:a16="http://schemas.microsoft.com/office/drawing/2014/main" id="{8FE50415-DD24-4E65-87B2-5A0BE715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1021" y="1539175"/>
            <a:ext cx="2874565" cy="1916377"/>
          </a:xfrm>
          <a:prstGeom prst="rect">
            <a:avLst/>
          </a:prstGeom>
          <a:noFill/>
        </p:spPr>
      </p:pic>
      <p:pic>
        <p:nvPicPr>
          <p:cNvPr id="18" name="Picture 2" descr="Дом научной коллаборации для детей откроется в Подмосковье - Вечерняя Москва">
            <a:extLst>
              <a:ext uri="{FF2B5EF4-FFF2-40B4-BE49-F238E27FC236}">
                <a16:creationId xmlns:a16="http://schemas.microsoft.com/office/drawing/2014/main" id="{482A2099-0828-4971-A471-91A6B7BF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91020" y="4625263"/>
            <a:ext cx="2834565" cy="1892338"/>
          </a:xfrm>
          <a:prstGeom prst="rect">
            <a:avLst/>
          </a:prstGeom>
          <a:noFill/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C3E81104-68ED-40C8-B08F-1A34261F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8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Мобильный </a:t>
            </a:r>
            <a:r>
              <a:rPr lang="ru-RU" sz="3200" b="1" dirty="0" err="1">
                <a:solidFill>
                  <a:srgbClr val="002060"/>
                </a:solidFill>
              </a:rPr>
              <a:t>кванториум</a:t>
            </a:r>
            <a:r>
              <a:rPr lang="ru-RU" sz="3200" b="1" dirty="0">
                <a:solidFill>
                  <a:srgbClr val="002060"/>
                </a:solidFill>
              </a:rPr>
              <a:t> Республики Коми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 l="16642" t="20182" r="19060" b="7164"/>
          <a:stretch>
            <a:fillRect/>
          </a:stretch>
        </p:blipFill>
        <p:spPr bwMode="auto">
          <a:xfrm>
            <a:off x="4355976" y="1196752"/>
            <a:ext cx="4213801" cy="267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7798" t="19724" r="18692" b="7090"/>
          <a:stretch>
            <a:fillRect/>
          </a:stretch>
        </p:blipFill>
        <p:spPr bwMode="auto">
          <a:xfrm>
            <a:off x="243693" y="1196752"/>
            <a:ext cx="411228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18440" t="21865" r="18864" b="8165"/>
          <a:stretch>
            <a:fillRect/>
          </a:stretch>
        </p:blipFill>
        <p:spPr bwMode="auto">
          <a:xfrm>
            <a:off x="4427983" y="4057711"/>
            <a:ext cx="4141793" cy="259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www.mpz.ru/big_img/kvantorium_2020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693" y="4060527"/>
            <a:ext cx="4040275" cy="2622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0339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3445</Words>
  <Application>Microsoft Office PowerPoint</Application>
  <PresentationFormat>Экран (4:3)</PresentationFormat>
  <Paragraphs>446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맑은 고딕</vt:lpstr>
      <vt:lpstr>Arial</vt:lpstr>
      <vt:lpstr>Calibri</vt:lpstr>
      <vt:lpstr>Courier New</vt:lpstr>
      <vt:lpstr>Helvetica</vt:lpstr>
      <vt:lpstr>inherit</vt:lpstr>
      <vt:lpstr>Times New Roman</vt:lpstr>
      <vt:lpstr>Verdana</vt:lpstr>
      <vt:lpstr>Тема Office</vt:lpstr>
      <vt:lpstr>Презентация PowerPoint</vt:lpstr>
      <vt:lpstr>Презентация PowerPoint</vt:lpstr>
      <vt:lpstr>Матрица НТИ – навигатор по идеологии, приоритетам  и ключевым инструментам НТИ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Мобильный кванториум Республики Коми</vt:lpstr>
      <vt:lpstr>Презентация PowerPoint</vt:lpstr>
      <vt:lpstr>Презентация PowerPoint</vt:lpstr>
      <vt:lpstr>«Дом научной коллаборации им. В.А. Витязевой»</vt:lpstr>
      <vt:lpstr>Образовательные программы ДНК  (проектная и сетевая работа):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Габова Мария Владимировна</dc:creator>
  <cp:lastModifiedBy>Миронов Владимир Валерьевич</cp:lastModifiedBy>
  <cp:revision>70</cp:revision>
  <cp:lastPrinted>2023-05-17T05:36:35Z</cp:lastPrinted>
  <dcterms:created xsi:type="dcterms:W3CDTF">2022-05-13T11:17:36Z</dcterms:created>
  <dcterms:modified xsi:type="dcterms:W3CDTF">2023-05-17T07:24:04Z</dcterms:modified>
</cp:coreProperties>
</file>