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84" r:id="rId1"/>
  </p:sldMasterIdLst>
  <p:sldIdLst>
    <p:sldId id="256" r:id="rId2"/>
    <p:sldId id="370" r:id="rId3"/>
    <p:sldId id="388" r:id="rId4"/>
    <p:sldId id="371" r:id="rId5"/>
    <p:sldId id="374" r:id="rId6"/>
    <p:sldId id="375" r:id="rId7"/>
    <p:sldId id="377" r:id="rId8"/>
    <p:sldId id="376" r:id="rId9"/>
    <p:sldId id="380" r:id="rId10"/>
    <p:sldId id="382" r:id="rId11"/>
    <p:sldId id="384" r:id="rId12"/>
    <p:sldId id="385" r:id="rId13"/>
    <p:sldId id="386" r:id="rId14"/>
    <p:sldId id="389" r:id="rId15"/>
    <p:sldId id="387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151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53120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879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50535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29467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954993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898759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5325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92021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84137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4512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11918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8984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6449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66065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2812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1683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2079-8570-4B9A-BA31-6867B9BDABD5}" type="datetimeFigureOut">
              <a:rPr lang="ru-RU" smtClean="0"/>
              <a:t>19.05.2023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705CA229-789B-4383-A6D0-9FF892A9F9E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7457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97" r:id="rId13"/>
    <p:sldLayoutId id="2147483698" r:id="rId14"/>
    <p:sldLayoutId id="2147483699" r:id="rId15"/>
    <p:sldLayoutId id="214748370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kias.rfbr.ru/index.php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9F5B57E-7498-43E0-992D-5A00A73630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78302" y="379562"/>
            <a:ext cx="7464565" cy="5779698"/>
          </a:xfrm>
        </p:spPr>
        <p:txBody>
          <a:bodyPr>
            <a:normAutofit/>
          </a:bodyPr>
          <a:lstStyle/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tabLst/>
            </a:pPr>
            <a:br>
              <a:rPr kumimoji="0" lang="ru-RU" altLang="ru-RU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sz="5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kumimoji="0" lang="ru-RU" altLang="ru-RU" sz="6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endParaRPr lang="ru-RU" dirty="0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4E517B24-A490-4D97-97D5-308E3F6F13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835" y="6848349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9A6F101D-8198-4206-82C8-3B085B2283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7835" y="6854699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178EAF2A-4918-40C2-A6D5-655B3EAB4247}"/>
              </a:ext>
            </a:extLst>
          </p:cNvPr>
          <p:cNvSpPr txBox="1"/>
          <p:nvPr/>
        </p:nvSpPr>
        <p:spPr>
          <a:xfrm>
            <a:off x="1247835" y="846127"/>
            <a:ext cx="6341253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2800" u="none" strike="noStrike" dirty="0">
                <a:effectLst/>
                <a:hlinkClick r:id="rId2"/>
              </a:rPr>
              <a:t>Грант 19-29-14136</a:t>
            </a:r>
            <a:r>
              <a:rPr lang="ru-RU" sz="2800" dirty="0">
                <a:effectLst/>
              </a:rPr>
              <a:t> </a:t>
            </a:r>
            <a:r>
              <a:rPr lang="ru-RU" sz="2800" dirty="0" err="1">
                <a:solidFill>
                  <a:srgbClr val="FF0000"/>
                </a:solidFill>
                <a:effectLst/>
              </a:rPr>
              <a:t>мк</a:t>
            </a:r>
            <a:r>
              <a:rPr lang="ru-RU" sz="2800" dirty="0">
                <a:solidFill>
                  <a:srgbClr val="FF0000"/>
                </a:solidFill>
                <a:effectLst/>
              </a:rPr>
              <a:t> </a:t>
            </a:r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FF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kumimoji="0" lang="ru-RU" altLang="ru-RU" sz="28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ЦИФРОВИЗАЦИЯ ДИНАМИЧЕСКИХ ПАРАМЕТРОВ РАЗВИТИЯ КРЕАТИВНОГО И РЕПРОДУКТИВНОГО  МЫШЛЕНИЯ В УЧЕБНОЙ ДЕЯТЕЛЬНОСТИ</a:t>
            </a:r>
          </a:p>
          <a:p>
            <a:pPr algn="ctr"/>
            <a:endParaRPr kumimoji="0" lang="ru-RU" altLang="ru-RU" sz="2800" b="0" i="0" u="none" strike="noStrike" cap="none" normalizeH="0" baseline="0" dirty="0">
              <a:ln>
                <a:noFill/>
              </a:ln>
              <a:solidFill>
                <a:srgbClr val="C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ru-RU" alt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Руководитель: </a:t>
            </a:r>
            <a:r>
              <a:rPr lang="ru-RU" altLang="ru-RU" sz="2400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д.п.н</a:t>
            </a:r>
            <a:r>
              <a:rPr lang="ru-RU" alt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., профессор, </a:t>
            </a:r>
          </a:p>
          <a:p>
            <a:pPr algn="ctr"/>
            <a:r>
              <a:rPr lang="ru-RU" alt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член-корреспондент РАО</a:t>
            </a:r>
          </a:p>
          <a:p>
            <a:pPr algn="ctr"/>
            <a:r>
              <a:rPr kumimoji="0" lang="ru-RU" altLang="ru-RU" sz="2400" b="0" i="0" u="none" strike="noStrike" cap="none" normalizeH="0" baseline="0" dirty="0">
                <a:ln>
                  <a:noFill/>
                </a:ln>
                <a:solidFill>
                  <a:srgbClr val="7030A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Орж</a:t>
            </a:r>
            <a:r>
              <a:rPr lang="ru-RU" alt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ековский Павел Александрович</a:t>
            </a:r>
            <a:br>
              <a:rPr kumimoji="0" lang="ru-RU" altLang="ru-RU" sz="4000" b="0" i="0" u="none" strike="noStrike" cap="none" normalizeH="0" baseline="0" dirty="0">
                <a:ln>
                  <a:noFill/>
                </a:ln>
                <a:solidFill>
                  <a:srgbClr val="C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13358963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73F683F-9416-4AA7-99DE-3A74141B8C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737" y="632737"/>
            <a:ext cx="6589199" cy="128089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Второй модуль системы «</a:t>
            </a:r>
            <a:r>
              <a:rPr lang="en-US" dirty="0">
                <a:solidFill>
                  <a:srgbClr val="C00000"/>
                </a:solidFill>
              </a:rPr>
              <a:t>CR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en-US" dirty="0">
                <a:solidFill>
                  <a:srgbClr val="C00000"/>
                </a:solidFill>
              </a:rPr>
              <a:t>O_DATUM</a:t>
            </a:r>
            <a:r>
              <a:rPr lang="ru-RU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5721BA9-D3BA-4892-93E3-846DDB9321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5171" y="2133600"/>
            <a:ext cx="7499230" cy="3777622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925FFA65-7EDE-440F-B295-44573AEB320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36" y="747276"/>
            <a:ext cx="1045466" cy="1149098"/>
          </a:xfrm>
          <a:prstGeom prst="rect">
            <a:avLst/>
          </a:prstGeom>
        </p:spPr>
      </p:pic>
      <p:sp>
        <p:nvSpPr>
          <p:cNvPr id="5" name="Rectangle 2">
            <a:extLst>
              <a:ext uri="{FF2B5EF4-FFF2-40B4-BE49-F238E27FC236}">
                <a16:creationId xmlns:a16="http://schemas.microsoft.com/office/drawing/2014/main" id="{7097AF09-2B7E-4A37-8B4A-744920F1F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Объект 5">
            <a:extLst>
              <a:ext uri="{FF2B5EF4-FFF2-40B4-BE49-F238E27FC236}">
                <a16:creationId xmlns:a16="http://schemas.microsoft.com/office/drawing/2014/main" id="{36366FC2-555B-4102-9B7A-3FD920AA70F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1225107"/>
              </p:ext>
            </p:extLst>
          </p:nvPr>
        </p:nvGraphicFramePr>
        <p:xfrm>
          <a:off x="1401737" y="2099618"/>
          <a:ext cx="7009018" cy="41005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S ChemDraw Drawing" r:id="rId3" imgW="5470732" imgH="3200040" progId="ChemDraw.Document.6.0">
                  <p:embed/>
                </p:oleObj>
              </mc:Choice>
              <mc:Fallback>
                <p:oleObj name="CS ChemDraw Drawing" r:id="rId3" imgW="5470732" imgH="3200040" progId="ChemDraw.Document.6.0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1737" y="2099618"/>
                        <a:ext cx="7009018" cy="4100514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186866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6F5B9D6-650E-435F-BF97-E0A2C49BA3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Цифровизация решения экспериментальной задачи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42130F0E-0551-45DF-B18E-4C5A44FE5A9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05069218"/>
              </p:ext>
            </p:extLst>
          </p:nvPr>
        </p:nvGraphicFramePr>
        <p:xfrm>
          <a:off x="819509" y="1905000"/>
          <a:ext cx="7714890" cy="48410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88004">
                  <a:extLst>
                    <a:ext uri="{9D8B030D-6E8A-4147-A177-3AD203B41FA5}">
                      <a16:colId xmlns:a16="http://schemas.microsoft.com/office/drawing/2014/main" val="3426105822"/>
                    </a:ext>
                  </a:extLst>
                </a:gridCol>
                <a:gridCol w="844069">
                  <a:extLst>
                    <a:ext uri="{9D8B030D-6E8A-4147-A177-3AD203B41FA5}">
                      <a16:colId xmlns:a16="http://schemas.microsoft.com/office/drawing/2014/main" val="3624756214"/>
                    </a:ext>
                  </a:extLst>
                </a:gridCol>
                <a:gridCol w="844069">
                  <a:extLst>
                    <a:ext uri="{9D8B030D-6E8A-4147-A177-3AD203B41FA5}">
                      <a16:colId xmlns:a16="http://schemas.microsoft.com/office/drawing/2014/main" val="2653886210"/>
                    </a:ext>
                  </a:extLst>
                </a:gridCol>
                <a:gridCol w="844069">
                  <a:extLst>
                    <a:ext uri="{9D8B030D-6E8A-4147-A177-3AD203B41FA5}">
                      <a16:colId xmlns:a16="http://schemas.microsoft.com/office/drawing/2014/main" val="116358062"/>
                    </a:ext>
                  </a:extLst>
                </a:gridCol>
                <a:gridCol w="844919">
                  <a:extLst>
                    <a:ext uri="{9D8B030D-6E8A-4147-A177-3AD203B41FA5}">
                      <a16:colId xmlns:a16="http://schemas.microsoft.com/office/drawing/2014/main" val="3577931716"/>
                    </a:ext>
                  </a:extLst>
                </a:gridCol>
                <a:gridCol w="2049760">
                  <a:extLst>
                    <a:ext uri="{9D8B030D-6E8A-4147-A177-3AD203B41FA5}">
                      <a16:colId xmlns:a16="http://schemas.microsoft.com/office/drawing/2014/main" val="1365739638"/>
                    </a:ext>
                  </a:extLst>
                </a:gridCol>
              </a:tblGrid>
              <a:tr h="110978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           </a:t>
                      </a:r>
                      <a:r>
                        <a:rPr lang="ru-RU" sz="1400" dirty="0" err="1">
                          <a:effectLst/>
                        </a:rPr>
                        <a:t>Дивергентность</a:t>
                      </a:r>
                      <a:endParaRPr lang="ru-RU" sz="1400" dirty="0">
                        <a:effectLst/>
                      </a:endParaRP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 err="1">
                          <a:effectLst/>
                        </a:rPr>
                        <a:t>Конвергентность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Идея 1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Идея 2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Идея 3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Идея 4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Суммы конвергентных креативных действий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en-US" sz="1400" baseline="-25000">
                          <a:effectLst/>
                        </a:rPr>
                        <a:t>kk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30185882"/>
                  </a:ext>
                </a:extLst>
              </a:tr>
              <a:tr h="656164">
                <a:tc>
                  <a:txBody>
                    <a:bodyPr/>
                    <a:lstStyle/>
                    <a:p>
                      <a:pPr marL="457200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1. Проведение опыта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4">
                  <a:txBody>
                    <a:bodyPr/>
                    <a:lstStyle/>
                    <a:p>
                      <a:pPr marL="361950" indent="0" algn="l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93853304"/>
                  </a:ext>
                </a:extLst>
              </a:tr>
              <a:tr h="433616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2. Объяснение результатов опыта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9128030"/>
                  </a:ext>
                </a:extLst>
              </a:tr>
              <a:tr h="6561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3. Предложение плана эксперимента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42536465"/>
                  </a:ext>
                </a:extLst>
              </a:tr>
              <a:tr h="8787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4. Экспериментальная проверка решения. 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29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55043901"/>
                  </a:ext>
                </a:extLst>
              </a:tr>
              <a:tr h="21121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5. Вывод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47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46290581"/>
                  </a:ext>
                </a:extLst>
              </a:tr>
              <a:tr h="87885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Суммы дивергентных креативных действий (</a:t>
                      </a:r>
                      <a:r>
                        <a:rPr lang="en-US" sz="1400">
                          <a:effectLst/>
                        </a:rPr>
                        <a:t>N</a:t>
                      </a:r>
                      <a:r>
                        <a:rPr lang="en-US" sz="1400" baseline="-25000">
                          <a:effectLst/>
                        </a:rPr>
                        <a:t>kd</a:t>
                      </a:r>
                      <a:r>
                        <a:rPr lang="ru-RU" sz="1400">
                          <a:effectLst/>
                        </a:rPr>
                        <a:t>)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18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29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47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106 - Общая сумма баллов (</a:t>
                      </a:r>
                      <a:r>
                        <a:rPr lang="en-US" sz="1400" dirty="0" err="1">
                          <a:effectLst/>
                        </a:rPr>
                        <a:t>N</a:t>
                      </a:r>
                      <a:r>
                        <a:rPr lang="en-US" sz="1400" baseline="-25000" dirty="0" err="1">
                          <a:effectLst/>
                        </a:rPr>
                        <a:t>k</a:t>
                      </a:r>
                      <a:r>
                        <a:rPr lang="ru-RU" sz="1400" dirty="0">
                          <a:effectLst/>
                        </a:rPr>
                        <a:t>)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717526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708209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58830B-6E6B-4333-AEB8-56E55C449C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Интерфейс второго модуля системы «</a:t>
            </a:r>
            <a:r>
              <a:rPr lang="en-US" dirty="0">
                <a:solidFill>
                  <a:srgbClr val="C00000"/>
                </a:solidFill>
              </a:rPr>
              <a:t>CR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en-US" dirty="0">
                <a:solidFill>
                  <a:srgbClr val="C00000"/>
                </a:solidFill>
              </a:rPr>
              <a:t>O_DATUM</a:t>
            </a:r>
            <a:r>
              <a:rPr lang="ru-RU" dirty="0">
                <a:solidFill>
                  <a:srgbClr val="C00000"/>
                </a:solidFill>
              </a:rPr>
              <a:t>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13BF406-2D99-47F8-A0EE-429C13F965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82CCC2D6-79C6-4AAB-9CEB-556BF9C486F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22770" y="532130"/>
            <a:ext cx="1045466" cy="1149098"/>
          </a:xfrm>
          <a:prstGeom prst="rect">
            <a:avLst/>
          </a:prstGeom>
        </p:spPr>
      </p:pic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FBBEFD4-00F2-43B4-9E1C-633549A94B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664" y="1839104"/>
            <a:ext cx="2716519" cy="4072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85B2E963-8BF2-4353-A1FE-37048555A1D4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5793" y="1839104"/>
            <a:ext cx="2761369" cy="4072118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3518556-34F0-4A47-A374-E26622DC3B9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5773" y="1828476"/>
            <a:ext cx="2723606" cy="408274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1366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7F553A3-A764-4794-A910-1C9DF52DE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865" y="624110"/>
            <a:ext cx="7076536" cy="128089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Второй модуль системы «</a:t>
            </a:r>
            <a:r>
              <a:rPr lang="en-US" dirty="0">
                <a:solidFill>
                  <a:srgbClr val="C00000"/>
                </a:solidFill>
              </a:rPr>
              <a:t>CR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en-US" dirty="0">
                <a:solidFill>
                  <a:srgbClr val="C00000"/>
                </a:solidFill>
              </a:rPr>
              <a:t>O_DATUM</a:t>
            </a:r>
            <a:r>
              <a:rPr lang="ru-RU" dirty="0">
                <a:solidFill>
                  <a:srgbClr val="C00000"/>
                </a:solidFill>
              </a:rPr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557CE50-3980-4616-932B-24DED1BD377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95555" y="2133600"/>
            <a:ext cx="7438845" cy="3777622"/>
          </a:xfrm>
        </p:spPr>
        <p:txBody>
          <a:bodyPr/>
          <a:lstStyle/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Учитель играет ключевую роль. Он организует творческий процесс и помогает работе с системой.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По ключевым словам выводов система узнаёт вариант идеи и определяет её глубину, а также вычисляет скорость креативных действий.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</a:rPr>
              <a:t>Учитель корректирует работу системы.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B3510E1B-CF0F-446E-A0F2-B24C6B18DC2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36" y="747276"/>
            <a:ext cx="1045466" cy="11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8947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D83473-31EB-4D8D-C4B6-4A3487EC79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1A7D4AD-491A-AE90-7800-A4214A638F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Проведен педагогический эксперимент по проверке результатов цифровизации динамических параметров креативного и репродуктивного мышления в учебной деятельности в условиях решения экспериментальных творческих задач;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390996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D2AAED0-F27F-4906-80F3-DB68791648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093" y="626310"/>
            <a:ext cx="6589199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FF0000"/>
                </a:solidFill>
              </a:rPr>
              <a:t>Благодарим!!!!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D1781EE-165C-499F-B650-14C4BC3248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1354347"/>
            <a:ext cx="6591985" cy="45568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dirty="0">
                <a:solidFill>
                  <a:srgbClr val="C00000"/>
                </a:solidFill>
              </a:rPr>
              <a:t>Учителей-экспериментаторов Москвы и Брянска</a:t>
            </a:r>
          </a:p>
          <a:p>
            <a:pPr marL="0" indent="0">
              <a:buNone/>
            </a:pPr>
            <a:endParaRPr lang="ru-RU" sz="2400" dirty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ru-RU" sz="2400" dirty="0">
                <a:solidFill>
                  <a:srgbClr val="C00000"/>
                </a:solidFill>
              </a:rPr>
              <a:t>Директора Института психологии РАН, академика РАН Ушакова Д.В.</a:t>
            </a:r>
          </a:p>
        </p:txBody>
      </p:sp>
      <p:pic>
        <p:nvPicPr>
          <p:cNvPr id="13313" name="Picture 1">
            <a:extLst>
              <a:ext uri="{FF2B5EF4-FFF2-40B4-BE49-F238E27FC236}">
                <a16:creationId xmlns:a16="http://schemas.microsoft.com/office/drawing/2014/main" id="{88769C40-4705-4A68-9C43-5007807C7C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8097" y="3740943"/>
            <a:ext cx="1173193" cy="15603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0577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99EB78-1F1C-4071-8707-D728C5334A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611" y="624110"/>
            <a:ext cx="7093789" cy="12808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Проблемы учителя в творческом развитии учеников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79CFA23-CBEF-424D-88A0-0AF45D2C0C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8137" y="1690777"/>
            <a:ext cx="7706264" cy="4220445"/>
          </a:xfrm>
        </p:spPr>
        <p:txBody>
          <a:bodyPr/>
          <a:lstStyle/>
          <a:p>
            <a:r>
              <a:rPr lang="ru-RU" sz="2400" dirty="0">
                <a:solidFill>
                  <a:srgbClr val="7030A0"/>
                </a:solidFill>
              </a:rPr>
              <a:t>Отсутствие творческих задач в учебниках.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Отсутствие методики творческого развития на уроках.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Отсутствие критериев оценки творческого развития ученика.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Трудности в организации творческого процесса.</a:t>
            </a:r>
          </a:p>
          <a:p>
            <a:r>
              <a:rPr lang="ru-RU" sz="2400" dirty="0">
                <a:solidFill>
                  <a:srgbClr val="7030A0"/>
                </a:solidFill>
              </a:rPr>
              <a:t>Сложности творческого развития во внеурочной работе.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1828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DEFE2B2-4090-A2C7-0775-E34104350D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42415" y="698740"/>
            <a:ext cx="6591985" cy="5212482"/>
          </a:xfrm>
        </p:spPr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1. Разработана концептуально-математическая и психолого-педагогическая модели цифровизации динамических параметров функционирования и развития креативного и репродуктивного мышления в учебной деятельности</a:t>
            </a:r>
            <a:r>
              <a:rPr lang="ru-RU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058892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5F97357-391B-4E51-BF43-B6ED1B37DC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1" y="624110"/>
            <a:ext cx="7162800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Творческое развитие на уроках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D7821C9-2C68-4AAE-B22B-95E05F6312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5993" y="2133600"/>
            <a:ext cx="7818408" cy="3777622"/>
          </a:xfrm>
        </p:spPr>
        <p:txBody>
          <a:bodyPr/>
          <a:lstStyle/>
          <a:p>
            <a:pPr marL="0" indent="0" algn="ctr">
              <a:buNone/>
            </a:pPr>
            <a:r>
              <a:rPr lang="ru-RU" sz="2400" dirty="0">
                <a:solidFill>
                  <a:srgbClr val="C00000"/>
                </a:solidFill>
              </a:rPr>
              <a:t>Требования к заданиям</a:t>
            </a:r>
          </a:p>
          <a:p>
            <a:pPr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Формулировка проблемы. </a:t>
            </a:r>
          </a:p>
          <a:p>
            <a:pPr>
              <a:buAutoNum type="arabicPeriod"/>
            </a:pPr>
            <a:r>
              <a:rPr lang="ru-RU" dirty="0">
                <a:solidFill>
                  <a:srgbClr val="C00000"/>
                </a:solidFill>
              </a:rPr>
              <a:t>Ученики предлагают как можно больше идей решения.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7030A0"/>
                </a:solidFill>
              </a:rPr>
              <a:t>Критерий </a:t>
            </a:r>
            <a:r>
              <a:rPr lang="ru-RU" dirty="0" err="1">
                <a:solidFill>
                  <a:srgbClr val="7030A0"/>
                </a:solidFill>
              </a:rPr>
              <a:t>дивергентности</a:t>
            </a: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ru-RU" dirty="0">
                <a:solidFill>
                  <a:srgbClr val="C00000"/>
                </a:solidFill>
              </a:rPr>
              <a:t>3.</a:t>
            </a:r>
            <a:r>
              <a:rPr lang="ru-RU" dirty="0"/>
              <a:t> </a:t>
            </a:r>
            <a:r>
              <a:rPr lang="ru-RU" dirty="0">
                <a:solidFill>
                  <a:srgbClr val="C00000"/>
                </a:solidFill>
              </a:rPr>
              <a:t>Каждой идее формулируют критические замечания.</a:t>
            </a:r>
          </a:p>
          <a:p>
            <a:pPr marL="0" indent="0" algn="ctr">
              <a:buNone/>
            </a:pPr>
            <a:r>
              <a:rPr lang="ru-RU" dirty="0">
                <a:solidFill>
                  <a:srgbClr val="7030A0"/>
                </a:solidFill>
              </a:rPr>
              <a:t>Критерий </a:t>
            </a:r>
            <a:r>
              <a:rPr lang="ru-RU" dirty="0" err="1">
                <a:solidFill>
                  <a:srgbClr val="7030A0"/>
                </a:solidFill>
              </a:rPr>
              <a:t>конвергентности</a:t>
            </a:r>
            <a:r>
              <a:rPr lang="ru-RU" dirty="0">
                <a:solidFill>
                  <a:srgbClr val="7030A0"/>
                </a:solidFill>
              </a:rPr>
              <a:t> (критичности).</a:t>
            </a:r>
          </a:p>
          <a:p>
            <a:pPr marL="0" indent="0" algn="ctr">
              <a:buNone/>
            </a:pPr>
            <a:endParaRPr lang="ru-RU" dirty="0">
              <a:solidFill>
                <a:srgbClr val="7030A0"/>
              </a:solidFill>
            </a:endParaRPr>
          </a:p>
          <a:p>
            <a:pPr marL="0" indent="0">
              <a:buNone/>
            </a:pPr>
            <a:endParaRPr lang="ru-RU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6152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A5594B-71A4-430A-ABEA-6C970695F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77450" y="356691"/>
            <a:ext cx="6589199" cy="128089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Разработка компьютерной системы «</a:t>
            </a:r>
            <a:r>
              <a:rPr lang="en-US" dirty="0">
                <a:solidFill>
                  <a:srgbClr val="C00000"/>
                </a:solidFill>
              </a:rPr>
              <a:t>CR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en-US" dirty="0">
                <a:solidFill>
                  <a:srgbClr val="C00000"/>
                </a:solidFill>
              </a:rPr>
              <a:t>O_DATUM</a:t>
            </a:r>
            <a:r>
              <a:rPr lang="ru-RU" dirty="0">
                <a:solidFill>
                  <a:srgbClr val="C00000"/>
                </a:solidFill>
              </a:rPr>
              <a:t>»</a:t>
            </a:r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0D407FF5-1A7D-003F-C77C-D015C50B706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1451" y="2622430"/>
            <a:ext cx="2353981" cy="2587320"/>
          </a:xfrm>
        </p:spPr>
      </p:pic>
    </p:spTree>
    <p:extLst>
      <p:ext uri="{BB962C8B-B14F-4D97-AF65-F5344CB8AC3E}">
        <p14:creationId xmlns:p14="http://schemas.microsoft.com/office/powerpoint/2010/main" val="1201453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C921D6-C1E2-4F01-A686-77896189CF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C00000"/>
                </a:solidFill>
              </a:rPr>
              <a:t>Критерии измерения креативного развития ученика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7C83026-B4F7-4726-9C0C-E56CCF4C451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1613139" y="2133600"/>
                <a:ext cx="6921261" cy="3777622"/>
              </a:xfrm>
            </p:spPr>
            <p:txBody>
              <a:bodyPr>
                <a:normAutofit fontScale="77500" lnSpcReduction="20000"/>
              </a:bodyPr>
              <a:lstStyle/>
              <a:p>
                <a:pPr marL="0" indent="0">
                  <a:buNone/>
                </a:pP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ТМ=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D</a:t>
                </a:r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+</a:t>
                </a:r>
                <a:r>
                  <a:rPr lang="en-US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K</a:t>
                </a:r>
                <a:r>
                  <a:rPr lang="ru-RU" sz="2400" dirty="0"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 </a:t>
                </a:r>
              </a:p>
              <a:p>
                <a:pPr marL="0" indent="0" algn="ctr">
                  <a:buNone/>
                </a:pPr>
                <a:r>
                  <a:rPr lang="ru-RU" sz="2800" dirty="0">
                    <a:solidFill>
                      <a:srgbClr val="7030A0"/>
                    </a:solidFill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– общая креативность</a:t>
                </a:r>
                <a:endParaRPr lang="ru-RU" sz="2800" dirty="0">
                  <a:solidFill>
                    <a:srgbClr val="7030A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ru-RU" sz="24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D</m:t>
                    </m:r>
                    <m:r>
                      <a:rPr lang="ru-RU" sz="2400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chr m:val="∑"/>
                        <m:grow m:val="on"/>
                        <m:ctrlPr>
                          <a:rPr lang="ru-RU" sz="2400" i="1">
                            <a:effectLst/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𝑖</m:t>
                        </m:r>
                        <m:r>
                          <a:rPr lang="ru-RU" sz="240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=1</m:t>
                        </m:r>
                      </m:sub>
                      <m:sup>
                        <m:r>
                          <a:rPr lang="ru-RU" sz="24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𝑑</m:t>
                        </m:r>
                      </m:sup>
                      <m:e>
                        <m:sSub>
                          <m:sSubPr>
                            <m:ctrlPr>
                              <a:rPr lang="ru-RU" sz="2400" i="1">
                                <a:effectLst/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𝐹</m:t>
                            </m:r>
                          </m:e>
                          <m:sub>
                            <m:r>
                              <a:rPr lang="ru-RU" sz="24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𝑖</m:t>
                            </m:r>
                          </m:sub>
                        </m:sSub>
                      </m:e>
                    </m:nary>
                  </m:oMath>
                </a14:m>
                <a:r>
                  <a:rPr lang="ru-RU" sz="24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  </a:t>
                </a:r>
              </a:p>
              <a:p>
                <a:pPr marL="0" indent="0" algn="ctr">
                  <a:buNone/>
                </a:pPr>
                <a:r>
                  <a:rPr lang="ru-RU" sz="2800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 дивергентная креативность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K</m:t>
                      </m:r>
                      <m:r>
                        <a:rPr lang="ru-RU" sz="220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chr m:val="∑"/>
                          <m:grow m:val="on"/>
                          <m:ctrlPr>
                            <a:rPr lang="ru-RU" sz="2200" i="1">
                              <a:effectLst/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ru-RU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𝑖</m:t>
                          </m:r>
                          <m:r>
                            <a:rPr lang="ru-RU" sz="2200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en-US" sz="22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𝑗</m:t>
                          </m:r>
                        </m:sup>
                        <m:e>
                          <m:nary>
                            <m:naryPr>
                              <m:chr m:val="∑"/>
                              <m:grow m:val="on"/>
                              <m:ctrlP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ru-RU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𝑚</m:t>
                              </m:r>
                              <m:r>
                                <a:rPr lang="ru-RU" sz="2200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=1</m:t>
                              </m:r>
                            </m:sub>
                            <m:sup>
                              <m:r>
                                <a:rPr lang="en-US" sz="22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𝑛</m:t>
                              </m:r>
                            </m:sup>
                            <m:e>
                              <m:sSub>
                                <m:sSubPr>
                                  <m:ctrlP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𝐹</m:t>
                                  </m:r>
                                </m:e>
                                <m:sub>
                                  <m:r>
                                    <a:rPr lang="ru-RU" sz="2200" i="1">
                                      <a:effectLst/>
                                      <a:latin typeface="Cambria Math" panose="02040503050406030204" pitchFamily="18" charset="0"/>
                                      <a:ea typeface="Calibri" panose="020F0502020204030204" pitchFamily="34" charset="0"/>
                                      <a:cs typeface="Times New Roman" panose="02020603050405020304" pitchFamily="18" charset="0"/>
                                    </a:rPr>
                                    <m:t>𝑖𝑚</m:t>
                                  </m:r>
                                </m:sub>
                              </m:sSub>
                            </m:e>
                          </m:nary>
                        </m:e>
                      </m:nary>
                      <m:r>
                        <a:rPr lang="ru-RU" sz="2200" b="0" i="0" smtClean="0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 </m:t>
                      </m:r>
                    </m:oMath>
                  </m:oMathPara>
                </a14:m>
                <a:endParaRPr lang="ru-RU" sz="2200" b="0" i="0" dirty="0">
                  <a:effectLst/>
                  <a:latin typeface="Cambria Math" panose="02040503050406030204" pitchFamily="18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ru-RU" sz="3100" b="0" i="0" smtClean="0">
                          <a:solidFill>
                            <a:srgbClr val="7030A0"/>
                          </a:solidFill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−критичность</m:t>
                      </m:r>
                    </m:oMath>
                  </m:oMathPara>
                </a14:m>
                <a:endParaRPr lang="ru-RU" sz="3100" dirty="0">
                  <a:solidFill>
                    <a:srgbClr val="7030A0"/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  <a:cs typeface="Arial" panose="020B0604020202020204" pitchFamily="34" charset="0"/>
                </a:endParaRPr>
              </a:p>
              <a:p>
                <a:pPr marL="0" indent="0">
                  <a:buNone/>
                </a:pPr>
                <a:r>
                  <a:rPr lang="en-US" sz="2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O</a:t>
                </a:r>
                <a:r>
                  <a:rPr lang="en-US" sz="2600" i="1" baseline="-250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i</a:t>
                </a:r>
                <a:r>
                  <a:rPr lang="ru-RU" sz="2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ru-RU" sz="2600" i="1">
                            <a:effectLst/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ru-RU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ru-RU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𝑎</m:t>
                        </m:r>
                      </m:num>
                      <m:den>
                        <m:r>
                          <a:rPr lang="ru-RU" sz="26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den>
                    </m:f>
                  </m:oMath>
                </a14:m>
                <a:r>
                  <a:rPr lang="ru-RU" sz="2600" dirty="0"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; </a:t>
                </a:r>
              </a:p>
              <a:p>
                <a:pPr marL="0" indent="0" algn="ctr">
                  <a:buNone/>
                </a:pPr>
                <a:r>
                  <a:rPr lang="ru-RU" sz="3100" dirty="0">
                    <a:solidFill>
                      <a:srgbClr val="7030A0"/>
                    </a:solidFill>
                    <a:effectLst/>
                    <a:latin typeface="Arial" panose="020B0604020202020204" pitchFamily="34" charset="0"/>
                    <a:ea typeface="Calibri" panose="020F0502020204030204" pitchFamily="34" charset="0"/>
                    <a:cs typeface="Arial" panose="020B0604020202020204" pitchFamily="34" charset="0"/>
                  </a:rPr>
                  <a:t>- оригинальность.</a:t>
                </a:r>
                <a:endParaRPr lang="ru-RU" sz="3100" dirty="0">
                  <a:solidFill>
                    <a:srgbClr val="7030A0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mc:Choice>
        <mc:Fallback xmlns="">
          <p:sp>
            <p:nvSpPr>
              <p:cNvPr id="3" name="Объект 2">
                <a:extLst>
                  <a:ext uri="{FF2B5EF4-FFF2-40B4-BE49-F238E27FC236}">
                    <a16:creationId xmlns:a16="http://schemas.microsoft.com/office/drawing/2014/main" id="{37C83026-B4F7-4726-9C0C-E56CCF4C451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613139" y="2133600"/>
                <a:ext cx="6921261" cy="3777622"/>
              </a:xfrm>
              <a:blipFill>
                <a:blip r:embed="rId2"/>
                <a:stretch>
                  <a:fillRect l="-969" t="-2419" b="-161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16665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22455F-93F3-4055-92DB-08B26B70B4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23359" y="624110"/>
            <a:ext cx="7111042" cy="1280890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C00000"/>
                </a:solidFill>
              </a:rPr>
              <a:t>Использования ряда Фибоначчи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E78E9EAD-EBB3-4869-BC0B-9204B831873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89514075"/>
              </p:ext>
            </p:extLst>
          </p:nvPr>
        </p:nvGraphicFramePr>
        <p:xfrm>
          <a:off x="1984075" y="2061714"/>
          <a:ext cx="6223617" cy="30208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51413">
                  <a:extLst>
                    <a:ext uri="{9D8B030D-6E8A-4147-A177-3AD203B41FA5}">
                      <a16:colId xmlns:a16="http://schemas.microsoft.com/office/drawing/2014/main" val="874924332"/>
                    </a:ext>
                  </a:extLst>
                </a:gridCol>
                <a:gridCol w="758734">
                  <a:extLst>
                    <a:ext uri="{9D8B030D-6E8A-4147-A177-3AD203B41FA5}">
                      <a16:colId xmlns:a16="http://schemas.microsoft.com/office/drawing/2014/main" val="3058955202"/>
                    </a:ext>
                  </a:extLst>
                </a:gridCol>
                <a:gridCol w="942428">
                  <a:extLst>
                    <a:ext uri="{9D8B030D-6E8A-4147-A177-3AD203B41FA5}">
                      <a16:colId xmlns:a16="http://schemas.microsoft.com/office/drawing/2014/main" val="1752830492"/>
                    </a:ext>
                  </a:extLst>
                </a:gridCol>
                <a:gridCol w="942428">
                  <a:extLst>
                    <a:ext uri="{9D8B030D-6E8A-4147-A177-3AD203B41FA5}">
                      <a16:colId xmlns:a16="http://schemas.microsoft.com/office/drawing/2014/main" val="1078229848"/>
                    </a:ext>
                  </a:extLst>
                </a:gridCol>
                <a:gridCol w="943093">
                  <a:extLst>
                    <a:ext uri="{9D8B030D-6E8A-4147-A177-3AD203B41FA5}">
                      <a16:colId xmlns:a16="http://schemas.microsoft.com/office/drawing/2014/main" val="2214100910"/>
                    </a:ext>
                  </a:extLst>
                </a:gridCol>
                <a:gridCol w="942428">
                  <a:extLst>
                    <a:ext uri="{9D8B030D-6E8A-4147-A177-3AD203B41FA5}">
                      <a16:colId xmlns:a16="http://schemas.microsoft.com/office/drawing/2014/main" val="820357"/>
                    </a:ext>
                  </a:extLst>
                </a:gridCol>
                <a:gridCol w="943093">
                  <a:extLst>
                    <a:ext uri="{9D8B030D-6E8A-4147-A177-3AD203B41FA5}">
                      <a16:colId xmlns:a16="http://schemas.microsoft.com/office/drawing/2014/main" val="2889128661"/>
                    </a:ext>
                  </a:extLst>
                </a:gridCol>
              </a:tblGrid>
              <a:tr h="2508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Баллы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Недостатки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8812433"/>
                  </a:ext>
                </a:extLst>
              </a:tr>
              <a:tr h="50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Идея 1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Недостаток 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Недостаток 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Недостаток 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Недостаток 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Недостаток 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94690811"/>
                  </a:ext>
                </a:extLst>
              </a:tr>
              <a:tr h="50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Идея 2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Недостаток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Недостаток 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73605626"/>
                  </a:ext>
                </a:extLst>
              </a:tr>
              <a:tr h="50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Идея 3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560804876"/>
                  </a:ext>
                </a:extLst>
              </a:tr>
              <a:tr h="50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Идея 4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Недостаток 1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1601268"/>
                  </a:ext>
                </a:extLst>
              </a:tr>
              <a:tr h="50225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8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Идея 5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38190346"/>
                  </a:ext>
                </a:extLst>
              </a:tr>
              <a:tr h="258749">
                <a:tc gridSpan="2"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3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5434510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A59ECDCB-AF50-4C93-9E6F-B5FDB64A6103}"/>
              </a:ext>
            </a:extLst>
          </p:cNvPr>
          <p:cNvSpPr txBox="1"/>
          <p:nvPr/>
        </p:nvSpPr>
        <p:spPr>
          <a:xfrm>
            <a:off x="1233577" y="5183369"/>
            <a:ext cx="7220309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Исходя из данных: </a:t>
            </a:r>
            <a:r>
              <a:rPr kumimoji="0" lang="en-US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19; </a:t>
            </a:r>
            <a:r>
              <a:rPr kumimoji="0" lang="en-US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K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= 23; ТМ = </a:t>
            </a:r>
            <a:r>
              <a:rPr kumimoji="0" lang="en-US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</a:t>
            </a:r>
            <a:r>
              <a:rPr kumimoji="0" lang="ru-RU" altLang="ru-RU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+ К = 42</a:t>
            </a:r>
            <a:endParaRPr kumimoji="0" lang="ru-RU" altLang="ru-RU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76544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F07CA1-850C-4E84-B7BB-78B639C3D4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0611" y="615484"/>
            <a:ext cx="7309449" cy="1280890"/>
          </a:xfrm>
        </p:spPr>
        <p:txBody>
          <a:bodyPr>
            <a:normAutofit/>
          </a:bodyPr>
          <a:lstStyle/>
          <a:p>
            <a:r>
              <a:rPr lang="ru-RU" dirty="0">
                <a:solidFill>
                  <a:srgbClr val="C00000"/>
                </a:solidFill>
              </a:rPr>
              <a:t>Результаты использования системы «</a:t>
            </a:r>
            <a:r>
              <a:rPr lang="en-US" dirty="0">
                <a:solidFill>
                  <a:srgbClr val="C00000"/>
                </a:solidFill>
              </a:rPr>
              <a:t>CR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en-US" dirty="0">
                <a:solidFill>
                  <a:srgbClr val="C00000"/>
                </a:solidFill>
              </a:rPr>
              <a:t>O_DATUM</a:t>
            </a:r>
            <a:r>
              <a:rPr lang="ru-RU" dirty="0">
                <a:solidFill>
                  <a:srgbClr val="C00000"/>
                </a:solidFill>
              </a:rPr>
              <a:t>»</a:t>
            </a:r>
            <a:endParaRPr lang="ru-RU" dirty="0"/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210D233-ECCC-43F9-98A8-67A7C1A90E8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36" y="747276"/>
            <a:ext cx="1045466" cy="1149098"/>
          </a:xfrm>
        </p:spPr>
      </p:pic>
      <p:pic>
        <p:nvPicPr>
          <p:cNvPr id="8" name="Рисунок 7" descr="Диаграмма по категориям">
            <a:extLst>
              <a:ext uri="{FF2B5EF4-FFF2-40B4-BE49-F238E27FC236}">
                <a16:creationId xmlns:a16="http://schemas.microsoft.com/office/drawing/2014/main" id="{8991FDAD-3942-4718-B890-DA3B888DF9B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1787" y="1785668"/>
            <a:ext cx="5940425" cy="46938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181978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9AEE52-34C0-4CD7-82C1-64F163E524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01737" y="563725"/>
            <a:ext cx="6589199" cy="1280890"/>
          </a:xfrm>
        </p:spPr>
        <p:txBody>
          <a:bodyPr/>
          <a:lstStyle/>
          <a:p>
            <a:r>
              <a:rPr lang="ru-RU" dirty="0">
                <a:solidFill>
                  <a:srgbClr val="C00000"/>
                </a:solidFill>
              </a:rPr>
              <a:t>Результаты использования системы «</a:t>
            </a:r>
            <a:r>
              <a:rPr lang="en-US" dirty="0">
                <a:solidFill>
                  <a:srgbClr val="C00000"/>
                </a:solidFill>
              </a:rPr>
              <a:t>CR</a:t>
            </a:r>
            <a:r>
              <a:rPr lang="ru-RU" dirty="0">
                <a:solidFill>
                  <a:srgbClr val="C00000"/>
                </a:solidFill>
              </a:rPr>
              <a:t>Е</a:t>
            </a:r>
            <a:r>
              <a:rPr lang="en-US" dirty="0">
                <a:solidFill>
                  <a:srgbClr val="C00000"/>
                </a:solidFill>
              </a:rPr>
              <a:t>O_DATUM</a:t>
            </a:r>
            <a:r>
              <a:rPr lang="ru-RU" dirty="0">
                <a:solidFill>
                  <a:srgbClr val="C00000"/>
                </a:solidFill>
              </a:rPr>
              <a:t>»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30D29B-DD4F-4856-9778-303D1A0938D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797" y="2133599"/>
            <a:ext cx="7490604" cy="424132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Расчет 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корреляции результатов решения </a:t>
            </a:r>
            <a:r>
              <a:rPr lang="ru-RU" sz="2400" dirty="0" err="1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тв</a:t>
            </a: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заданий с общей успеваемостью по предметам естественнонаучного цикла.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</a:t>
            </a:r>
            <a:r>
              <a:rPr lang="ru-RU" sz="24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критерию </a:t>
            </a:r>
            <a:r>
              <a:rPr lang="ru-RU" sz="2400" dirty="0" err="1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дивергентности</a:t>
            </a:r>
            <a:r>
              <a:rPr lang="ru-RU" sz="2400" dirty="0">
                <a:solidFill>
                  <a:srgbClr val="7030A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ru-RU" sz="24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он в большей степени "отвязан" от успеваемости по естественно-научным предметам.</a:t>
            </a:r>
          </a:p>
          <a:p>
            <a:pPr marL="0" indent="0">
              <a:buNone/>
            </a:pPr>
            <a:r>
              <a:rPr lang="ru-RU" sz="2400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критерию критичности: </a:t>
            </a:r>
          </a:p>
          <a:p>
            <a:pPr marL="0" indent="0">
              <a:buNone/>
            </a:pP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выявлена положительная корреляция результатов с успеваемостью по химии, биологии и в </a:t>
            </a:r>
            <a:r>
              <a:rPr lang="ru-RU" sz="2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существенно</a:t>
            </a:r>
            <a:r>
              <a:rPr lang="ru-RU" sz="2400" dirty="0">
                <a:latin typeface="Arial" panose="020B0604020202020204" pitchFamily="34" charset="0"/>
                <a:cs typeface="Arial" panose="020B0604020202020204" pitchFamily="34" charset="0"/>
              </a:rPr>
              <a:t> меньшей степени по физике. </a:t>
            </a:r>
          </a:p>
        </p:txBody>
      </p:sp>
      <p:pic>
        <p:nvPicPr>
          <p:cNvPr id="4" name="Объект 4">
            <a:extLst>
              <a:ext uri="{FF2B5EF4-FFF2-40B4-BE49-F238E27FC236}">
                <a16:creationId xmlns:a16="http://schemas.microsoft.com/office/drawing/2014/main" id="{615C8077-5F2E-4899-9704-C8068F6783A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15736" y="747276"/>
            <a:ext cx="1045466" cy="11490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4584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1572</TotalTime>
  <Words>525</Words>
  <Application>Microsoft Office PowerPoint</Application>
  <PresentationFormat>Экран (4:3)</PresentationFormat>
  <Paragraphs>141</Paragraphs>
  <Slides>15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3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CS ChemDraw Drawing</vt:lpstr>
      <vt:lpstr>    </vt:lpstr>
      <vt:lpstr>Проблемы учителя в творческом развитии учеников</vt:lpstr>
      <vt:lpstr>Презентация PowerPoint</vt:lpstr>
      <vt:lpstr>Творческое развитие на уроках</vt:lpstr>
      <vt:lpstr>Разработка компьютерной системы «CRЕO_DATUM»</vt:lpstr>
      <vt:lpstr>Критерии измерения креативного развития ученика</vt:lpstr>
      <vt:lpstr>Использования ряда Фибоначчи</vt:lpstr>
      <vt:lpstr>Результаты использования системы «CRЕO_DATUM»</vt:lpstr>
      <vt:lpstr>Результаты использования системы «CRЕO_DATUM»</vt:lpstr>
      <vt:lpstr>Второй модуль системы «CRЕO_DATUM»</vt:lpstr>
      <vt:lpstr>Цифровизация решения экспериментальной задачи</vt:lpstr>
      <vt:lpstr>Интерфейс второго модуля системы «CRЕO_DATUM»</vt:lpstr>
      <vt:lpstr>Второй модуль системы «CRЕO_DATUM»</vt:lpstr>
      <vt:lpstr>Презентация PowerPoint</vt:lpstr>
      <vt:lpstr>Благодарим!!!!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Павел Оржековский</dc:creator>
  <cp:lastModifiedBy>Павел Оржековский</cp:lastModifiedBy>
  <cp:revision>8</cp:revision>
  <dcterms:created xsi:type="dcterms:W3CDTF">2021-10-08T14:55:40Z</dcterms:created>
  <dcterms:modified xsi:type="dcterms:W3CDTF">2023-05-19T07:07:40Z</dcterms:modified>
</cp:coreProperties>
</file>