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6" r:id="rId5"/>
    <p:sldId id="298" r:id="rId6"/>
    <p:sldId id="307" r:id="rId7"/>
    <p:sldId id="277" r:id="rId8"/>
    <p:sldId id="306" r:id="rId9"/>
    <p:sldId id="308" r:id="rId10"/>
    <p:sldId id="309" r:id="rId11"/>
    <p:sldId id="295" r:id="rId12"/>
    <p:sldId id="310" r:id="rId13"/>
    <p:sldId id="305" r:id="rId14"/>
    <p:sldId id="299" r:id="rId15"/>
    <p:sldId id="303" r:id="rId16"/>
    <p:sldId id="300" r:id="rId17"/>
    <p:sldId id="311" r:id="rId18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511C5-0BD8-4B45-A378-BC633F9CC76F}" v="21" dt="2021-05-23T08:21:0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474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ина Виктория Валерьевна" userId="S::e_vvnikitina@stud.kpfu.ru::aa7b1222-e032-4842-90a1-c519efb76f95" providerId="AD" clId="Web-{3D8511C5-0BD8-4B45-A378-BC633F9CC76F}"/>
    <pc:docChg chg="addSld modSld">
      <pc:chgData name="Никитина Виктория Валерьевна" userId="S::e_vvnikitina@stud.kpfu.ru::aa7b1222-e032-4842-90a1-c519efb76f95" providerId="AD" clId="Web-{3D8511C5-0BD8-4B45-A378-BC633F9CC76F}" dt="2021-05-23T08:21:02.535" v="18" actId="20577"/>
      <pc:docMkLst>
        <pc:docMk/>
      </pc:docMkLst>
      <pc:sldChg chg="modSp">
        <pc:chgData name="Никитина Виктория Валерьевна" userId="S::e_vvnikitina@stud.kpfu.ru::aa7b1222-e032-4842-90a1-c519efb76f95" providerId="AD" clId="Web-{3D8511C5-0BD8-4B45-A378-BC633F9CC76F}" dt="2021-05-23T08:20:55.004" v="12" actId="20577"/>
        <pc:sldMkLst>
          <pc:docMk/>
          <pc:sldMk cId="1260578758" sldId="256"/>
        </pc:sldMkLst>
        <pc:spChg chg="mod">
          <ac:chgData name="Никитина Виктория Валерьевна" userId="S::e_vvnikitina@stud.kpfu.ru::aa7b1222-e032-4842-90a1-c519efb76f95" providerId="AD" clId="Web-{3D8511C5-0BD8-4B45-A378-BC633F9CC76F}" dt="2021-05-23T08:20:55.004" v="12" actId="20577"/>
          <ac:spMkLst>
            <pc:docMk/>
            <pc:sldMk cId="1260578758" sldId="256"/>
            <ac:spMk id="2" creationId="{00000000-0000-0000-0000-000000000000}"/>
          </ac:spMkLst>
        </pc:spChg>
      </pc:sldChg>
      <pc:sldChg chg="modSp add replId">
        <pc:chgData name="Никитина Виктория Валерьевна" userId="S::e_vvnikitina@stud.kpfu.ru::aa7b1222-e032-4842-90a1-c519efb76f95" providerId="AD" clId="Web-{3D8511C5-0BD8-4B45-A378-BC633F9CC76F}" dt="2021-05-23T08:21:02.535" v="18" actId="20577"/>
        <pc:sldMkLst>
          <pc:docMk/>
          <pc:sldMk cId="1951554776" sldId="258"/>
        </pc:sldMkLst>
        <pc:spChg chg="mod">
          <ac:chgData name="Никитина Виктория Валерьевна" userId="S::e_vvnikitina@stud.kpfu.ru::aa7b1222-e032-4842-90a1-c519efb76f95" providerId="AD" clId="Web-{3D8511C5-0BD8-4B45-A378-BC633F9CC76F}" dt="2021-05-23T08:21:02.535" v="18" actId="20577"/>
          <ac:spMkLst>
            <pc:docMk/>
            <pc:sldMk cId="1951554776" sldId="258"/>
            <ac:spMk id="2" creationId="{00000000-0000-0000-0000-000000000000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doi.org/10.1007/978-3-031-05524-9_7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doi.org/10.1007/978-3-031-05524-9_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42B70-2D7E-4DFA-A3E4-ECD5B31452F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8D36A7-41A1-4FED-B071-2CAD434A1566}">
      <dgm:prSet custT="1"/>
      <dgm:spPr/>
      <dgm:t>
        <a:bodyPr/>
        <a:lstStyle/>
        <a:p>
          <a:pPr rtl="0"/>
          <a:r>
            <a:rPr lang="ru-RU" sz="1600" dirty="0" smtClean="0"/>
            <a:t>1.Проведение теоретического анализа, направленного на изучение проведенных за последние 15 лет исследований по проблеме взаимосвязи развития «холодных» и «горячих» регуляторных функций и физических навыков в дошкольном возрасте.</a:t>
          </a:r>
          <a:endParaRPr lang="ru-RU" sz="1600" dirty="0"/>
        </a:p>
      </dgm:t>
    </dgm:pt>
    <dgm:pt modelId="{E5E2BA93-CFD3-45C3-A2E3-6E8E4DD4AB7D}" type="parTrans" cxnId="{8C9AED9C-A46E-405E-A7F7-AF5BF9735523}">
      <dgm:prSet/>
      <dgm:spPr/>
      <dgm:t>
        <a:bodyPr/>
        <a:lstStyle/>
        <a:p>
          <a:endParaRPr lang="ru-RU"/>
        </a:p>
      </dgm:t>
    </dgm:pt>
    <dgm:pt modelId="{F4C4CB30-71C0-4FE6-AA6A-30384AF07A7B}" type="sibTrans" cxnId="{8C9AED9C-A46E-405E-A7F7-AF5BF9735523}">
      <dgm:prSet/>
      <dgm:spPr/>
      <dgm:t>
        <a:bodyPr/>
        <a:lstStyle/>
        <a:p>
          <a:endParaRPr lang="ru-RU"/>
        </a:p>
      </dgm:t>
    </dgm:pt>
    <dgm:pt modelId="{D901A2F9-5883-476D-B3E3-25673C18A043}">
      <dgm:prSet custT="1"/>
      <dgm:spPr/>
      <dgm:t>
        <a:bodyPr/>
        <a:lstStyle/>
        <a:p>
          <a:pPr rtl="0"/>
          <a:r>
            <a:rPr lang="ru-RU" sz="1600" dirty="0" smtClean="0"/>
            <a:t>2.Проведение лонгитюдного исследования, направленного на изучение связи уровня физической подготовки и показателей «холодных» и «горячих» регуляторных функций на дошкольниках в возрасте 5-7 лет. </a:t>
          </a:r>
          <a:endParaRPr lang="ru-RU" sz="1600" dirty="0"/>
        </a:p>
      </dgm:t>
    </dgm:pt>
    <dgm:pt modelId="{D3231817-6824-447C-98D7-FE899A4A8A0C}" type="parTrans" cxnId="{2F788AA1-CE37-48A1-9AA0-3F6A52C27C9C}">
      <dgm:prSet/>
      <dgm:spPr/>
      <dgm:t>
        <a:bodyPr/>
        <a:lstStyle/>
        <a:p>
          <a:endParaRPr lang="ru-RU"/>
        </a:p>
      </dgm:t>
    </dgm:pt>
    <dgm:pt modelId="{1108F2C1-C6FB-40EA-BBDD-18F4E6B484C7}" type="sibTrans" cxnId="{2F788AA1-CE37-48A1-9AA0-3F6A52C27C9C}">
      <dgm:prSet/>
      <dgm:spPr/>
      <dgm:t>
        <a:bodyPr/>
        <a:lstStyle/>
        <a:p>
          <a:endParaRPr lang="ru-RU"/>
        </a:p>
      </dgm:t>
    </dgm:pt>
    <dgm:pt modelId="{2560D6D3-0ECA-4CC3-B8EE-C91180251D25}">
      <dgm:prSet custT="1"/>
      <dgm:spPr/>
      <dgm:t>
        <a:bodyPr/>
        <a:lstStyle/>
        <a:p>
          <a:pPr rtl="0"/>
          <a:r>
            <a:rPr lang="ru-RU" sz="1600" dirty="0" smtClean="0"/>
            <a:t>3.Разработка развивающего комплекса занятий физической активностью, направленного на повышение уровня развития регуляторных функций у детей в возрасте 5-6 лет</a:t>
          </a:r>
          <a:endParaRPr lang="ru-RU" sz="1600" dirty="0"/>
        </a:p>
      </dgm:t>
    </dgm:pt>
    <dgm:pt modelId="{223FD817-3F2F-4D05-B8F9-B78B987E9A6A}" type="parTrans" cxnId="{D07A892F-4B23-4B45-9ADE-D88AF97A9A96}">
      <dgm:prSet/>
      <dgm:spPr/>
      <dgm:t>
        <a:bodyPr/>
        <a:lstStyle/>
        <a:p>
          <a:endParaRPr lang="ru-RU"/>
        </a:p>
      </dgm:t>
    </dgm:pt>
    <dgm:pt modelId="{E72773D8-3648-40C5-8DC6-1FBDD9BBAD47}" type="sibTrans" cxnId="{D07A892F-4B23-4B45-9ADE-D88AF97A9A96}">
      <dgm:prSet/>
      <dgm:spPr/>
      <dgm:t>
        <a:bodyPr/>
        <a:lstStyle/>
        <a:p>
          <a:endParaRPr lang="ru-RU"/>
        </a:p>
      </dgm:t>
    </dgm:pt>
    <dgm:pt modelId="{B460591A-1B42-48AE-9A4A-72063241DA99}">
      <dgm:prSet custT="1"/>
      <dgm:spPr/>
      <dgm:t>
        <a:bodyPr/>
        <a:lstStyle/>
        <a:p>
          <a:pPr rtl="0"/>
          <a:r>
            <a:rPr lang="ru-RU" sz="1600" dirty="0" smtClean="0"/>
            <a:t>4.Проведение формирующего эксперимента, который позволит выявить наиболее эффективные средства, способствующие развитию как «холодных», так и «горячих» регуляторных навыков</a:t>
          </a:r>
          <a:endParaRPr lang="ru-RU" sz="1600" dirty="0"/>
        </a:p>
      </dgm:t>
    </dgm:pt>
    <dgm:pt modelId="{3F6A6E02-F282-42CD-A0D1-F749838E2925}" type="parTrans" cxnId="{71DE248D-561A-4211-98A7-BD8184372313}">
      <dgm:prSet/>
      <dgm:spPr/>
      <dgm:t>
        <a:bodyPr/>
        <a:lstStyle/>
        <a:p>
          <a:endParaRPr lang="ru-RU"/>
        </a:p>
      </dgm:t>
    </dgm:pt>
    <dgm:pt modelId="{88567959-3352-4B39-9D5F-9198C97D783E}" type="sibTrans" cxnId="{71DE248D-561A-4211-98A7-BD8184372313}">
      <dgm:prSet/>
      <dgm:spPr/>
      <dgm:t>
        <a:bodyPr/>
        <a:lstStyle/>
        <a:p>
          <a:endParaRPr lang="ru-RU"/>
        </a:p>
      </dgm:t>
    </dgm:pt>
    <dgm:pt modelId="{A442594E-5604-460D-A08A-DFBECBABC758}">
      <dgm:prSet custT="1"/>
      <dgm:spPr/>
      <dgm:t>
        <a:bodyPr/>
        <a:lstStyle/>
        <a:p>
          <a:pPr rtl="0"/>
          <a:r>
            <a:rPr lang="ru-RU" sz="1600" dirty="0" smtClean="0"/>
            <a:t>5.Разработка методических рекомендаций по развитию и тренировке регуляторных функций в дошкольном возрасте</a:t>
          </a:r>
          <a:endParaRPr lang="ru-RU" sz="1600" dirty="0"/>
        </a:p>
      </dgm:t>
    </dgm:pt>
    <dgm:pt modelId="{F5E25D07-93C6-41F6-91B8-38E075EA4903}" type="parTrans" cxnId="{A390D5E3-E946-447E-A90E-9021B56736AA}">
      <dgm:prSet/>
      <dgm:spPr/>
      <dgm:t>
        <a:bodyPr/>
        <a:lstStyle/>
        <a:p>
          <a:endParaRPr lang="ru-RU"/>
        </a:p>
      </dgm:t>
    </dgm:pt>
    <dgm:pt modelId="{02C7E912-3FED-4599-9CE2-E2200F39E9B8}" type="sibTrans" cxnId="{A390D5E3-E946-447E-A90E-9021B56736AA}">
      <dgm:prSet/>
      <dgm:spPr/>
      <dgm:t>
        <a:bodyPr/>
        <a:lstStyle/>
        <a:p>
          <a:endParaRPr lang="ru-RU"/>
        </a:p>
      </dgm:t>
    </dgm:pt>
    <dgm:pt modelId="{F1BE3DFC-2328-46C3-90B7-81778F7E44E1}" type="pres">
      <dgm:prSet presAssocID="{EBD42B70-2D7E-4DFA-A3E4-ECD5B31452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2BA7C-7AF0-47A5-A8BC-1E366877CD16}" type="pres">
      <dgm:prSet presAssocID="{8D8D36A7-41A1-4FED-B071-2CAD434A1566}" presName="parentText" presStyleLbl="node1" presStyleIdx="0" presStyleCnt="5" custLinFactNeighborX="110" custLinFactNeighborY="-25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BD2E-AB7F-475C-BCDE-028C8ED35B4F}" type="pres">
      <dgm:prSet presAssocID="{F4C4CB30-71C0-4FE6-AA6A-30384AF07A7B}" presName="spacer" presStyleCnt="0"/>
      <dgm:spPr/>
    </dgm:pt>
    <dgm:pt modelId="{05CF0D6D-0828-4AD1-B342-4CD40F9BD6D7}" type="pres">
      <dgm:prSet presAssocID="{D901A2F9-5883-476D-B3E3-25673C18A0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1E1B-5496-4E1C-BE04-737873C81B7E}" type="pres">
      <dgm:prSet presAssocID="{1108F2C1-C6FB-40EA-BBDD-18F4E6B484C7}" presName="spacer" presStyleCnt="0"/>
      <dgm:spPr/>
    </dgm:pt>
    <dgm:pt modelId="{ACFE9C84-1809-48C4-A2C8-BAC1984C2523}" type="pres">
      <dgm:prSet presAssocID="{2560D6D3-0ECA-4CC3-B8EE-C91180251D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1D74-CB74-4263-AF0C-A50270F7797B}" type="pres">
      <dgm:prSet presAssocID="{E72773D8-3648-40C5-8DC6-1FBDD9BBAD47}" presName="spacer" presStyleCnt="0"/>
      <dgm:spPr/>
    </dgm:pt>
    <dgm:pt modelId="{866D2B0F-DE07-47B6-916E-FF3551B41DD7}" type="pres">
      <dgm:prSet presAssocID="{B460591A-1B42-48AE-9A4A-72063241DA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E38B8-1CA0-444C-AFE5-D727449368CD}" type="pres">
      <dgm:prSet presAssocID="{88567959-3352-4B39-9D5F-9198C97D783E}" presName="spacer" presStyleCnt="0"/>
      <dgm:spPr/>
    </dgm:pt>
    <dgm:pt modelId="{7BD4FA91-B9E5-41E2-BEC1-04E96B34D2F5}" type="pres">
      <dgm:prSet presAssocID="{A442594E-5604-460D-A08A-DFBECBABC7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68689-377E-4A5B-8DFF-FE95F509599B}" type="presOf" srcId="{2560D6D3-0ECA-4CC3-B8EE-C91180251D25}" destId="{ACFE9C84-1809-48C4-A2C8-BAC1984C2523}" srcOrd="0" destOrd="0" presId="urn:microsoft.com/office/officeart/2005/8/layout/vList2"/>
    <dgm:cxn modelId="{BDAECF8E-DBD5-42CF-88D0-0C5D2D882E81}" type="presOf" srcId="{A442594E-5604-460D-A08A-DFBECBABC758}" destId="{7BD4FA91-B9E5-41E2-BEC1-04E96B34D2F5}" srcOrd="0" destOrd="0" presId="urn:microsoft.com/office/officeart/2005/8/layout/vList2"/>
    <dgm:cxn modelId="{19A25AB5-644F-4736-B6A7-03ACF99429D8}" type="presOf" srcId="{D901A2F9-5883-476D-B3E3-25673C18A043}" destId="{05CF0D6D-0828-4AD1-B342-4CD40F9BD6D7}" srcOrd="0" destOrd="0" presId="urn:microsoft.com/office/officeart/2005/8/layout/vList2"/>
    <dgm:cxn modelId="{2F788AA1-CE37-48A1-9AA0-3F6A52C27C9C}" srcId="{EBD42B70-2D7E-4DFA-A3E4-ECD5B31452F2}" destId="{D901A2F9-5883-476D-B3E3-25673C18A043}" srcOrd="1" destOrd="0" parTransId="{D3231817-6824-447C-98D7-FE899A4A8A0C}" sibTransId="{1108F2C1-C6FB-40EA-BBDD-18F4E6B484C7}"/>
    <dgm:cxn modelId="{D07A892F-4B23-4B45-9ADE-D88AF97A9A96}" srcId="{EBD42B70-2D7E-4DFA-A3E4-ECD5B31452F2}" destId="{2560D6D3-0ECA-4CC3-B8EE-C91180251D25}" srcOrd="2" destOrd="0" parTransId="{223FD817-3F2F-4D05-B8F9-B78B987E9A6A}" sibTransId="{E72773D8-3648-40C5-8DC6-1FBDD9BBAD47}"/>
    <dgm:cxn modelId="{8A242C1D-AF20-4244-85D0-AD2A5244BCE9}" type="presOf" srcId="{8D8D36A7-41A1-4FED-B071-2CAD434A1566}" destId="{0552BA7C-7AF0-47A5-A8BC-1E366877CD16}" srcOrd="0" destOrd="0" presId="urn:microsoft.com/office/officeart/2005/8/layout/vList2"/>
    <dgm:cxn modelId="{A390D5E3-E946-447E-A90E-9021B56736AA}" srcId="{EBD42B70-2D7E-4DFA-A3E4-ECD5B31452F2}" destId="{A442594E-5604-460D-A08A-DFBECBABC758}" srcOrd="4" destOrd="0" parTransId="{F5E25D07-93C6-41F6-91B8-38E075EA4903}" sibTransId="{02C7E912-3FED-4599-9CE2-E2200F39E9B8}"/>
    <dgm:cxn modelId="{45E6118A-2E27-4DE7-8D33-B01BD3BF141C}" type="presOf" srcId="{B460591A-1B42-48AE-9A4A-72063241DA99}" destId="{866D2B0F-DE07-47B6-916E-FF3551B41DD7}" srcOrd="0" destOrd="0" presId="urn:microsoft.com/office/officeart/2005/8/layout/vList2"/>
    <dgm:cxn modelId="{94269619-24C4-4FE1-9F73-0ADA02451974}" type="presOf" srcId="{EBD42B70-2D7E-4DFA-A3E4-ECD5B31452F2}" destId="{F1BE3DFC-2328-46C3-90B7-81778F7E44E1}" srcOrd="0" destOrd="0" presId="urn:microsoft.com/office/officeart/2005/8/layout/vList2"/>
    <dgm:cxn modelId="{8C9AED9C-A46E-405E-A7F7-AF5BF9735523}" srcId="{EBD42B70-2D7E-4DFA-A3E4-ECD5B31452F2}" destId="{8D8D36A7-41A1-4FED-B071-2CAD434A1566}" srcOrd="0" destOrd="0" parTransId="{E5E2BA93-CFD3-45C3-A2E3-6E8E4DD4AB7D}" sibTransId="{F4C4CB30-71C0-4FE6-AA6A-30384AF07A7B}"/>
    <dgm:cxn modelId="{71DE248D-561A-4211-98A7-BD8184372313}" srcId="{EBD42B70-2D7E-4DFA-A3E4-ECD5B31452F2}" destId="{B460591A-1B42-48AE-9A4A-72063241DA99}" srcOrd="3" destOrd="0" parTransId="{3F6A6E02-F282-42CD-A0D1-F749838E2925}" sibTransId="{88567959-3352-4B39-9D5F-9198C97D783E}"/>
    <dgm:cxn modelId="{37650D3F-BF75-4FF7-8425-A4A315352933}" type="presParOf" srcId="{F1BE3DFC-2328-46C3-90B7-81778F7E44E1}" destId="{0552BA7C-7AF0-47A5-A8BC-1E366877CD16}" srcOrd="0" destOrd="0" presId="urn:microsoft.com/office/officeart/2005/8/layout/vList2"/>
    <dgm:cxn modelId="{6DB8C052-9842-4CF7-8010-AFB38F551D97}" type="presParOf" srcId="{F1BE3DFC-2328-46C3-90B7-81778F7E44E1}" destId="{7075BD2E-AB7F-475C-BCDE-028C8ED35B4F}" srcOrd="1" destOrd="0" presId="urn:microsoft.com/office/officeart/2005/8/layout/vList2"/>
    <dgm:cxn modelId="{BFCBE485-57F3-49D9-8349-879FB8A650A8}" type="presParOf" srcId="{F1BE3DFC-2328-46C3-90B7-81778F7E44E1}" destId="{05CF0D6D-0828-4AD1-B342-4CD40F9BD6D7}" srcOrd="2" destOrd="0" presId="urn:microsoft.com/office/officeart/2005/8/layout/vList2"/>
    <dgm:cxn modelId="{36662CC5-9122-473F-8530-D152BEF311BC}" type="presParOf" srcId="{F1BE3DFC-2328-46C3-90B7-81778F7E44E1}" destId="{8C8F1E1B-5496-4E1C-BE04-737873C81B7E}" srcOrd="3" destOrd="0" presId="urn:microsoft.com/office/officeart/2005/8/layout/vList2"/>
    <dgm:cxn modelId="{9FD1927F-82B0-457C-8C31-68EC47FA0163}" type="presParOf" srcId="{F1BE3DFC-2328-46C3-90B7-81778F7E44E1}" destId="{ACFE9C84-1809-48C4-A2C8-BAC1984C2523}" srcOrd="4" destOrd="0" presId="urn:microsoft.com/office/officeart/2005/8/layout/vList2"/>
    <dgm:cxn modelId="{7FD457DF-6FDC-4F2B-BFA7-2A6D2168C8A9}" type="presParOf" srcId="{F1BE3DFC-2328-46C3-90B7-81778F7E44E1}" destId="{8A7B1D74-CB74-4263-AF0C-A50270F7797B}" srcOrd="5" destOrd="0" presId="urn:microsoft.com/office/officeart/2005/8/layout/vList2"/>
    <dgm:cxn modelId="{2461C51D-800E-420D-B442-569D92FCE8BC}" type="presParOf" srcId="{F1BE3DFC-2328-46C3-90B7-81778F7E44E1}" destId="{866D2B0F-DE07-47B6-916E-FF3551B41DD7}" srcOrd="6" destOrd="0" presId="urn:microsoft.com/office/officeart/2005/8/layout/vList2"/>
    <dgm:cxn modelId="{9A395D76-314E-47AE-BEF8-C9995315244D}" type="presParOf" srcId="{F1BE3DFC-2328-46C3-90B7-81778F7E44E1}" destId="{179E38B8-1CA0-444C-AFE5-D727449368CD}" srcOrd="7" destOrd="0" presId="urn:microsoft.com/office/officeart/2005/8/layout/vList2"/>
    <dgm:cxn modelId="{35742CF8-17FA-4875-AD5D-30B3C24EE295}" type="presParOf" srcId="{F1BE3DFC-2328-46C3-90B7-81778F7E44E1}" destId="{7BD4FA91-B9E5-41E2-BEC1-04E96B34D2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CAC5F-968B-4346-BF7E-E401D67225A8}" type="doc">
      <dgm:prSet loTypeId="urn:microsoft.com/office/officeart/2005/8/layout/vList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12F5CF-3401-4C0E-8F4B-16B406BB5D59}">
      <dgm:prSet phldrT="[Текст]"/>
      <dgm:spPr/>
      <dgm:t>
        <a:bodyPr/>
        <a:lstStyle/>
        <a:p>
          <a:r>
            <a:rPr lang="ru-RU" dirty="0" smtClean="0"/>
            <a:t>2019- 2020</a:t>
          </a:r>
          <a:endParaRPr lang="ru-RU" dirty="0"/>
        </a:p>
      </dgm:t>
    </dgm:pt>
    <dgm:pt modelId="{2DA6687A-DEA2-4D99-BE97-D446CC8A4BC3}" type="parTrans" cxnId="{B5210661-A357-449E-85B6-447ECBD6156A}">
      <dgm:prSet/>
      <dgm:spPr/>
      <dgm:t>
        <a:bodyPr/>
        <a:lstStyle/>
        <a:p>
          <a:endParaRPr lang="ru-RU"/>
        </a:p>
      </dgm:t>
    </dgm:pt>
    <dgm:pt modelId="{3735944A-95F7-4B6F-AEC2-C9B92345B804}" type="sibTrans" cxnId="{B5210661-A357-449E-85B6-447ECBD6156A}">
      <dgm:prSet/>
      <dgm:spPr/>
      <dgm:t>
        <a:bodyPr/>
        <a:lstStyle/>
        <a:p>
          <a:endParaRPr lang="ru-RU"/>
        </a:p>
      </dgm:t>
    </dgm:pt>
    <dgm:pt modelId="{A7CBFCD5-1961-4EF1-A3C6-4EFE276463D5}">
      <dgm:prSet phldrT="[Текст]" custT="1"/>
      <dgm:spPr/>
      <dgm:t>
        <a:bodyPr/>
        <a:lstStyle/>
        <a:p>
          <a:r>
            <a:rPr lang="ru-RU" sz="1800" dirty="0" smtClean="0"/>
            <a:t>576  дошкольников 5-6 лет</a:t>
          </a:r>
          <a:endParaRPr lang="ru-RU" sz="1800" dirty="0"/>
        </a:p>
      </dgm:t>
    </dgm:pt>
    <dgm:pt modelId="{E267FE01-0146-4726-9A6B-0934740D6E34}" type="parTrans" cxnId="{EB3E41FF-3D66-48E2-BAC6-A884DC1CE906}">
      <dgm:prSet/>
      <dgm:spPr/>
      <dgm:t>
        <a:bodyPr/>
        <a:lstStyle/>
        <a:p>
          <a:endParaRPr lang="ru-RU"/>
        </a:p>
      </dgm:t>
    </dgm:pt>
    <dgm:pt modelId="{ADAFFF35-C482-418D-8612-AFEF8D8C3FC4}" type="sibTrans" cxnId="{EB3E41FF-3D66-48E2-BAC6-A884DC1CE906}">
      <dgm:prSet/>
      <dgm:spPr/>
      <dgm:t>
        <a:bodyPr/>
        <a:lstStyle/>
        <a:p>
          <a:endParaRPr lang="ru-RU"/>
        </a:p>
      </dgm:t>
    </dgm:pt>
    <dgm:pt modelId="{1568D524-48B6-4FA3-87C7-3629228BAD8E}">
      <dgm:prSet phldrT="[Текст]" custT="1"/>
      <dgm:spPr/>
      <dgm:t>
        <a:bodyPr/>
        <a:lstStyle/>
        <a:p>
          <a:r>
            <a:rPr lang="ru-RU" sz="1800" dirty="0" smtClean="0"/>
            <a:t> 469 родителей </a:t>
          </a:r>
          <a:endParaRPr lang="ru-RU" sz="1800" dirty="0"/>
        </a:p>
      </dgm:t>
    </dgm:pt>
    <dgm:pt modelId="{695F5B5C-6A85-412D-924E-83D0D9B32420}" type="parTrans" cxnId="{3CCDC94D-18AB-4F95-BDC5-20A7DC6FDDB1}">
      <dgm:prSet/>
      <dgm:spPr/>
      <dgm:t>
        <a:bodyPr/>
        <a:lstStyle/>
        <a:p>
          <a:endParaRPr lang="ru-RU"/>
        </a:p>
      </dgm:t>
    </dgm:pt>
    <dgm:pt modelId="{8C666C9B-00F7-49F9-9B5C-CE4D6C0F1769}" type="sibTrans" cxnId="{3CCDC94D-18AB-4F95-BDC5-20A7DC6FDDB1}">
      <dgm:prSet/>
      <dgm:spPr/>
      <dgm:t>
        <a:bodyPr/>
        <a:lstStyle/>
        <a:p>
          <a:endParaRPr lang="ru-RU"/>
        </a:p>
      </dgm:t>
    </dgm:pt>
    <dgm:pt modelId="{74342ABC-305D-4FF9-A10F-77206EA8AF7B}">
      <dgm:prSet phldrT="[Текст]"/>
      <dgm:spPr/>
      <dgm:t>
        <a:bodyPr/>
        <a:lstStyle/>
        <a:p>
          <a:r>
            <a:rPr lang="ru-RU" dirty="0" smtClean="0"/>
            <a:t>2020-2021</a:t>
          </a:r>
          <a:endParaRPr lang="ru-RU" dirty="0"/>
        </a:p>
      </dgm:t>
    </dgm:pt>
    <dgm:pt modelId="{988065AD-7324-4B10-9302-C6E80E98ACD5}" type="parTrans" cxnId="{D35E784B-899D-459B-A11A-3E1D341869D9}">
      <dgm:prSet/>
      <dgm:spPr/>
      <dgm:t>
        <a:bodyPr/>
        <a:lstStyle/>
        <a:p>
          <a:endParaRPr lang="ru-RU"/>
        </a:p>
      </dgm:t>
    </dgm:pt>
    <dgm:pt modelId="{27A1C03D-EC26-4A44-8209-414A814FF9FB}" type="sibTrans" cxnId="{D35E784B-899D-459B-A11A-3E1D341869D9}">
      <dgm:prSet/>
      <dgm:spPr/>
      <dgm:t>
        <a:bodyPr/>
        <a:lstStyle/>
        <a:p>
          <a:endParaRPr lang="ru-RU"/>
        </a:p>
      </dgm:t>
    </dgm:pt>
    <dgm:pt modelId="{4EE7B8FB-9933-40A7-B0BE-85221C2AA789}">
      <dgm:prSet phldrT="[Текст]" custT="1"/>
      <dgm:spPr/>
      <dgm:t>
        <a:bodyPr/>
        <a:lstStyle/>
        <a:p>
          <a:r>
            <a:rPr lang="ru-RU" sz="1800" dirty="0" smtClean="0"/>
            <a:t> 549 дошкольников 6-7 лет</a:t>
          </a:r>
          <a:endParaRPr lang="ru-RU" sz="1800" dirty="0"/>
        </a:p>
      </dgm:t>
    </dgm:pt>
    <dgm:pt modelId="{9075DA3D-E096-4E04-94FA-32BC578174FC}" type="parTrans" cxnId="{1F5E98C8-A7E6-4C27-812C-D5F949BF61CE}">
      <dgm:prSet/>
      <dgm:spPr/>
      <dgm:t>
        <a:bodyPr/>
        <a:lstStyle/>
        <a:p>
          <a:endParaRPr lang="ru-RU"/>
        </a:p>
      </dgm:t>
    </dgm:pt>
    <dgm:pt modelId="{DD5E5DED-4301-43F6-AC39-CE4D9D8D5593}" type="sibTrans" cxnId="{1F5E98C8-A7E6-4C27-812C-D5F949BF61CE}">
      <dgm:prSet/>
      <dgm:spPr/>
      <dgm:t>
        <a:bodyPr/>
        <a:lstStyle/>
        <a:p>
          <a:endParaRPr lang="ru-RU"/>
        </a:p>
      </dgm:t>
    </dgm:pt>
    <dgm:pt modelId="{3FA5E8F9-574F-4DD1-BBC3-BE9B06403A85}">
      <dgm:prSet phldrT="[Текст]"/>
      <dgm:spPr/>
      <dgm:t>
        <a:bodyPr/>
        <a:lstStyle/>
        <a:p>
          <a:r>
            <a:rPr lang="ru-RU" dirty="0" smtClean="0"/>
            <a:t>2021-2022</a:t>
          </a:r>
          <a:endParaRPr lang="ru-RU" dirty="0"/>
        </a:p>
      </dgm:t>
    </dgm:pt>
    <dgm:pt modelId="{6808B17C-7567-48E3-86DE-9B1200F94086}" type="parTrans" cxnId="{9E9B4487-3FFB-458E-9199-E468EC255DAC}">
      <dgm:prSet/>
      <dgm:spPr/>
      <dgm:t>
        <a:bodyPr/>
        <a:lstStyle/>
        <a:p>
          <a:endParaRPr lang="ru-RU"/>
        </a:p>
      </dgm:t>
    </dgm:pt>
    <dgm:pt modelId="{A448BE1B-1CDB-4606-8019-3DE345F06734}" type="sibTrans" cxnId="{9E9B4487-3FFB-458E-9199-E468EC255DAC}">
      <dgm:prSet/>
      <dgm:spPr/>
      <dgm:t>
        <a:bodyPr/>
        <a:lstStyle/>
        <a:p>
          <a:endParaRPr lang="ru-RU"/>
        </a:p>
      </dgm:t>
    </dgm:pt>
    <dgm:pt modelId="{959527FF-59A3-4E40-B1CE-A64AF3E99FA1}">
      <dgm:prSet phldrT="[Текст]" custT="1"/>
      <dgm:spPr/>
      <dgm:t>
        <a:bodyPr/>
        <a:lstStyle/>
        <a:p>
          <a:r>
            <a:rPr lang="ru-RU" sz="1800" dirty="0" smtClean="0"/>
            <a:t> 118 дошкольников</a:t>
          </a:r>
          <a:endParaRPr lang="ru-RU" sz="1800" dirty="0"/>
        </a:p>
      </dgm:t>
    </dgm:pt>
    <dgm:pt modelId="{8FD606FB-5C59-4094-A7ED-D6689D2DE40C}" type="parTrans" cxnId="{ED46D6AB-06DD-4667-8D7B-30F917257FCB}">
      <dgm:prSet/>
      <dgm:spPr/>
      <dgm:t>
        <a:bodyPr/>
        <a:lstStyle/>
        <a:p>
          <a:endParaRPr lang="ru-RU"/>
        </a:p>
      </dgm:t>
    </dgm:pt>
    <dgm:pt modelId="{768F5177-0001-446C-A667-59E805B06A10}" type="sibTrans" cxnId="{ED46D6AB-06DD-4667-8D7B-30F917257FCB}">
      <dgm:prSet/>
      <dgm:spPr/>
      <dgm:t>
        <a:bodyPr/>
        <a:lstStyle/>
        <a:p>
          <a:endParaRPr lang="ru-RU"/>
        </a:p>
      </dgm:t>
    </dgm:pt>
    <dgm:pt modelId="{95C974E6-B081-4508-BD85-CDAAD1798258}">
      <dgm:prSet phldrT="[Текст]" custT="1"/>
      <dgm:spPr/>
      <dgm:t>
        <a:bodyPr/>
        <a:lstStyle/>
        <a:p>
          <a:r>
            <a:rPr lang="ru-RU" sz="1800" dirty="0" smtClean="0"/>
            <a:t>  г. Москва, г. Казань</a:t>
          </a:r>
          <a:endParaRPr lang="ru-RU" sz="1800" dirty="0"/>
        </a:p>
      </dgm:t>
    </dgm:pt>
    <dgm:pt modelId="{4231D7A9-9150-45A1-A2B5-073085FC6274}" type="parTrans" cxnId="{55C23DA6-5798-4A30-8686-3142C0615B7E}">
      <dgm:prSet/>
      <dgm:spPr/>
      <dgm:t>
        <a:bodyPr/>
        <a:lstStyle/>
        <a:p>
          <a:endParaRPr lang="ru-RU"/>
        </a:p>
      </dgm:t>
    </dgm:pt>
    <dgm:pt modelId="{0BF4E07E-82E2-4C41-999E-7F9C803B205F}" type="sibTrans" cxnId="{55C23DA6-5798-4A30-8686-3142C0615B7E}">
      <dgm:prSet/>
      <dgm:spPr/>
      <dgm:t>
        <a:bodyPr/>
        <a:lstStyle/>
        <a:p>
          <a:endParaRPr lang="ru-RU"/>
        </a:p>
      </dgm:t>
    </dgm:pt>
    <dgm:pt modelId="{E4C59FC3-AF91-4A33-8127-0C3B8C5D62AF}">
      <dgm:prSet phldrT="[Текст]" custT="1"/>
      <dgm:spPr/>
      <dgm:t>
        <a:bodyPr/>
        <a:lstStyle/>
        <a:p>
          <a:r>
            <a:rPr lang="ru-RU" sz="1800" dirty="0" smtClean="0"/>
            <a:t>  г. Москва, г. Казань</a:t>
          </a:r>
          <a:endParaRPr lang="ru-RU" sz="1800" dirty="0"/>
        </a:p>
      </dgm:t>
    </dgm:pt>
    <dgm:pt modelId="{A088211B-813A-4887-8C74-CF0262946845}" type="parTrans" cxnId="{C7404450-3DC3-4D5B-A8A3-49CB8D3EE612}">
      <dgm:prSet/>
      <dgm:spPr/>
      <dgm:t>
        <a:bodyPr/>
        <a:lstStyle/>
        <a:p>
          <a:endParaRPr lang="ru-RU"/>
        </a:p>
      </dgm:t>
    </dgm:pt>
    <dgm:pt modelId="{E0D9480A-C702-4962-AFE6-F9CF2DD5BD1F}" type="sibTrans" cxnId="{C7404450-3DC3-4D5B-A8A3-49CB8D3EE612}">
      <dgm:prSet/>
      <dgm:spPr/>
      <dgm:t>
        <a:bodyPr/>
        <a:lstStyle/>
        <a:p>
          <a:endParaRPr lang="ru-RU"/>
        </a:p>
      </dgm:t>
    </dgm:pt>
    <dgm:pt modelId="{2E4B56BB-A3DC-445E-AB53-5D25AA5083A9}">
      <dgm:prSet phldrT="[Текст]" custT="1"/>
      <dgm:spPr/>
      <dgm:t>
        <a:bodyPr/>
        <a:lstStyle/>
        <a:p>
          <a:r>
            <a:rPr lang="ru-RU" sz="1800" dirty="0" smtClean="0"/>
            <a:t>   г. Казань</a:t>
          </a:r>
          <a:endParaRPr lang="ru-RU" sz="1800" dirty="0"/>
        </a:p>
      </dgm:t>
    </dgm:pt>
    <dgm:pt modelId="{8AD373F5-6815-44DA-9A9C-C49EAF493CB1}" type="parTrans" cxnId="{A349724A-0EBF-4217-B64E-88F7EDC98561}">
      <dgm:prSet/>
      <dgm:spPr/>
      <dgm:t>
        <a:bodyPr/>
        <a:lstStyle/>
        <a:p>
          <a:endParaRPr lang="ru-RU"/>
        </a:p>
      </dgm:t>
    </dgm:pt>
    <dgm:pt modelId="{01258F76-B064-4F5A-BED4-E659FE502080}" type="sibTrans" cxnId="{A349724A-0EBF-4217-B64E-88F7EDC98561}">
      <dgm:prSet/>
      <dgm:spPr/>
      <dgm:t>
        <a:bodyPr/>
        <a:lstStyle/>
        <a:p>
          <a:endParaRPr lang="ru-RU"/>
        </a:p>
      </dgm:t>
    </dgm:pt>
    <dgm:pt modelId="{1354DB87-172E-4229-A03E-7FC19B19ACB0}" type="pres">
      <dgm:prSet presAssocID="{A73CAC5F-968B-4346-BF7E-E401D67225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908A07-1104-420A-9A3E-862C96A34EF1}" type="pres">
      <dgm:prSet presAssocID="{6F12F5CF-3401-4C0E-8F4B-16B406BB5D59}" presName="linNode" presStyleCnt="0"/>
      <dgm:spPr/>
      <dgm:t>
        <a:bodyPr/>
        <a:lstStyle/>
        <a:p>
          <a:endParaRPr lang="ru-RU"/>
        </a:p>
      </dgm:t>
    </dgm:pt>
    <dgm:pt modelId="{4C558612-1D77-42B3-8926-ED63856A78BB}" type="pres">
      <dgm:prSet presAssocID="{6F12F5CF-3401-4C0E-8F4B-16B406BB5D5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2FA12-2E1E-4714-B63E-70F76D7592CF}" type="pres">
      <dgm:prSet presAssocID="{6F12F5CF-3401-4C0E-8F4B-16B406BB5D5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CFA8C-3EB6-4E4E-9BF9-5B8809AC9811}" type="pres">
      <dgm:prSet presAssocID="{3735944A-95F7-4B6F-AEC2-C9B92345B804}" presName="spacing" presStyleCnt="0"/>
      <dgm:spPr/>
      <dgm:t>
        <a:bodyPr/>
        <a:lstStyle/>
        <a:p>
          <a:endParaRPr lang="ru-RU"/>
        </a:p>
      </dgm:t>
    </dgm:pt>
    <dgm:pt modelId="{D96B2766-3A9A-4152-B708-6E4D02A04421}" type="pres">
      <dgm:prSet presAssocID="{74342ABC-305D-4FF9-A10F-77206EA8AF7B}" presName="linNode" presStyleCnt="0"/>
      <dgm:spPr/>
      <dgm:t>
        <a:bodyPr/>
        <a:lstStyle/>
        <a:p>
          <a:endParaRPr lang="ru-RU"/>
        </a:p>
      </dgm:t>
    </dgm:pt>
    <dgm:pt modelId="{3723C5EC-68A3-45E4-AC88-4AC932768544}" type="pres">
      <dgm:prSet presAssocID="{74342ABC-305D-4FF9-A10F-77206EA8AF7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A3004-F7F6-4CF7-B8CE-F0F6DFBD7188}" type="pres">
      <dgm:prSet presAssocID="{74342ABC-305D-4FF9-A10F-77206EA8AF7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783A8-4322-4EB8-946B-1F68ACDD7E49}" type="pres">
      <dgm:prSet presAssocID="{27A1C03D-EC26-4A44-8209-414A814FF9FB}" presName="spacing" presStyleCnt="0"/>
      <dgm:spPr/>
      <dgm:t>
        <a:bodyPr/>
        <a:lstStyle/>
        <a:p>
          <a:endParaRPr lang="ru-RU"/>
        </a:p>
      </dgm:t>
    </dgm:pt>
    <dgm:pt modelId="{4AD188F7-0170-4ABC-90A6-C809FF23CA34}" type="pres">
      <dgm:prSet presAssocID="{3FA5E8F9-574F-4DD1-BBC3-BE9B06403A85}" presName="linNode" presStyleCnt="0"/>
      <dgm:spPr/>
      <dgm:t>
        <a:bodyPr/>
        <a:lstStyle/>
        <a:p>
          <a:endParaRPr lang="ru-RU"/>
        </a:p>
      </dgm:t>
    </dgm:pt>
    <dgm:pt modelId="{8C6A672C-FE53-40B6-93DB-2D2122D053CF}" type="pres">
      <dgm:prSet presAssocID="{3FA5E8F9-574F-4DD1-BBC3-BE9B06403A8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A222-B61C-411D-A0B7-79AFD4675B51}" type="pres">
      <dgm:prSet presAssocID="{3FA5E8F9-574F-4DD1-BBC3-BE9B06403A8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B4487-3FFB-458E-9199-E468EC255DAC}" srcId="{A73CAC5F-968B-4346-BF7E-E401D67225A8}" destId="{3FA5E8F9-574F-4DD1-BBC3-BE9B06403A85}" srcOrd="2" destOrd="0" parTransId="{6808B17C-7567-48E3-86DE-9B1200F94086}" sibTransId="{A448BE1B-1CDB-4606-8019-3DE345F06734}"/>
    <dgm:cxn modelId="{7E52954C-FF24-4056-9A3E-797F5EF3C73D}" type="presOf" srcId="{4EE7B8FB-9933-40A7-B0BE-85221C2AA789}" destId="{780A3004-F7F6-4CF7-B8CE-F0F6DFBD7188}" srcOrd="0" destOrd="0" presId="urn:microsoft.com/office/officeart/2005/8/layout/vList6"/>
    <dgm:cxn modelId="{92FF9874-94FE-43DD-9CF6-9FD0F6462644}" type="presOf" srcId="{A7CBFCD5-1961-4EF1-A3C6-4EFE276463D5}" destId="{86C2FA12-2E1E-4714-B63E-70F76D7592CF}" srcOrd="0" destOrd="0" presId="urn:microsoft.com/office/officeart/2005/8/layout/vList6"/>
    <dgm:cxn modelId="{55C23DA6-5798-4A30-8686-3142C0615B7E}" srcId="{6F12F5CF-3401-4C0E-8F4B-16B406BB5D59}" destId="{95C974E6-B081-4508-BD85-CDAAD1798258}" srcOrd="2" destOrd="0" parTransId="{4231D7A9-9150-45A1-A2B5-073085FC6274}" sibTransId="{0BF4E07E-82E2-4C41-999E-7F9C803B205F}"/>
    <dgm:cxn modelId="{3CCDC94D-18AB-4F95-BDC5-20A7DC6FDDB1}" srcId="{6F12F5CF-3401-4C0E-8F4B-16B406BB5D59}" destId="{1568D524-48B6-4FA3-87C7-3629228BAD8E}" srcOrd="1" destOrd="0" parTransId="{695F5B5C-6A85-412D-924E-83D0D9B32420}" sibTransId="{8C666C9B-00F7-49F9-9B5C-CE4D6C0F1769}"/>
    <dgm:cxn modelId="{FEEDF3FC-862C-430A-95DC-6A6A0BCEC54F}" type="presOf" srcId="{6F12F5CF-3401-4C0E-8F4B-16B406BB5D59}" destId="{4C558612-1D77-42B3-8926-ED63856A78BB}" srcOrd="0" destOrd="0" presId="urn:microsoft.com/office/officeart/2005/8/layout/vList6"/>
    <dgm:cxn modelId="{B5210661-A357-449E-85B6-447ECBD6156A}" srcId="{A73CAC5F-968B-4346-BF7E-E401D67225A8}" destId="{6F12F5CF-3401-4C0E-8F4B-16B406BB5D59}" srcOrd="0" destOrd="0" parTransId="{2DA6687A-DEA2-4D99-BE97-D446CC8A4BC3}" sibTransId="{3735944A-95F7-4B6F-AEC2-C9B92345B804}"/>
    <dgm:cxn modelId="{ED46D6AB-06DD-4667-8D7B-30F917257FCB}" srcId="{3FA5E8F9-574F-4DD1-BBC3-BE9B06403A85}" destId="{959527FF-59A3-4E40-B1CE-A64AF3E99FA1}" srcOrd="0" destOrd="0" parTransId="{8FD606FB-5C59-4094-A7ED-D6689D2DE40C}" sibTransId="{768F5177-0001-446C-A667-59E805B06A10}"/>
    <dgm:cxn modelId="{9438350D-63EE-43D6-BC89-8EF5DA6F833B}" type="presOf" srcId="{2E4B56BB-A3DC-445E-AB53-5D25AA5083A9}" destId="{0C78A222-B61C-411D-A0B7-79AFD4675B51}" srcOrd="0" destOrd="1" presId="urn:microsoft.com/office/officeart/2005/8/layout/vList6"/>
    <dgm:cxn modelId="{1F5E98C8-A7E6-4C27-812C-D5F949BF61CE}" srcId="{74342ABC-305D-4FF9-A10F-77206EA8AF7B}" destId="{4EE7B8FB-9933-40A7-B0BE-85221C2AA789}" srcOrd="0" destOrd="0" parTransId="{9075DA3D-E096-4E04-94FA-32BC578174FC}" sibTransId="{DD5E5DED-4301-43F6-AC39-CE4D9D8D5593}"/>
    <dgm:cxn modelId="{9461F2BB-B45E-4AC9-90C0-825C2CEEB205}" type="presOf" srcId="{95C974E6-B081-4508-BD85-CDAAD1798258}" destId="{86C2FA12-2E1E-4714-B63E-70F76D7592CF}" srcOrd="0" destOrd="2" presId="urn:microsoft.com/office/officeart/2005/8/layout/vList6"/>
    <dgm:cxn modelId="{28809A38-3476-429C-B2D1-0BC2399F3A05}" type="presOf" srcId="{A73CAC5F-968B-4346-BF7E-E401D67225A8}" destId="{1354DB87-172E-4229-A03E-7FC19B19ACB0}" srcOrd="0" destOrd="0" presId="urn:microsoft.com/office/officeart/2005/8/layout/vList6"/>
    <dgm:cxn modelId="{C7404450-3DC3-4D5B-A8A3-49CB8D3EE612}" srcId="{74342ABC-305D-4FF9-A10F-77206EA8AF7B}" destId="{E4C59FC3-AF91-4A33-8127-0C3B8C5D62AF}" srcOrd="1" destOrd="0" parTransId="{A088211B-813A-4887-8C74-CF0262946845}" sibTransId="{E0D9480A-C702-4962-AFE6-F9CF2DD5BD1F}"/>
    <dgm:cxn modelId="{D35E784B-899D-459B-A11A-3E1D341869D9}" srcId="{A73CAC5F-968B-4346-BF7E-E401D67225A8}" destId="{74342ABC-305D-4FF9-A10F-77206EA8AF7B}" srcOrd="1" destOrd="0" parTransId="{988065AD-7324-4B10-9302-C6E80E98ACD5}" sibTransId="{27A1C03D-EC26-4A44-8209-414A814FF9FB}"/>
    <dgm:cxn modelId="{D34D676D-99AE-4253-8F4E-413D8110B884}" type="presOf" srcId="{1568D524-48B6-4FA3-87C7-3629228BAD8E}" destId="{86C2FA12-2E1E-4714-B63E-70F76D7592CF}" srcOrd="0" destOrd="1" presId="urn:microsoft.com/office/officeart/2005/8/layout/vList6"/>
    <dgm:cxn modelId="{5C236D73-B8AF-4F85-8413-B864F70FFB09}" type="presOf" srcId="{74342ABC-305D-4FF9-A10F-77206EA8AF7B}" destId="{3723C5EC-68A3-45E4-AC88-4AC932768544}" srcOrd="0" destOrd="0" presId="urn:microsoft.com/office/officeart/2005/8/layout/vList6"/>
    <dgm:cxn modelId="{1414C626-B2F2-40B1-9F89-A4AD93667EAF}" type="presOf" srcId="{3FA5E8F9-574F-4DD1-BBC3-BE9B06403A85}" destId="{8C6A672C-FE53-40B6-93DB-2D2122D053CF}" srcOrd="0" destOrd="0" presId="urn:microsoft.com/office/officeart/2005/8/layout/vList6"/>
    <dgm:cxn modelId="{EC44F1F3-16B2-4F86-8C35-A639A7724FA0}" type="presOf" srcId="{E4C59FC3-AF91-4A33-8127-0C3B8C5D62AF}" destId="{780A3004-F7F6-4CF7-B8CE-F0F6DFBD7188}" srcOrd="0" destOrd="1" presId="urn:microsoft.com/office/officeart/2005/8/layout/vList6"/>
    <dgm:cxn modelId="{A349724A-0EBF-4217-B64E-88F7EDC98561}" srcId="{3FA5E8F9-574F-4DD1-BBC3-BE9B06403A85}" destId="{2E4B56BB-A3DC-445E-AB53-5D25AA5083A9}" srcOrd="1" destOrd="0" parTransId="{8AD373F5-6815-44DA-9A9C-C49EAF493CB1}" sibTransId="{01258F76-B064-4F5A-BED4-E659FE502080}"/>
    <dgm:cxn modelId="{36C08EF5-E4C6-4556-ADEF-9CA9CAD84768}" type="presOf" srcId="{959527FF-59A3-4E40-B1CE-A64AF3E99FA1}" destId="{0C78A222-B61C-411D-A0B7-79AFD4675B51}" srcOrd="0" destOrd="0" presId="urn:microsoft.com/office/officeart/2005/8/layout/vList6"/>
    <dgm:cxn modelId="{EB3E41FF-3D66-48E2-BAC6-A884DC1CE906}" srcId="{6F12F5CF-3401-4C0E-8F4B-16B406BB5D59}" destId="{A7CBFCD5-1961-4EF1-A3C6-4EFE276463D5}" srcOrd="0" destOrd="0" parTransId="{E267FE01-0146-4726-9A6B-0934740D6E34}" sibTransId="{ADAFFF35-C482-418D-8612-AFEF8D8C3FC4}"/>
    <dgm:cxn modelId="{316FE3E4-54C6-4FC8-BD1A-7B237A9015F4}" type="presParOf" srcId="{1354DB87-172E-4229-A03E-7FC19B19ACB0}" destId="{81908A07-1104-420A-9A3E-862C96A34EF1}" srcOrd="0" destOrd="0" presId="urn:microsoft.com/office/officeart/2005/8/layout/vList6"/>
    <dgm:cxn modelId="{985FACF1-7232-4BE3-86E0-6EA2E65E601C}" type="presParOf" srcId="{81908A07-1104-420A-9A3E-862C96A34EF1}" destId="{4C558612-1D77-42B3-8926-ED63856A78BB}" srcOrd="0" destOrd="0" presId="urn:microsoft.com/office/officeart/2005/8/layout/vList6"/>
    <dgm:cxn modelId="{903F449B-B221-4317-BF0C-A8A9A92BF751}" type="presParOf" srcId="{81908A07-1104-420A-9A3E-862C96A34EF1}" destId="{86C2FA12-2E1E-4714-B63E-70F76D7592CF}" srcOrd="1" destOrd="0" presId="urn:microsoft.com/office/officeart/2005/8/layout/vList6"/>
    <dgm:cxn modelId="{89C46F84-3A0E-4D67-AA3B-D4FB004D3C95}" type="presParOf" srcId="{1354DB87-172E-4229-A03E-7FC19B19ACB0}" destId="{D54CFA8C-3EB6-4E4E-9BF9-5B8809AC9811}" srcOrd="1" destOrd="0" presId="urn:microsoft.com/office/officeart/2005/8/layout/vList6"/>
    <dgm:cxn modelId="{ADFCDC86-88C8-4B9E-AAC0-D67117280E1D}" type="presParOf" srcId="{1354DB87-172E-4229-A03E-7FC19B19ACB0}" destId="{D96B2766-3A9A-4152-B708-6E4D02A04421}" srcOrd="2" destOrd="0" presId="urn:microsoft.com/office/officeart/2005/8/layout/vList6"/>
    <dgm:cxn modelId="{609B160A-8D9D-4F9C-A1FE-579691D5E34D}" type="presParOf" srcId="{D96B2766-3A9A-4152-B708-6E4D02A04421}" destId="{3723C5EC-68A3-45E4-AC88-4AC932768544}" srcOrd="0" destOrd="0" presId="urn:microsoft.com/office/officeart/2005/8/layout/vList6"/>
    <dgm:cxn modelId="{EAE6373B-CFE5-47CA-BA68-07D79C87CCA6}" type="presParOf" srcId="{D96B2766-3A9A-4152-B708-6E4D02A04421}" destId="{780A3004-F7F6-4CF7-B8CE-F0F6DFBD7188}" srcOrd="1" destOrd="0" presId="urn:microsoft.com/office/officeart/2005/8/layout/vList6"/>
    <dgm:cxn modelId="{BEADA149-7682-47B1-9972-22812FBB65B9}" type="presParOf" srcId="{1354DB87-172E-4229-A03E-7FC19B19ACB0}" destId="{596783A8-4322-4EB8-946B-1F68ACDD7E49}" srcOrd="3" destOrd="0" presId="urn:microsoft.com/office/officeart/2005/8/layout/vList6"/>
    <dgm:cxn modelId="{0747DC51-55C9-477E-9B17-44EE5038224F}" type="presParOf" srcId="{1354DB87-172E-4229-A03E-7FC19B19ACB0}" destId="{4AD188F7-0170-4ABC-90A6-C809FF23CA34}" srcOrd="4" destOrd="0" presId="urn:microsoft.com/office/officeart/2005/8/layout/vList6"/>
    <dgm:cxn modelId="{9A54503F-F285-445E-A488-F5C7C47AFF8E}" type="presParOf" srcId="{4AD188F7-0170-4ABC-90A6-C809FF23CA34}" destId="{8C6A672C-FE53-40B6-93DB-2D2122D053CF}" srcOrd="0" destOrd="0" presId="urn:microsoft.com/office/officeart/2005/8/layout/vList6"/>
    <dgm:cxn modelId="{107C13DB-01F1-4BCD-9DB6-EB67DAB91F15}" type="presParOf" srcId="{4AD188F7-0170-4ABC-90A6-C809FF23CA34}" destId="{0C78A222-B61C-411D-A0B7-79AFD4675B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5A13D-28B6-4E7E-9047-70696EE06B0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5F701BC-1C55-47FF-90F3-393859C23865}">
      <dgm:prSet custT="1"/>
      <dgm:spPr/>
      <dgm:t>
        <a:bodyPr/>
        <a:lstStyle/>
        <a:p>
          <a:pPr algn="just" rtl="0"/>
          <a:r>
            <a:rPr lang="ru-RU" sz="1800" dirty="0" smtClean="0"/>
            <a:t>1.Представлен современный обзор российских и зарубежных исследований, раскрывающий недостаточную освещенность вопроса взаимосвязи регуляторных функций и физической активности. В данном исследовании впервые выполнен критический анализ показателей, в совокупности описывающих необходимые условия для развития когнитивной регуляции при различном уровне интенсивности физической активности дошкольников.</a:t>
          </a:r>
          <a:endParaRPr lang="ru-RU" sz="1800" dirty="0"/>
        </a:p>
      </dgm:t>
    </dgm:pt>
    <dgm:pt modelId="{58B4BF2D-587C-4989-9802-E39DCEE4512C}" type="parTrans" cxnId="{AB243D64-88E5-4239-85C0-476763913DB3}">
      <dgm:prSet/>
      <dgm:spPr/>
      <dgm:t>
        <a:bodyPr/>
        <a:lstStyle/>
        <a:p>
          <a:endParaRPr lang="ru-RU"/>
        </a:p>
      </dgm:t>
    </dgm:pt>
    <dgm:pt modelId="{DE43C0B5-6B2D-4314-B8B9-94CF3BF4A1DC}" type="sibTrans" cxnId="{AB243D64-88E5-4239-85C0-476763913DB3}">
      <dgm:prSet/>
      <dgm:spPr/>
      <dgm:t>
        <a:bodyPr/>
        <a:lstStyle/>
        <a:p>
          <a:endParaRPr lang="ru-RU"/>
        </a:p>
      </dgm:t>
    </dgm:pt>
    <dgm:pt modelId="{B3BA2C5D-FED6-40D1-8C4C-834C0AB2AF30}">
      <dgm:prSet custT="1"/>
      <dgm:spPr/>
      <dgm:t>
        <a:bodyPr/>
        <a:lstStyle/>
        <a:p>
          <a:pPr algn="just" rtl="0"/>
          <a:r>
            <a:rPr lang="ru-RU" sz="1800" dirty="0" smtClean="0"/>
            <a:t>2. Впервые на российской выборке  (n =  576) получены надежные данные о связи физического и регуляторного развития в дошкольном возрасте.  Выделены группы по уровню функциональности физических навыков и развития регуляторных функций у детей, а также проведен анализ различий в развитии навыков когнитивной регуляции у детей с различным уровнем общей функциональной физической подготовки.  </a:t>
          </a:r>
          <a:endParaRPr lang="ru-RU" sz="1800" dirty="0"/>
        </a:p>
      </dgm:t>
    </dgm:pt>
    <dgm:pt modelId="{7AF63AEA-B61B-4DEA-8996-71730C5DFDCB}" type="parTrans" cxnId="{3C18DA53-CF54-4901-8AFA-D5B4DFB7CA27}">
      <dgm:prSet/>
      <dgm:spPr/>
      <dgm:t>
        <a:bodyPr/>
        <a:lstStyle/>
        <a:p>
          <a:endParaRPr lang="ru-RU"/>
        </a:p>
      </dgm:t>
    </dgm:pt>
    <dgm:pt modelId="{38CB005C-47F9-4DFA-A862-8EB5FAB0FFC6}" type="sibTrans" cxnId="{3C18DA53-CF54-4901-8AFA-D5B4DFB7CA27}">
      <dgm:prSet/>
      <dgm:spPr/>
      <dgm:t>
        <a:bodyPr/>
        <a:lstStyle/>
        <a:p>
          <a:endParaRPr lang="ru-RU"/>
        </a:p>
      </dgm:t>
    </dgm:pt>
    <dgm:pt modelId="{0E518DDE-50AC-49FA-AEB6-2CC6261D35E9}">
      <dgm:prSet custT="1"/>
      <dgm:spPr/>
      <dgm:t>
        <a:bodyPr/>
        <a:lstStyle/>
        <a:p>
          <a:pPr algn="just" rtl="0"/>
          <a:r>
            <a:rPr lang="ru-RU" sz="1800" dirty="0" smtClean="0"/>
            <a:t>3.  Анализ показал, что  дети с высоким и средним уровнем функциональной физической подготовки имеют более развитые показатели регуляторных функций по сравнению со сверстниками с низким уровнем физической подготовки. Показатели сдерживающего контроля и слухоречевой рабочей памяти имеют различия только у детей с высоким и низким уровнем функциональной физической подготовки. Зрительно-пространственная рабочая память показала большую чувствительность к степени физического развития детей: различия в запоминании детьми нового зрительного материала имеют взаимосвязь с уровнем физической подготовки.</a:t>
          </a:r>
          <a:endParaRPr lang="ru-RU" sz="1800" dirty="0"/>
        </a:p>
      </dgm:t>
    </dgm:pt>
    <dgm:pt modelId="{595CACEA-22C0-4345-8984-8EA60104301A}" type="parTrans" cxnId="{ED5BFD23-2302-4278-8F8E-C82F5CADAE57}">
      <dgm:prSet/>
      <dgm:spPr/>
      <dgm:t>
        <a:bodyPr/>
        <a:lstStyle/>
        <a:p>
          <a:endParaRPr lang="ru-RU"/>
        </a:p>
      </dgm:t>
    </dgm:pt>
    <dgm:pt modelId="{899C2E90-CDCE-484B-BC56-F901DFBE9473}" type="sibTrans" cxnId="{ED5BFD23-2302-4278-8F8E-C82F5CADAE57}">
      <dgm:prSet/>
      <dgm:spPr/>
      <dgm:t>
        <a:bodyPr/>
        <a:lstStyle/>
        <a:p>
          <a:endParaRPr lang="ru-RU"/>
        </a:p>
      </dgm:t>
    </dgm:pt>
    <dgm:pt modelId="{34947DD2-0C11-44A9-A59A-30C4A85BE0AD}" type="pres">
      <dgm:prSet presAssocID="{0A15A13D-28B6-4E7E-9047-70696EE0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F7E64-E920-46F5-BFA0-71B8D3544FD1}" type="pres">
      <dgm:prSet presAssocID="{85F701BC-1C55-47FF-90F3-393859C238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C806-2EF5-4B13-834A-A15692AC55F4}" type="pres">
      <dgm:prSet presAssocID="{DE43C0B5-6B2D-4314-B8B9-94CF3BF4A1DC}" presName="spacer" presStyleCnt="0"/>
      <dgm:spPr/>
    </dgm:pt>
    <dgm:pt modelId="{2ED8447E-DE8E-4CDE-BE88-934BE0A131B0}" type="pres">
      <dgm:prSet presAssocID="{B3BA2C5D-FED6-40D1-8C4C-834C0AB2AF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B9A10-F744-4064-8F1A-16DC2479C117}" type="pres">
      <dgm:prSet presAssocID="{38CB005C-47F9-4DFA-A862-8EB5FAB0FFC6}" presName="spacer" presStyleCnt="0"/>
      <dgm:spPr/>
    </dgm:pt>
    <dgm:pt modelId="{1D9E1F49-BBA0-4504-AD22-5768B3A4316F}" type="pres">
      <dgm:prSet presAssocID="{0E518DDE-50AC-49FA-AEB6-2CC6261D35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E4117-D9D4-4F25-B189-F8C0704EB4E2}" type="presOf" srcId="{85F701BC-1C55-47FF-90F3-393859C23865}" destId="{292F7E64-E920-46F5-BFA0-71B8D3544FD1}" srcOrd="0" destOrd="0" presId="urn:microsoft.com/office/officeart/2005/8/layout/vList2"/>
    <dgm:cxn modelId="{2CAE9842-6CDA-44A4-B029-08E313AF4AFE}" type="presOf" srcId="{0A15A13D-28B6-4E7E-9047-70696EE06B02}" destId="{34947DD2-0C11-44A9-A59A-30C4A85BE0AD}" srcOrd="0" destOrd="0" presId="urn:microsoft.com/office/officeart/2005/8/layout/vList2"/>
    <dgm:cxn modelId="{ED5BFD23-2302-4278-8F8E-C82F5CADAE57}" srcId="{0A15A13D-28B6-4E7E-9047-70696EE06B02}" destId="{0E518DDE-50AC-49FA-AEB6-2CC6261D35E9}" srcOrd="2" destOrd="0" parTransId="{595CACEA-22C0-4345-8984-8EA60104301A}" sibTransId="{899C2E90-CDCE-484B-BC56-F901DFBE9473}"/>
    <dgm:cxn modelId="{DA1ADEAF-CF09-4321-94FA-F0B4BB79ACD0}" type="presOf" srcId="{0E518DDE-50AC-49FA-AEB6-2CC6261D35E9}" destId="{1D9E1F49-BBA0-4504-AD22-5768B3A4316F}" srcOrd="0" destOrd="0" presId="urn:microsoft.com/office/officeart/2005/8/layout/vList2"/>
    <dgm:cxn modelId="{BB834275-3799-40E5-884A-EEA25926ADA5}" type="presOf" srcId="{B3BA2C5D-FED6-40D1-8C4C-834C0AB2AF30}" destId="{2ED8447E-DE8E-4CDE-BE88-934BE0A131B0}" srcOrd="0" destOrd="0" presId="urn:microsoft.com/office/officeart/2005/8/layout/vList2"/>
    <dgm:cxn modelId="{AB243D64-88E5-4239-85C0-476763913DB3}" srcId="{0A15A13D-28B6-4E7E-9047-70696EE06B02}" destId="{85F701BC-1C55-47FF-90F3-393859C23865}" srcOrd="0" destOrd="0" parTransId="{58B4BF2D-587C-4989-9802-E39DCEE4512C}" sibTransId="{DE43C0B5-6B2D-4314-B8B9-94CF3BF4A1DC}"/>
    <dgm:cxn modelId="{3C18DA53-CF54-4901-8AFA-D5B4DFB7CA27}" srcId="{0A15A13D-28B6-4E7E-9047-70696EE06B02}" destId="{B3BA2C5D-FED6-40D1-8C4C-834C0AB2AF30}" srcOrd="1" destOrd="0" parTransId="{7AF63AEA-B61B-4DEA-8996-71730C5DFDCB}" sibTransId="{38CB005C-47F9-4DFA-A862-8EB5FAB0FFC6}"/>
    <dgm:cxn modelId="{8F48E7F9-B6F0-449E-B74E-0F3DF3305DF6}" type="presParOf" srcId="{34947DD2-0C11-44A9-A59A-30C4A85BE0AD}" destId="{292F7E64-E920-46F5-BFA0-71B8D3544FD1}" srcOrd="0" destOrd="0" presId="urn:microsoft.com/office/officeart/2005/8/layout/vList2"/>
    <dgm:cxn modelId="{45B80C33-6D4D-474E-B09E-1DD45078791D}" type="presParOf" srcId="{34947DD2-0C11-44A9-A59A-30C4A85BE0AD}" destId="{2D4BC806-2EF5-4B13-834A-A15692AC55F4}" srcOrd="1" destOrd="0" presId="urn:microsoft.com/office/officeart/2005/8/layout/vList2"/>
    <dgm:cxn modelId="{55892FA1-3DCB-405F-86A4-A8700D9C18B7}" type="presParOf" srcId="{34947DD2-0C11-44A9-A59A-30C4A85BE0AD}" destId="{2ED8447E-DE8E-4CDE-BE88-934BE0A131B0}" srcOrd="2" destOrd="0" presId="urn:microsoft.com/office/officeart/2005/8/layout/vList2"/>
    <dgm:cxn modelId="{B4AB1BB8-EC1E-4508-9985-3183E01245C9}" type="presParOf" srcId="{34947DD2-0C11-44A9-A59A-30C4A85BE0AD}" destId="{CB3B9A10-F744-4064-8F1A-16DC2479C117}" srcOrd="3" destOrd="0" presId="urn:microsoft.com/office/officeart/2005/8/layout/vList2"/>
    <dgm:cxn modelId="{1E9540D4-6BEA-407F-81BD-88CA703364A6}" type="presParOf" srcId="{34947DD2-0C11-44A9-A59A-30C4A85BE0AD}" destId="{1D9E1F49-BBA0-4504-AD22-5768B3A431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5A13D-28B6-4E7E-9047-70696EE06B0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5F701BC-1C55-47FF-90F3-393859C23865}">
      <dgm:prSet custT="1"/>
      <dgm:spPr/>
      <dgm:t>
        <a:bodyPr/>
        <a:lstStyle/>
        <a:p>
          <a:pPr algn="just" rtl="0"/>
          <a:r>
            <a:rPr lang="ru-RU" sz="1800" dirty="0" smtClean="0"/>
            <a:t>1. Физическая подготовка детей представляет собой не простой однофакторный конструкт, а включает отдельные связанные, но в некоторой степени независимые друг от друга компоненты: мышечная сила и моторные навыки. Поэтому, одним из важных результатов проведенной нами работы является понимание необходимости использования нескольких тестов для действительно информативной диагностики физического развития детей.</a:t>
          </a:r>
          <a:endParaRPr lang="ru-RU" sz="1800" dirty="0"/>
        </a:p>
      </dgm:t>
    </dgm:pt>
    <dgm:pt modelId="{58B4BF2D-587C-4989-9802-E39DCEE4512C}" type="parTrans" cxnId="{AB243D64-88E5-4239-85C0-476763913DB3}">
      <dgm:prSet/>
      <dgm:spPr/>
      <dgm:t>
        <a:bodyPr/>
        <a:lstStyle/>
        <a:p>
          <a:endParaRPr lang="ru-RU"/>
        </a:p>
      </dgm:t>
    </dgm:pt>
    <dgm:pt modelId="{DE43C0B5-6B2D-4314-B8B9-94CF3BF4A1DC}" type="sibTrans" cxnId="{AB243D64-88E5-4239-85C0-476763913DB3}">
      <dgm:prSet/>
      <dgm:spPr/>
      <dgm:t>
        <a:bodyPr/>
        <a:lstStyle/>
        <a:p>
          <a:endParaRPr lang="ru-RU"/>
        </a:p>
      </dgm:t>
    </dgm:pt>
    <dgm:pt modelId="{B3BA2C5D-FED6-40D1-8C4C-834C0AB2AF30}">
      <dgm:prSet custT="1"/>
      <dgm:spPr/>
      <dgm:t>
        <a:bodyPr/>
        <a:lstStyle/>
        <a:p>
          <a:pPr algn="just" rtl="0"/>
          <a:r>
            <a:rPr lang="ru-RU" sz="1800" dirty="0" smtClean="0"/>
            <a:t>2. Дети, имеющие высокий уровень общей физической функциональной подготовки, во многом превосходят в показателях регуляторного развития своих сверстников с низким или средним уровнем физической подготовки. Наибольшие различия обнаружены в способности детей контролировать импульсивные побуждения взамен произвольным (сдерживающий контроль) и в запоминании пространственного расположения новых элементов.   </a:t>
          </a:r>
          <a:endParaRPr lang="ru-RU" sz="1800" dirty="0"/>
        </a:p>
      </dgm:t>
    </dgm:pt>
    <dgm:pt modelId="{7AF63AEA-B61B-4DEA-8996-71730C5DFDCB}" type="parTrans" cxnId="{3C18DA53-CF54-4901-8AFA-D5B4DFB7CA27}">
      <dgm:prSet/>
      <dgm:spPr/>
      <dgm:t>
        <a:bodyPr/>
        <a:lstStyle/>
        <a:p>
          <a:endParaRPr lang="ru-RU"/>
        </a:p>
      </dgm:t>
    </dgm:pt>
    <dgm:pt modelId="{38CB005C-47F9-4DFA-A862-8EB5FAB0FFC6}" type="sibTrans" cxnId="{3C18DA53-CF54-4901-8AFA-D5B4DFB7CA27}">
      <dgm:prSet/>
      <dgm:spPr/>
      <dgm:t>
        <a:bodyPr/>
        <a:lstStyle/>
        <a:p>
          <a:endParaRPr lang="ru-RU"/>
        </a:p>
      </dgm:t>
    </dgm:pt>
    <dgm:pt modelId="{0E518DDE-50AC-49FA-AEB6-2CC6261D35E9}">
      <dgm:prSet custT="1"/>
      <dgm:spPr/>
      <dgm:t>
        <a:bodyPr/>
        <a:lstStyle/>
        <a:p>
          <a:pPr algn="just" rtl="0"/>
          <a:r>
            <a:rPr lang="ru-RU" sz="1800" dirty="0" smtClean="0"/>
            <a:t>3. Уровень функциональной физической подготовки значимо положительно связан с запоминанием пространственного расположения визуальных элементов у мальчиков. В то время как у девочек связь обратная: при высоком уровне функциональной физической подготовки они показывают более низкие результаты в запоминании пространственного расположения элементов. </a:t>
          </a:r>
          <a:endParaRPr lang="ru-RU" sz="1800" dirty="0"/>
        </a:p>
      </dgm:t>
    </dgm:pt>
    <dgm:pt modelId="{595CACEA-22C0-4345-8984-8EA60104301A}" type="parTrans" cxnId="{ED5BFD23-2302-4278-8F8E-C82F5CADAE57}">
      <dgm:prSet/>
      <dgm:spPr/>
      <dgm:t>
        <a:bodyPr/>
        <a:lstStyle/>
        <a:p>
          <a:endParaRPr lang="ru-RU"/>
        </a:p>
      </dgm:t>
    </dgm:pt>
    <dgm:pt modelId="{899C2E90-CDCE-484B-BC56-F901DFBE9473}" type="sibTrans" cxnId="{ED5BFD23-2302-4278-8F8E-C82F5CADAE57}">
      <dgm:prSet/>
      <dgm:spPr/>
      <dgm:t>
        <a:bodyPr/>
        <a:lstStyle/>
        <a:p>
          <a:endParaRPr lang="ru-RU"/>
        </a:p>
      </dgm:t>
    </dgm:pt>
    <dgm:pt modelId="{D3C54549-9E55-45A0-9A22-0E2E78FE7929}">
      <dgm:prSet custT="1"/>
      <dgm:spPr/>
      <dgm:t>
        <a:bodyPr/>
        <a:lstStyle/>
        <a:p>
          <a:pPr algn="just" rtl="0"/>
          <a:r>
            <a:rPr lang="ru-RU" sz="1800" dirty="0" smtClean="0"/>
            <a:t>4. Предложены стратегии развития регуляторных функций в определенных условиях с учетом дифференциации видов активности и их интенсивности, учета специфики уровня физической активности (подвижные и музыкально – ритмические игры, занятия по программе </a:t>
          </a:r>
          <a:r>
            <a:rPr lang="en-US" sz="1800" dirty="0" err="1" smtClean="0"/>
            <a:t>CrossFit</a:t>
          </a:r>
          <a:r>
            <a:rPr lang="en-US" sz="1800" dirty="0" smtClean="0"/>
            <a:t> Kids</a:t>
          </a:r>
          <a:r>
            <a:rPr lang="ru-RU" sz="1800" dirty="0" smtClean="0"/>
            <a:t>, сюжетные физкультурные занятия с использованием цифровых средств ).</a:t>
          </a:r>
          <a:endParaRPr lang="ru-RU" sz="1800" dirty="0"/>
        </a:p>
      </dgm:t>
    </dgm:pt>
    <dgm:pt modelId="{D62844EB-8BE4-478A-9A4C-905C91BEDC30}" type="parTrans" cxnId="{9A2AA0BD-1032-4A3E-83B0-942411629C1F}">
      <dgm:prSet/>
      <dgm:spPr/>
      <dgm:t>
        <a:bodyPr/>
        <a:lstStyle/>
        <a:p>
          <a:endParaRPr lang="ru-RU"/>
        </a:p>
      </dgm:t>
    </dgm:pt>
    <dgm:pt modelId="{FC710F71-3C34-4A10-9687-5CE9DE30FDD0}" type="sibTrans" cxnId="{9A2AA0BD-1032-4A3E-83B0-942411629C1F}">
      <dgm:prSet/>
      <dgm:spPr/>
      <dgm:t>
        <a:bodyPr/>
        <a:lstStyle/>
        <a:p>
          <a:endParaRPr lang="ru-RU"/>
        </a:p>
      </dgm:t>
    </dgm:pt>
    <dgm:pt modelId="{34947DD2-0C11-44A9-A59A-30C4A85BE0AD}" type="pres">
      <dgm:prSet presAssocID="{0A15A13D-28B6-4E7E-9047-70696EE0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F7E64-E920-46F5-BFA0-71B8D3544FD1}" type="pres">
      <dgm:prSet presAssocID="{85F701BC-1C55-47FF-90F3-393859C238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C806-2EF5-4B13-834A-A15692AC55F4}" type="pres">
      <dgm:prSet presAssocID="{DE43C0B5-6B2D-4314-B8B9-94CF3BF4A1DC}" presName="spacer" presStyleCnt="0"/>
      <dgm:spPr/>
    </dgm:pt>
    <dgm:pt modelId="{2ED8447E-DE8E-4CDE-BE88-934BE0A131B0}" type="pres">
      <dgm:prSet presAssocID="{B3BA2C5D-FED6-40D1-8C4C-834C0AB2AF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B9A10-F744-4064-8F1A-16DC2479C117}" type="pres">
      <dgm:prSet presAssocID="{38CB005C-47F9-4DFA-A862-8EB5FAB0FFC6}" presName="spacer" presStyleCnt="0"/>
      <dgm:spPr/>
    </dgm:pt>
    <dgm:pt modelId="{1D9E1F49-BBA0-4504-AD22-5768B3A4316F}" type="pres">
      <dgm:prSet presAssocID="{0E518DDE-50AC-49FA-AEB6-2CC6261D35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3AB0-1750-40DE-8E3A-D41B28F82758}" type="pres">
      <dgm:prSet presAssocID="{899C2E90-CDCE-484B-BC56-F901DFBE9473}" presName="spacer" presStyleCnt="0"/>
      <dgm:spPr/>
    </dgm:pt>
    <dgm:pt modelId="{579AA68D-4AC8-4495-A6E2-931B5C6E1F3A}" type="pres">
      <dgm:prSet presAssocID="{D3C54549-9E55-45A0-9A22-0E2E78FE79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43D64-88E5-4239-85C0-476763913DB3}" srcId="{0A15A13D-28B6-4E7E-9047-70696EE06B02}" destId="{85F701BC-1C55-47FF-90F3-393859C23865}" srcOrd="0" destOrd="0" parTransId="{58B4BF2D-587C-4989-9802-E39DCEE4512C}" sibTransId="{DE43C0B5-6B2D-4314-B8B9-94CF3BF4A1DC}"/>
    <dgm:cxn modelId="{9A2AA0BD-1032-4A3E-83B0-942411629C1F}" srcId="{0A15A13D-28B6-4E7E-9047-70696EE06B02}" destId="{D3C54549-9E55-45A0-9A22-0E2E78FE7929}" srcOrd="3" destOrd="0" parTransId="{D62844EB-8BE4-478A-9A4C-905C91BEDC30}" sibTransId="{FC710F71-3C34-4A10-9687-5CE9DE30FDD0}"/>
    <dgm:cxn modelId="{F65B59CC-3930-4CC6-87E9-41F0BA11AA0B}" type="presOf" srcId="{0E518DDE-50AC-49FA-AEB6-2CC6261D35E9}" destId="{1D9E1F49-BBA0-4504-AD22-5768B3A4316F}" srcOrd="0" destOrd="0" presId="urn:microsoft.com/office/officeart/2005/8/layout/vList2"/>
    <dgm:cxn modelId="{43D8F3D8-EEE4-417D-8F7D-EF7B34AD638F}" type="presOf" srcId="{0A15A13D-28B6-4E7E-9047-70696EE06B02}" destId="{34947DD2-0C11-44A9-A59A-30C4A85BE0AD}" srcOrd="0" destOrd="0" presId="urn:microsoft.com/office/officeart/2005/8/layout/vList2"/>
    <dgm:cxn modelId="{ED5BFD23-2302-4278-8F8E-C82F5CADAE57}" srcId="{0A15A13D-28B6-4E7E-9047-70696EE06B02}" destId="{0E518DDE-50AC-49FA-AEB6-2CC6261D35E9}" srcOrd="2" destOrd="0" parTransId="{595CACEA-22C0-4345-8984-8EA60104301A}" sibTransId="{899C2E90-CDCE-484B-BC56-F901DFBE9473}"/>
    <dgm:cxn modelId="{4A8446DF-DB20-44B5-97B3-253DDD6AF4DB}" type="presOf" srcId="{D3C54549-9E55-45A0-9A22-0E2E78FE7929}" destId="{579AA68D-4AC8-4495-A6E2-931B5C6E1F3A}" srcOrd="0" destOrd="0" presId="urn:microsoft.com/office/officeart/2005/8/layout/vList2"/>
    <dgm:cxn modelId="{0FE1C81A-B54C-489A-847E-0FE4D6BBF991}" type="presOf" srcId="{85F701BC-1C55-47FF-90F3-393859C23865}" destId="{292F7E64-E920-46F5-BFA0-71B8D3544FD1}" srcOrd="0" destOrd="0" presId="urn:microsoft.com/office/officeart/2005/8/layout/vList2"/>
    <dgm:cxn modelId="{72943163-AFBE-4B6F-9536-EB83753A76C6}" type="presOf" srcId="{B3BA2C5D-FED6-40D1-8C4C-834C0AB2AF30}" destId="{2ED8447E-DE8E-4CDE-BE88-934BE0A131B0}" srcOrd="0" destOrd="0" presId="urn:microsoft.com/office/officeart/2005/8/layout/vList2"/>
    <dgm:cxn modelId="{3C18DA53-CF54-4901-8AFA-D5B4DFB7CA27}" srcId="{0A15A13D-28B6-4E7E-9047-70696EE06B02}" destId="{B3BA2C5D-FED6-40D1-8C4C-834C0AB2AF30}" srcOrd="1" destOrd="0" parTransId="{7AF63AEA-B61B-4DEA-8996-71730C5DFDCB}" sibTransId="{38CB005C-47F9-4DFA-A862-8EB5FAB0FFC6}"/>
    <dgm:cxn modelId="{C46EFE9A-C7E0-4D28-B263-F109686822A3}" type="presParOf" srcId="{34947DD2-0C11-44A9-A59A-30C4A85BE0AD}" destId="{292F7E64-E920-46F5-BFA0-71B8D3544FD1}" srcOrd="0" destOrd="0" presId="urn:microsoft.com/office/officeart/2005/8/layout/vList2"/>
    <dgm:cxn modelId="{F2B39B43-9722-49D0-9385-A4A7C013AAC1}" type="presParOf" srcId="{34947DD2-0C11-44A9-A59A-30C4A85BE0AD}" destId="{2D4BC806-2EF5-4B13-834A-A15692AC55F4}" srcOrd="1" destOrd="0" presId="urn:microsoft.com/office/officeart/2005/8/layout/vList2"/>
    <dgm:cxn modelId="{49B4F55D-F39F-44F6-9126-F840623403B2}" type="presParOf" srcId="{34947DD2-0C11-44A9-A59A-30C4A85BE0AD}" destId="{2ED8447E-DE8E-4CDE-BE88-934BE0A131B0}" srcOrd="2" destOrd="0" presId="urn:microsoft.com/office/officeart/2005/8/layout/vList2"/>
    <dgm:cxn modelId="{1A19467F-2203-4C2B-9412-636BF4F935E2}" type="presParOf" srcId="{34947DD2-0C11-44A9-A59A-30C4A85BE0AD}" destId="{CB3B9A10-F744-4064-8F1A-16DC2479C117}" srcOrd="3" destOrd="0" presId="urn:microsoft.com/office/officeart/2005/8/layout/vList2"/>
    <dgm:cxn modelId="{CE4F8D38-8C14-4791-84D4-86DF4FDE5C1B}" type="presParOf" srcId="{34947DD2-0C11-44A9-A59A-30C4A85BE0AD}" destId="{1D9E1F49-BBA0-4504-AD22-5768B3A4316F}" srcOrd="4" destOrd="0" presId="urn:microsoft.com/office/officeart/2005/8/layout/vList2"/>
    <dgm:cxn modelId="{62B54D3E-B3CD-47B0-81A9-E51DD3688939}" type="presParOf" srcId="{34947DD2-0C11-44A9-A59A-30C4A85BE0AD}" destId="{C46A3AB0-1750-40DE-8E3A-D41B28F82758}" srcOrd="5" destOrd="0" presId="urn:microsoft.com/office/officeart/2005/8/layout/vList2"/>
    <dgm:cxn modelId="{457BC8A8-007E-4F0F-A631-9E7D6642D0F8}" type="presParOf" srcId="{34947DD2-0C11-44A9-A59A-30C4A85BE0AD}" destId="{579AA68D-4AC8-4495-A6E2-931B5C6E1F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15A13D-28B6-4E7E-9047-70696EE06B0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5F701BC-1C55-47FF-90F3-393859C23865}">
      <dgm:prSet custT="1"/>
      <dgm:spPr/>
      <dgm:t>
        <a:bodyPr/>
        <a:lstStyle/>
        <a:p>
          <a:pPr algn="just" rtl="0"/>
          <a:r>
            <a:rPr lang="ru-RU" sz="1800" dirty="0" smtClean="0"/>
            <a:t>1.На основе кластерного анализа были выделены три типа взаимосвязи физических качеств с различной комбинацией сочетаний регуляторных функций. Описаны их типологические характеристики и проведен сравнительный анализ внутри каждого типа, который показал, что у детей первого и второго типа при высоком уровне физической активности доминируют когнитивная гибкость и зрительная рабочая память соответственно, у детей третьего типа наблюдается сочетание низкого уровня физической активности, зрительной рабочей памяти и сдерживающего контроля. </a:t>
          </a:r>
          <a:endParaRPr lang="ru-RU" sz="1800" dirty="0"/>
        </a:p>
      </dgm:t>
    </dgm:pt>
    <dgm:pt modelId="{58B4BF2D-587C-4989-9802-E39DCEE4512C}" type="parTrans" cxnId="{AB243D64-88E5-4239-85C0-476763913DB3}">
      <dgm:prSet/>
      <dgm:spPr/>
      <dgm:t>
        <a:bodyPr/>
        <a:lstStyle/>
        <a:p>
          <a:endParaRPr lang="ru-RU"/>
        </a:p>
      </dgm:t>
    </dgm:pt>
    <dgm:pt modelId="{DE43C0B5-6B2D-4314-B8B9-94CF3BF4A1DC}" type="sibTrans" cxnId="{AB243D64-88E5-4239-85C0-476763913DB3}">
      <dgm:prSet/>
      <dgm:spPr/>
      <dgm:t>
        <a:bodyPr/>
        <a:lstStyle/>
        <a:p>
          <a:endParaRPr lang="ru-RU"/>
        </a:p>
      </dgm:t>
    </dgm:pt>
    <dgm:pt modelId="{B3BA2C5D-FED6-40D1-8C4C-834C0AB2AF30}">
      <dgm:prSet custT="1"/>
      <dgm:spPr/>
      <dgm:t>
        <a:bodyPr/>
        <a:lstStyle/>
        <a:p>
          <a:pPr algn="just" rtl="0"/>
          <a:r>
            <a:rPr lang="ru-RU" sz="1800" dirty="0" smtClean="0"/>
            <a:t>2. Учет результатов кластерного анализа и полученных профилей развития регуляторных функций и физических качеств, а также ране описанных стратегий  развития физической активности  позволили разработать и апробировать  развивающий комплекс занятий, направленный на  повышение уровня развития регуляторных функций у детей в дошкольном возрасте. В содержании программы  включены упражнения и игры,  способствующие развитию как «холодных», так и «горячих» регуляторных функций. Результаты формирующего эксперимента (</a:t>
          </a:r>
          <a:r>
            <a:rPr lang="en-US" sz="1800" dirty="0" smtClean="0"/>
            <a:t>n</a:t>
          </a:r>
          <a:r>
            <a:rPr lang="ru-RU" sz="1800" dirty="0" smtClean="0"/>
            <a:t>=118)  показали ,  что наибольшие сдвиги выявлены в показателях  «холодных» регуляторных функций (слуховой и зрительной рабочей памяти, сдерживающего контроля ) у дошкольников экспериментальной группы. </a:t>
          </a:r>
          <a:endParaRPr lang="ru-RU" sz="1800" dirty="0"/>
        </a:p>
      </dgm:t>
    </dgm:pt>
    <dgm:pt modelId="{7AF63AEA-B61B-4DEA-8996-71730C5DFDCB}" type="parTrans" cxnId="{3C18DA53-CF54-4901-8AFA-D5B4DFB7CA27}">
      <dgm:prSet/>
      <dgm:spPr/>
      <dgm:t>
        <a:bodyPr/>
        <a:lstStyle/>
        <a:p>
          <a:endParaRPr lang="ru-RU"/>
        </a:p>
      </dgm:t>
    </dgm:pt>
    <dgm:pt modelId="{38CB005C-47F9-4DFA-A862-8EB5FAB0FFC6}" type="sibTrans" cxnId="{3C18DA53-CF54-4901-8AFA-D5B4DFB7CA27}">
      <dgm:prSet/>
      <dgm:spPr/>
      <dgm:t>
        <a:bodyPr/>
        <a:lstStyle/>
        <a:p>
          <a:endParaRPr lang="ru-RU"/>
        </a:p>
      </dgm:t>
    </dgm:pt>
    <dgm:pt modelId="{0E518DDE-50AC-49FA-AEB6-2CC6261D35E9}">
      <dgm:prSet custT="1"/>
      <dgm:spPr/>
      <dgm:t>
        <a:bodyPr/>
        <a:lstStyle/>
        <a:p>
          <a:pPr algn="just" rtl="0"/>
          <a:r>
            <a:rPr lang="ru-RU" sz="1800" dirty="0" smtClean="0"/>
            <a:t>3.  Разработаны методические рекомендации  для педагогов дошкольных образовательных организаций</a:t>
          </a:r>
          <a:endParaRPr lang="ru-RU" sz="1800" dirty="0"/>
        </a:p>
      </dgm:t>
    </dgm:pt>
    <dgm:pt modelId="{899C2E90-CDCE-484B-BC56-F901DFBE9473}" type="sibTrans" cxnId="{ED5BFD23-2302-4278-8F8E-C82F5CADAE57}">
      <dgm:prSet/>
      <dgm:spPr/>
      <dgm:t>
        <a:bodyPr/>
        <a:lstStyle/>
        <a:p>
          <a:endParaRPr lang="ru-RU"/>
        </a:p>
      </dgm:t>
    </dgm:pt>
    <dgm:pt modelId="{595CACEA-22C0-4345-8984-8EA60104301A}" type="parTrans" cxnId="{ED5BFD23-2302-4278-8F8E-C82F5CADAE57}">
      <dgm:prSet/>
      <dgm:spPr/>
      <dgm:t>
        <a:bodyPr/>
        <a:lstStyle/>
        <a:p>
          <a:endParaRPr lang="ru-RU"/>
        </a:p>
      </dgm:t>
    </dgm:pt>
    <dgm:pt modelId="{34947DD2-0C11-44A9-A59A-30C4A85BE0AD}" type="pres">
      <dgm:prSet presAssocID="{0A15A13D-28B6-4E7E-9047-70696EE0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F7E64-E920-46F5-BFA0-71B8D3544FD1}" type="pres">
      <dgm:prSet presAssocID="{85F701BC-1C55-47FF-90F3-393859C23865}" presName="parentText" presStyleLbl="node1" presStyleIdx="0" presStyleCnt="3" custLinFactY="-10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C806-2EF5-4B13-834A-A15692AC55F4}" type="pres">
      <dgm:prSet presAssocID="{DE43C0B5-6B2D-4314-B8B9-94CF3BF4A1DC}" presName="spacer" presStyleCnt="0"/>
      <dgm:spPr/>
    </dgm:pt>
    <dgm:pt modelId="{2ED8447E-DE8E-4CDE-BE88-934BE0A131B0}" type="pres">
      <dgm:prSet presAssocID="{B3BA2C5D-FED6-40D1-8C4C-834C0AB2AF30}" presName="parentText" presStyleLbl="node1" presStyleIdx="1" presStyleCnt="3" custScaleY="108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B9A10-F744-4064-8F1A-16DC2479C117}" type="pres">
      <dgm:prSet presAssocID="{38CB005C-47F9-4DFA-A862-8EB5FAB0FFC6}" presName="spacer" presStyleCnt="0"/>
      <dgm:spPr/>
    </dgm:pt>
    <dgm:pt modelId="{1D9E1F49-BBA0-4504-AD22-5768B3A4316F}" type="pres">
      <dgm:prSet presAssocID="{0E518DDE-50AC-49FA-AEB6-2CC6261D35E9}" presName="parentText" presStyleLbl="node1" presStyleIdx="2" presStyleCnt="3" custScaleY="82637" custLinFactY="93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2D764-F304-481A-8F44-9CACF8E0C33E}" type="presOf" srcId="{0A15A13D-28B6-4E7E-9047-70696EE06B02}" destId="{34947DD2-0C11-44A9-A59A-30C4A85BE0AD}" srcOrd="0" destOrd="0" presId="urn:microsoft.com/office/officeart/2005/8/layout/vList2"/>
    <dgm:cxn modelId="{3C18DA53-CF54-4901-8AFA-D5B4DFB7CA27}" srcId="{0A15A13D-28B6-4E7E-9047-70696EE06B02}" destId="{B3BA2C5D-FED6-40D1-8C4C-834C0AB2AF30}" srcOrd="1" destOrd="0" parTransId="{7AF63AEA-B61B-4DEA-8996-71730C5DFDCB}" sibTransId="{38CB005C-47F9-4DFA-A862-8EB5FAB0FFC6}"/>
    <dgm:cxn modelId="{3F6E0D44-0C09-44E8-8757-91C360BFEED0}" type="presOf" srcId="{0E518DDE-50AC-49FA-AEB6-2CC6261D35E9}" destId="{1D9E1F49-BBA0-4504-AD22-5768B3A4316F}" srcOrd="0" destOrd="0" presId="urn:microsoft.com/office/officeart/2005/8/layout/vList2"/>
    <dgm:cxn modelId="{ED5BFD23-2302-4278-8F8E-C82F5CADAE57}" srcId="{0A15A13D-28B6-4E7E-9047-70696EE06B02}" destId="{0E518DDE-50AC-49FA-AEB6-2CC6261D35E9}" srcOrd="2" destOrd="0" parTransId="{595CACEA-22C0-4345-8984-8EA60104301A}" sibTransId="{899C2E90-CDCE-484B-BC56-F901DFBE9473}"/>
    <dgm:cxn modelId="{FA7996E2-9C6E-41D0-9423-44C156A4B38B}" type="presOf" srcId="{B3BA2C5D-FED6-40D1-8C4C-834C0AB2AF30}" destId="{2ED8447E-DE8E-4CDE-BE88-934BE0A131B0}" srcOrd="0" destOrd="0" presId="urn:microsoft.com/office/officeart/2005/8/layout/vList2"/>
    <dgm:cxn modelId="{0EA04622-009D-4FCA-BE01-1F0C26E9319A}" type="presOf" srcId="{85F701BC-1C55-47FF-90F3-393859C23865}" destId="{292F7E64-E920-46F5-BFA0-71B8D3544FD1}" srcOrd="0" destOrd="0" presId="urn:microsoft.com/office/officeart/2005/8/layout/vList2"/>
    <dgm:cxn modelId="{AB243D64-88E5-4239-85C0-476763913DB3}" srcId="{0A15A13D-28B6-4E7E-9047-70696EE06B02}" destId="{85F701BC-1C55-47FF-90F3-393859C23865}" srcOrd="0" destOrd="0" parTransId="{58B4BF2D-587C-4989-9802-E39DCEE4512C}" sibTransId="{DE43C0B5-6B2D-4314-B8B9-94CF3BF4A1DC}"/>
    <dgm:cxn modelId="{9D2383D5-9771-4928-9096-9DC882BF8C22}" type="presParOf" srcId="{34947DD2-0C11-44A9-A59A-30C4A85BE0AD}" destId="{292F7E64-E920-46F5-BFA0-71B8D3544FD1}" srcOrd="0" destOrd="0" presId="urn:microsoft.com/office/officeart/2005/8/layout/vList2"/>
    <dgm:cxn modelId="{A87AF96A-34AE-4B83-BF8C-A383B9048056}" type="presParOf" srcId="{34947DD2-0C11-44A9-A59A-30C4A85BE0AD}" destId="{2D4BC806-2EF5-4B13-834A-A15692AC55F4}" srcOrd="1" destOrd="0" presId="urn:microsoft.com/office/officeart/2005/8/layout/vList2"/>
    <dgm:cxn modelId="{4E6EAF40-C7F3-49EA-8F60-50D96D02A2B6}" type="presParOf" srcId="{34947DD2-0C11-44A9-A59A-30C4A85BE0AD}" destId="{2ED8447E-DE8E-4CDE-BE88-934BE0A131B0}" srcOrd="2" destOrd="0" presId="urn:microsoft.com/office/officeart/2005/8/layout/vList2"/>
    <dgm:cxn modelId="{5F4CFC78-330A-43E8-8E04-C1859E308410}" type="presParOf" srcId="{34947DD2-0C11-44A9-A59A-30C4A85BE0AD}" destId="{CB3B9A10-F744-4064-8F1A-16DC2479C117}" srcOrd="3" destOrd="0" presId="urn:microsoft.com/office/officeart/2005/8/layout/vList2"/>
    <dgm:cxn modelId="{1C117C87-F558-4F7C-AEC0-0F78248637F7}" type="presParOf" srcId="{34947DD2-0C11-44A9-A59A-30C4A85BE0AD}" destId="{1D9E1F49-BBA0-4504-AD22-5768B3A431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2DEF63-4FD6-4D4E-BDC8-2D0D3E1017CD}" type="doc">
      <dgm:prSet loTypeId="urn:microsoft.com/office/officeart/2005/8/layout/arrow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5A67EAD-D4A9-46E0-A070-98AE4643697E}">
      <dgm:prSet phldrT="[Текст]"/>
      <dgm:spPr/>
      <dgm:t>
        <a:bodyPr/>
        <a:lstStyle/>
        <a:p>
          <a:r>
            <a:rPr lang="ru-RU" dirty="0" smtClean="0"/>
            <a:t>Уровень Саморегуляции дошкольника</a:t>
          </a:r>
          <a:endParaRPr lang="ru-RU" dirty="0"/>
        </a:p>
      </dgm:t>
    </dgm:pt>
    <dgm:pt modelId="{49B09618-B754-4FDF-A3D5-545B3B1161E0}" type="parTrans" cxnId="{D1788293-0E5A-4164-8C6E-D136382C8454}">
      <dgm:prSet/>
      <dgm:spPr/>
      <dgm:t>
        <a:bodyPr/>
        <a:lstStyle/>
        <a:p>
          <a:endParaRPr lang="ru-RU"/>
        </a:p>
      </dgm:t>
    </dgm:pt>
    <dgm:pt modelId="{CBE8727C-9F2F-48A0-8EA2-6556C29E95CE}" type="sibTrans" cxnId="{D1788293-0E5A-4164-8C6E-D136382C8454}">
      <dgm:prSet/>
      <dgm:spPr/>
      <dgm:t>
        <a:bodyPr/>
        <a:lstStyle/>
        <a:p>
          <a:endParaRPr lang="ru-RU"/>
        </a:p>
      </dgm:t>
    </dgm:pt>
    <dgm:pt modelId="{EBF24257-E209-4C73-AAE7-6693AB399B7C}">
      <dgm:prSet phldrT="[Текст]"/>
      <dgm:spPr/>
      <dgm:t>
        <a:bodyPr/>
        <a:lstStyle/>
        <a:p>
          <a:r>
            <a:rPr lang="ru-RU" dirty="0" smtClean="0"/>
            <a:t>Функциональная физическая подготовка ребенка</a:t>
          </a:r>
          <a:endParaRPr lang="ru-RU" dirty="0"/>
        </a:p>
      </dgm:t>
    </dgm:pt>
    <dgm:pt modelId="{588CC910-CC3D-4467-8C1C-6E1C0981EADA}" type="parTrans" cxnId="{A3A6AEA4-B8D8-4B27-80D1-E72DA69105F1}">
      <dgm:prSet/>
      <dgm:spPr/>
      <dgm:t>
        <a:bodyPr/>
        <a:lstStyle/>
        <a:p>
          <a:endParaRPr lang="ru-RU"/>
        </a:p>
      </dgm:t>
    </dgm:pt>
    <dgm:pt modelId="{4EC77C82-0EEE-4475-B161-A6A882341D35}" type="sibTrans" cxnId="{A3A6AEA4-B8D8-4B27-80D1-E72DA69105F1}">
      <dgm:prSet/>
      <dgm:spPr/>
      <dgm:t>
        <a:bodyPr/>
        <a:lstStyle/>
        <a:p>
          <a:endParaRPr lang="ru-RU"/>
        </a:p>
      </dgm:t>
    </dgm:pt>
    <dgm:pt modelId="{E2C045C5-6DF2-42E8-94C7-4749CAA287B9}" type="pres">
      <dgm:prSet presAssocID="{D12DEF63-4FD6-4D4E-BDC8-2D0D3E1017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B4884-001B-4E1E-8BCE-B5F97490DC96}" type="pres">
      <dgm:prSet presAssocID="{D12DEF63-4FD6-4D4E-BDC8-2D0D3E1017CD}" presName="divider" presStyleLbl="fgShp" presStyleIdx="0" presStyleCnt="1"/>
      <dgm:spPr/>
    </dgm:pt>
    <dgm:pt modelId="{D00A7F72-84C8-42DB-B3D0-50E46C797FA8}" type="pres">
      <dgm:prSet presAssocID="{85A67EAD-D4A9-46E0-A070-98AE4643697E}" presName="downArrow" presStyleLbl="node1" presStyleIdx="0" presStyleCnt="2" custLinFactNeighborX="176" custLinFactNeighborY="13816"/>
      <dgm:spPr/>
    </dgm:pt>
    <dgm:pt modelId="{E8EB16F7-0B0B-4E71-9D75-5BA34553C6E2}" type="pres">
      <dgm:prSet presAssocID="{85A67EAD-D4A9-46E0-A070-98AE4643697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405BC-9FE8-4B59-B986-D2647F679FFE}" type="pres">
      <dgm:prSet presAssocID="{EBF24257-E209-4C73-AAE7-6693AB399B7C}" presName="upArrow" presStyleLbl="node1" presStyleIdx="1" presStyleCnt="2"/>
      <dgm:spPr/>
    </dgm:pt>
    <dgm:pt modelId="{49879CEB-5A6C-4859-AE63-897FCC37386E}" type="pres">
      <dgm:prSet presAssocID="{EBF24257-E209-4C73-AAE7-6693AB399B7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54818-9154-4E9F-838F-2F70FF549C5E}" type="presOf" srcId="{D12DEF63-4FD6-4D4E-BDC8-2D0D3E1017CD}" destId="{E2C045C5-6DF2-42E8-94C7-4749CAA287B9}" srcOrd="0" destOrd="0" presId="urn:microsoft.com/office/officeart/2005/8/layout/arrow3"/>
    <dgm:cxn modelId="{64E31196-1E76-4070-AEA7-A68530AD1D25}" type="presOf" srcId="{85A67EAD-D4A9-46E0-A070-98AE4643697E}" destId="{E8EB16F7-0B0B-4E71-9D75-5BA34553C6E2}" srcOrd="0" destOrd="0" presId="urn:microsoft.com/office/officeart/2005/8/layout/arrow3"/>
    <dgm:cxn modelId="{D1788293-0E5A-4164-8C6E-D136382C8454}" srcId="{D12DEF63-4FD6-4D4E-BDC8-2D0D3E1017CD}" destId="{85A67EAD-D4A9-46E0-A070-98AE4643697E}" srcOrd="0" destOrd="0" parTransId="{49B09618-B754-4FDF-A3D5-545B3B1161E0}" sibTransId="{CBE8727C-9F2F-48A0-8EA2-6556C29E95CE}"/>
    <dgm:cxn modelId="{A3A6AEA4-B8D8-4B27-80D1-E72DA69105F1}" srcId="{D12DEF63-4FD6-4D4E-BDC8-2D0D3E1017CD}" destId="{EBF24257-E209-4C73-AAE7-6693AB399B7C}" srcOrd="1" destOrd="0" parTransId="{588CC910-CC3D-4467-8C1C-6E1C0981EADA}" sibTransId="{4EC77C82-0EEE-4475-B161-A6A882341D35}"/>
    <dgm:cxn modelId="{559C738E-BEBF-40DE-AAD6-986585FD0D64}" type="presOf" srcId="{EBF24257-E209-4C73-AAE7-6693AB399B7C}" destId="{49879CEB-5A6C-4859-AE63-897FCC37386E}" srcOrd="0" destOrd="0" presId="urn:microsoft.com/office/officeart/2005/8/layout/arrow3"/>
    <dgm:cxn modelId="{EAD2E792-9686-4A7D-95D7-D5D91DAF3D9A}" type="presParOf" srcId="{E2C045C5-6DF2-42E8-94C7-4749CAA287B9}" destId="{B01B4884-001B-4E1E-8BCE-B5F97490DC96}" srcOrd="0" destOrd="0" presId="urn:microsoft.com/office/officeart/2005/8/layout/arrow3"/>
    <dgm:cxn modelId="{140A364B-53FB-414B-8D2D-274144578D0A}" type="presParOf" srcId="{E2C045C5-6DF2-42E8-94C7-4749CAA287B9}" destId="{D00A7F72-84C8-42DB-B3D0-50E46C797FA8}" srcOrd="1" destOrd="0" presId="urn:microsoft.com/office/officeart/2005/8/layout/arrow3"/>
    <dgm:cxn modelId="{C012E9B3-AAF5-43F1-A03B-35F1BC080A9F}" type="presParOf" srcId="{E2C045C5-6DF2-42E8-94C7-4749CAA287B9}" destId="{E8EB16F7-0B0B-4E71-9D75-5BA34553C6E2}" srcOrd="2" destOrd="0" presId="urn:microsoft.com/office/officeart/2005/8/layout/arrow3"/>
    <dgm:cxn modelId="{53FB062A-036B-4872-9F70-D89E67459325}" type="presParOf" srcId="{E2C045C5-6DF2-42E8-94C7-4749CAA287B9}" destId="{4DF405BC-9FE8-4B59-B986-D2647F679FFE}" srcOrd="3" destOrd="0" presId="urn:microsoft.com/office/officeart/2005/8/layout/arrow3"/>
    <dgm:cxn modelId="{23362277-4B32-4F96-B2E0-DDC8383C34FB}" type="presParOf" srcId="{E2C045C5-6DF2-42E8-94C7-4749CAA287B9}" destId="{49879CEB-5A6C-4859-AE63-897FCC3738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8201DA-1ED2-409E-A248-1D19EC84E5F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A952CF-93C6-4CFF-9A99-C9F7A8DA41DE}">
      <dgm:prSet/>
      <dgm:spPr/>
      <dgm:t>
        <a:bodyPr/>
        <a:lstStyle/>
        <a:p>
          <a:r>
            <a:rPr lang="en-US" dirty="0" err="1" smtClean="0"/>
            <a:t>Veraksa</a:t>
          </a:r>
          <a:r>
            <a:rPr lang="en-US" dirty="0" smtClean="0"/>
            <a:t> A, </a:t>
          </a:r>
          <a:r>
            <a:rPr lang="en-US" dirty="0" err="1" smtClean="0"/>
            <a:t>Tvardovskaya</a:t>
          </a:r>
          <a:r>
            <a:rPr lang="en-US" dirty="0" smtClean="0"/>
            <a:t> A, </a:t>
          </a:r>
          <a:r>
            <a:rPr lang="en-US" dirty="0" err="1" smtClean="0"/>
            <a:t>Gavrilova</a:t>
          </a:r>
          <a:r>
            <a:rPr lang="en-US" dirty="0" smtClean="0"/>
            <a:t> M</a:t>
          </a:r>
          <a:r>
            <a:rPr lang="ru-RU" dirty="0" smtClean="0"/>
            <a:t>.</a:t>
          </a:r>
          <a:r>
            <a:rPr lang="en-US" dirty="0" smtClean="0"/>
            <a:t> Associations Between Executive Functions and Physical Fitness in Preschool Children</a:t>
          </a:r>
          <a:r>
            <a:rPr lang="ru-RU" dirty="0" smtClean="0"/>
            <a:t> </a:t>
          </a:r>
          <a:r>
            <a:rPr lang="en-US" dirty="0" smtClean="0"/>
            <a:t>//</a:t>
          </a:r>
          <a:r>
            <a:rPr lang="ru-RU" dirty="0" smtClean="0"/>
            <a:t> </a:t>
          </a:r>
          <a:r>
            <a:rPr lang="en-US" dirty="0" smtClean="0"/>
            <a:t>Frontiers in Psychology. - 2021. - Vol.12, Is.. - Art. № 674746. </a:t>
          </a:r>
          <a:endParaRPr lang="ru-RU" dirty="0"/>
        </a:p>
      </dgm:t>
    </dgm:pt>
    <dgm:pt modelId="{3F9E8BEC-5C83-4A45-B3DD-9A27C5535AED}" type="parTrans" cxnId="{3BEBFB6F-5005-4CA9-BC17-FD56AB1D65D6}">
      <dgm:prSet/>
      <dgm:spPr/>
      <dgm:t>
        <a:bodyPr/>
        <a:lstStyle/>
        <a:p>
          <a:endParaRPr lang="ru-RU"/>
        </a:p>
      </dgm:t>
    </dgm:pt>
    <dgm:pt modelId="{6A594031-F8A6-4B50-800F-09310DCDEB70}" type="sibTrans" cxnId="{3BEBFB6F-5005-4CA9-BC17-FD56AB1D65D6}">
      <dgm:prSet/>
      <dgm:spPr/>
      <dgm:t>
        <a:bodyPr/>
        <a:lstStyle/>
        <a:p>
          <a:endParaRPr lang="ru-RU"/>
        </a:p>
      </dgm:t>
    </dgm:pt>
    <dgm:pt modelId="{FA98E26B-60CB-4553-AE50-0084B4DFE879}">
      <dgm:prSet/>
      <dgm:spPr/>
      <dgm:t>
        <a:bodyPr/>
        <a:lstStyle/>
        <a:p>
          <a:r>
            <a:rPr lang="ru-RU" dirty="0" smtClean="0"/>
            <a:t>Влияние физической активности дошкольников на развитие регуляторных функций: теоретический обзор исследований / А.А. Твардовская В.Ф., </a:t>
          </a:r>
          <a:r>
            <a:rPr lang="ru-RU" dirty="0" err="1" smtClean="0"/>
            <a:t>Габдулхаков</a:t>
          </a:r>
          <a:r>
            <a:rPr lang="ru-RU" dirty="0" smtClean="0"/>
            <a:t>, Н.Н. Новик, А.М. </a:t>
          </a:r>
          <a:r>
            <a:rPr lang="ru-RU" dirty="0" err="1" smtClean="0"/>
            <a:t>Гарифуллина</a:t>
          </a:r>
          <a:r>
            <a:rPr lang="ru-RU" dirty="0" smtClean="0"/>
            <a:t> // Вестник Московского университета. Серия 14. Психология. - 2020. - № 3. - С. 214–238.</a:t>
          </a:r>
          <a:endParaRPr lang="ru-RU" dirty="0"/>
        </a:p>
      </dgm:t>
    </dgm:pt>
    <dgm:pt modelId="{DBF53F56-475C-462F-96A8-F10BC6BB639A}" type="parTrans" cxnId="{05CBD2C6-AF34-4FD1-8FF6-C0021DDBF89D}">
      <dgm:prSet/>
      <dgm:spPr/>
      <dgm:t>
        <a:bodyPr/>
        <a:lstStyle/>
        <a:p>
          <a:endParaRPr lang="ru-RU"/>
        </a:p>
      </dgm:t>
    </dgm:pt>
    <dgm:pt modelId="{8629C650-14FD-4276-BBE8-2562BD49C3CD}" type="sibTrans" cxnId="{05CBD2C6-AF34-4FD1-8FF6-C0021DDBF89D}">
      <dgm:prSet/>
      <dgm:spPr/>
      <dgm:t>
        <a:bodyPr/>
        <a:lstStyle/>
        <a:p>
          <a:endParaRPr lang="ru-RU"/>
        </a:p>
      </dgm:t>
    </dgm:pt>
    <dgm:pt modelId="{812DDC3F-CFE7-44DD-AF3C-513E18955FDD}">
      <dgm:prSet/>
      <dgm:spPr/>
      <dgm:t>
        <a:bodyPr/>
        <a:lstStyle/>
        <a:p>
          <a:r>
            <a:rPr lang="ru-RU" dirty="0" smtClean="0"/>
            <a:t>Каким становится образование? / </a:t>
          </a:r>
          <a:r>
            <a:rPr lang="ru-RU" dirty="0" err="1" smtClean="0"/>
            <a:t>Е.В.Волкова</a:t>
          </a:r>
          <a:r>
            <a:rPr lang="ru-RU" dirty="0" smtClean="0"/>
            <a:t>, И.В </a:t>
          </a:r>
          <a:r>
            <a:rPr lang="ru-RU" dirty="0" err="1" smtClean="0"/>
            <a:t>Дворецкая</a:t>
          </a:r>
          <a:r>
            <a:rPr lang="ru-RU" dirty="0" smtClean="0"/>
            <a:t>, </a:t>
          </a:r>
          <a:r>
            <a:rPr lang="ru-RU" dirty="0" err="1" smtClean="0"/>
            <a:t>М.К.Кабардов</a:t>
          </a:r>
          <a:r>
            <a:rPr lang="ru-RU" dirty="0" smtClean="0"/>
            <a:t>, </a:t>
          </a:r>
          <a:r>
            <a:rPr lang="ru-RU" dirty="0" err="1" smtClean="0"/>
            <a:t>М.М.Лобаскова</a:t>
          </a:r>
          <a:r>
            <a:rPr lang="ru-RU" dirty="0" smtClean="0"/>
            <a:t>, </a:t>
          </a:r>
          <a:r>
            <a:rPr lang="ru-RU" dirty="0" err="1" smtClean="0"/>
            <a:t>П.А.Оржековский</a:t>
          </a:r>
          <a:r>
            <a:rPr lang="ru-RU" dirty="0" smtClean="0"/>
            <a:t>, </a:t>
          </a:r>
          <a:r>
            <a:rPr lang="ru-RU" dirty="0" err="1" smtClean="0"/>
            <a:t>Г.У.Солдатова</a:t>
          </a:r>
          <a:r>
            <a:rPr lang="ru-RU" dirty="0" smtClean="0"/>
            <a:t>, </a:t>
          </a:r>
          <a:r>
            <a:rPr lang="ru-RU" dirty="0" err="1" smtClean="0"/>
            <a:t>А.А.Твардовская</a:t>
          </a:r>
          <a:r>
            <a:rPr lang="ru-RU" dirty="0" smtClean="0"/>
            <a:t> //Вестник РФФИ - 2022. - №1(113) - с.23 -37</a:t>
          </a:r>
          <a:endParaRPr lang="ru-RU" dirty="0"/>
        </a:p>
      </dgm:t>
    </dgm:pt>
    <dgm:pt modelId="{0FB9AACD-366B-4276-B36B-B14BE94386F2}" type="parTrans" cxnId="{FBBF6319-097D-4037-9FB9-9B0B56C1712D}">
      <dgm:prSet/>
      <dgm:spPr/>
      <dgm:t>
        <a:bodyPr/>
        <a:lstStyle/>
        <a:p>
          <a:endParaRPr lang="ru-RU"/>
        </a:p>
      </dgm:t>
    </dgm:pt>
    <dgm:pt modelId="{C1C9E77C-890E-4884-83CA-4D4C2301BB6D}" type="sibTrans" cxnId="{FBBF6319-097D-4037-9FB9-9B0B56C1712D}">
      <dgm:prSet/>
      <dgm:spPr/>
      <dgm:t>
        <a:bodyPr/>
        <a:lstStyle/>
        <a:p>
          <a:endParaRPr lang="ru-RU"/>
        </a:p>
      </dgm:t>
    </dgm:pt>
    <dgm:pt modelId="{AB8595AF-8A4C-46DA-9A86-CBD650AC8305}">
      <dgm:prSet/>
      <dgm:spPr/>
      <dgm:t>
        <a:bodyPr/>
        <a:lstStyle/>
        <a:p>
          <a:r>
            <a:rPr lang="en-US" dirty="0" err="1" smtClean="0"/>
            <a:t>Gavrilova</a:t>
          </a:r>
          <a:r>
            <a:rPr lang="en-US" dirty="0" smtClean="0"/>
            <a:t>, M., </a:t>
          </a:r>
          <a:r>
            <a:rPr lang="en-US" dirty="0" err="1" smtClean="0"/>
            <a:t>Veraksa</a:t>
          </a:r>
          <a:r>
            <a:rPr lang="en-US" dirty="0" smtClean="0"/>
            <a:t>, A., </a:t>
          </a:r>
          <a:r>
            <a:rPr lang="en-US" dirty="0" err="1" smtClean="0"/>
            <a:t>Leonov</a:t>
          </a:r>
          <a:r>
            <a:rPr lang="en-US" dirty="0" smtClean="0"/>
            <a:t>, S., </a:t>
          </a:r>
          <a:r>
            <a:rPr lang="en-US" dirty="0" err="1" smtClean="0"/>
            <a:t>Musalek</a:t>
          </a:r>
          <a:r>
            <a:rPr lang="en-US" dirty="0" smtClean="0"/>
            <a:t>, M. (2022). Physical Fitness and Child Development: Interrelations in Preschool Age. In: </a:t>
          </a:r>
          <a:r>
            <a:rPr lang="en-US" dirty="0" err="1" smtClean="0"/>
            <a:t>Veraksa</a:t>
          </a:r>
          <a:r>
            <a:rPr lang="en-US" dirty="0" smtClean="0"/>
            <a:t>, A. (</a:t>
          </a:r>
          <a:r>
            <a:rPr lang="en-US" dirty="0" err="1" smtClean="0"/>
            <a:t>eds</a:t>
          </a:r>
          <a:r>
            <a:rPr lang="en-US" dirty="0" smtClean="0"/>
            <a:t>) Child Development in Russia. Early Childhood Research and Education: An Inter-theoretical Focus, </a:t>
          </a:r>
          <a:r>
            <a:rPr lang="en-US" dirty="0" err="1" smtClean="0"/>
            <a:t>vol</a:t>
          </a:r>
          <a:r>
            <a:rPr lang="en-US" dirty="0" smtClean="0"/>
            <a:t> 3. Springer, Cham. </a:t>
          </a:r>
          <a:r>
            <a:rPr lang="en-US" dirty="0" smtClean="0">
              <a:hlinkClick xmlns:r="http://schemas.openxmlformats.org/officeDocument/2006/relationships" r:id="rId1"/>
            </a:rPr>
            <a:t>https://doi.org/10.1007/978-3-031-05524-9_7</a:t>
          </a:r>
          <a:r>
            <a:rPr lang="ru-RU" dirty="0" smtClean="0"/>
            <a:t> ( статья в коллективной  монографии)</a:t>
          </a:r>
          <a:endParaRPr lang="ru-RU" dirty="0"/>
        </a:p>
      </dgm:t>
    </dgm:pt>
    <dgm:pt modelId="{5A2781D5-4500-45C6-B5A0-81513512BD55}" type="parTrans" cxnId="{652F6508-928C-4284-9811-74FB33E82F55}">
      <dgm:prSet/>
      <dgm:spPr/>
      <dgm:t>
        <a:bodyPr/>
        <a:lstStyle/>
        <a:p>
          <a:endParaRPr lang="ru-RU"/>
        </a:p>
      </dgm:t>
    </dgm:pt>
    <dgm:pt modelId="{AC518968-82D1-42B5-ADD7-A18218AC041F}" type="sibTrans" cxnId="{652F6508-928C-4284-9811-74FB33E82F55}">
      <dgm:prSet/>
      <dgm:spPr/>
      <dgm:t>
        <a:bodyPr/>
        <a:lstStyle/>
        <a:p>
          <a:endParaRPr lang="ru-RU"/>
        </a:p>
      </dgm:t>
    </dgm:pt>
    <dgm:pt modelId="{6EE4A89E-A793-4128-BCF5-070511936D4B}">
      <dgm:prSet/>
      <dgm:spPr/>
      <dgm:t>
        <a:bodyPr/>
        <a:lstStyle/>
        <a:p>
          <a:r>
            <a:rPr lang="ru-RU" dirty="0" smtClean="0"/>
            <a:t>Твардовская А.А. Развитие физической активности и регуляторных функций старших дошкольников в условиях дошкольной организации / А.А. Твардовская // </a:t>
          </a:r>
          <a:r>
            <a:rPr lang="ru-RU" dirty="0" err="1" smtClean="0"/>
            <a:t>Герценовские</a:t>
          </a:r>
          <a:r>
            <a:rPr lang="ru-RU" dirty="0" smtClean="0"/>
            <a:t> чтения: психологические исследования в образовании. 2022. - </a:t>
          </a:r>
          <a:r>
            <a:rPr lang="ru-RU" dirty="0" err="1" smtClean="0"/>
            <a:t>Вып</a:t>
          </a:r>
          <a:r>
            <a:rPr lang="ru-RU" dirty="0" smtClean="0"/>
            <a:t>. 5. -С. 452 – 459.</a:t>
          </a:r>
          <a:endParaRPr lang="ru-RU" dirty="0"/>
        </a:p>
      </dgm:t>
    </dgm:pt>
    <dgm:pt modelId="{4A743794-8C58-40EA-8613-1C413882DF22}" type="parTrans" cxnId="{C6CABF46-AB73-4C04-85CB-1E3C6E3BE4C9}">
      <dgm:prSet/>
      <dgm:spPr/>
      <dgm:t>
        <a:bodyPr/>
        <a:lstStyle/>
        <a:p>
          <a:endParaRPr lang="ru-RU"/>
        </a:p>
      </dgm:t>
    </dgm:pt>
    <dgm:pt modelId="{1FB2CE8C-6D7E-44DC-95DA-40E29DE86BFC}" type="sibTrans" cxnId="{C6CABF46-AB73-4C04-85CB-1E3C6E3BE4C9}">
      <dgm:prSet/>
      <dgm:spPr/>
      <dgm:t>
        <a:bodyPr/>
        <a:lstStyle/>
        <a:p>
          <a:endParaRPr lang="ru-RU"/>
        </a:p>
      </dgm:t>
    </dgm:pt>
    <dgm:pt modelId="{67049B3D-96CE-42A2-A9F9-47111DB8E7E1}">
      <dgm:prSet/>
      <dgm:spPr/>
      <dgm:t>
        <a:bodyPr/>
        <a:lstStyle/>
        <a:p>
          <a:r>
            <a:rPr lang="ru-RU" dirty="0" err="1" smtClean="0"/>
            <a:t>Веракса</a:t>
          </a:r>
          <a:r>
            <a:rPr lang="ru-RU" dirty="0" smtClean="0"/>
            <a:t>, А.Н., </a:t>
          </a:r>
          <a:r>
            <a:rPr lang="ru-RU" dirty="0" err="1" smtClean="0"/>
            <a:t>Белолуцкая</a:t>
          </a:r>
          <a:r>
            <a:rPr lang="ru-RU" dirty="0" smtClean="0"/>
            <a:t>, А.К., Гаврилова, М.Н., Леонов, С.В. Связь регуляторных функций и </a:t>
          </a:r>
          <a:r>
            <a:rPr lang="ru-RU" dirty="0" err="1" smtClean="0"/>
            <a:t>показателеи</a:t>
          </a:r>
          <a:r>
            <a:rPr lang="ru-RU" dirty="0" smtClean="0"/>
            <a:t>̆ </a:t>
          </a:r>
          <a:r>
            <a:rPr lang="ru-RU" dirty="0" err="1" smtClean="0"/>
            <a:t>функциональнои</a:t>
          </a:r>
          <a:r>
            <a:rPr lang="ru-RU" dirty="0" smtClean="0"/>
            <a:t>̆ </a:t>
          </a:r>
          <a:r>
            <a:rPr lang="ru-RU" dirty="0" err="1" smtClean="0"/>
            <a:t>физическои</a:t>
          </a:r>
          <a:r>
            <a:rPr lang="ru-RU" dirty="0" smtClean="0"/>
            <a:t>̆ подготовки у </a:t>
          </a:r>
          <a:r>
            <a:rPr lang="ru-RU" dirty="0" err="1" smtClean="0"/>
            <a:t>детеи</a:t>
          </a:r>
          <a:r>
            <a:rPr lang="ru-RU" dirty="0" smtClean="0"/>
            <a:t>̆ дошкольного возраста: обзор исследований // Вопросы психологии. 2020. - № 2 .- С. 1–16. </a:t>
          </a:r>
          <a:endParaRPr lang="ru-RU" dirty="0"/>
        </a:p>
      </dgm:t>
    </dgm:pt>
    <dgm:pt modelId="{580032AA-FF90-4C2B-9201-3042C6395D72}" type="parTrans" cxnId="{8118B2E0-23A6-448B-9B8C-6C831E597F7A}">
      <dgm:prSet/>
      <dgm:spPr/>
      <dgm:t>
        <a:bodyPr/>
        <a:lstStyle/>
        <a:p>
          <a:endParaRPr lang="ru-RU"/>
        </a:p>
      </dgm:t>
    </dgm:pt>
    <dgm:pt modelId="{F4D0E643-B5C3-456D-9A25-2BB40BE9C6B6}" type="sibTrans" cxnId="{8118B2E0-23A6-448B-9B8C-6C831E597F7A}">
      <dgm:prSet/>
      <dgm:spPr/>
      <dgm:t>
        <a:bodyPr/>
        <a:lstStyle/>
        <a:p>
          <a:endParaRPr lang="ru-RU"/>
        </a:p>
      </dgm:t>
    </dgm:pt>
    <dgm:pt modelId="{A025C3B5-BFEE-4050-8942-A2C4A157E17C}" type="pres">
      <dgm:prSet presAssocID="{728201DA-1ED2-409E-A248-1D19EC84E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700BD3-2ED7-47A0-ABA1-DCA2941DC8B1}" type="pres">
      <dgm:prSet presAssocID="{C5A952CF-93C6-4CFF-9A99-C9F7A8DA41DE}" presName="parentText" presStyleLbl="node1" presStyleIdx="0" presStyleCnt="6" custLinFactY="91716" custLinFactNeighborX="2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8862-61D2-4D6D-95F6-AF3341110B02}" type="pres">
      <dgm:prSet presAssocID="{6A594031-F8A6-4B50-800F-09310DCDEB70}" presName="spacer" presStyleCnt="0"/>
      <dgm:spPr/>
      <dgm:t>
        <a:bodyPr/>
        <a:lstStyle/>
        <a:p>
          <a:endParaRPr lang="ru-RU"/>
        </a:p>
      </dgm:t>
    </dgm:pt>
    <dgm:pt modelId="{929143DE-218B-4194-B430-5A5207C33AAD}" type="pres">
      <dgm:prSet presAssocID="{6EE4A89E-A793-4128-BCF5-070511936D4B}" presName="parentText" presStyleLbl="node1" presStyleIdx="1" presStyleCnt="6" custLinFactY="-110501" custLinFactNeighborX="-11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ABF06-4B93-496E-9D2A-CC1B6731A3B8}" type="pres">
      <dgm:prSet presAssocID="{1FB2CE8C-6D7E-44DC-95DA-40E29DE86BFC}" presName="spacer" presStyleCnt="0"/>
      <dgm:spPr/>
    </dgm:pt>
    <dgm:pt modelId="{51119503-B17F-491F-AAA1-241FEAE727E1}" type="pres">
      <dgm:prSet presAssocID="{FA98E26B-60CB-4553-AE50-0084B4DFE879}" presName="parentText" presStyleLbl="node1" presStyleIdx="2" presStyleCnt="6" custLinFactY="300000" custLinFactNeighborY="375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E1782-3FA6-42C7-8A34-989F49563EF8}" type="pres">
      <dgm:prSet presAssocID="{8629C650-14FD-4276-BBE8-2562BD49C3CD}" presName="spacer" presStyleCnt="0"/>
      <dgm:spPr/>
      <dgm:t>
        <a:bodyPr/>
        <a:lstStyle/>
        <a:p>
          <a:endParaRPr lang="ru-RU"/>
        </a:p>
      </dgm:t>
    </dgm:pt>
    <dgm:pt modelId="{C159F836-78AC-44EB-99C2-EAD57F1D743C}" type="pres">
      <dgm:prSet presAssocID="{AB8595AF-8A4C-46DA-9A86-CBD650AC830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269B9-E6C6-477D-9EA6-BB36F5FA3F45}" type="pres">
      <dgm:prSet presAssocID="{AC518968-82D1-42B5-ADD7-A18218AC041F}" presName="spacer" presStyleCnt="0"/>
      <dgm:spPr/>
    </dgm:pt>
    <dgm:pt modelId="{6B720531-72BD-4970-BC6C-0D8A999E03D2}" type="pres">
      <dgm:prSet presAssocID="{812DDC3F-CFE7-44DD-AF3C-513E18955FDD}" presName="parentText" presStyleLbl="node1" presStyleIdx="4" presStyleCnt="6" custLinFactY="-200000" custLinFactNeighborX="110" custLinFactNeighborY="-230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0E5EB-53EF-4773-8BCE-080EE92F6262}" type="pres">
      <dgm:prSet presAssocID="{C1C9E77C-890E-4884-83CA-4D4C2301BB6D}" presName="spacer" presStyleCnt="0"/>
      <dgm:spPr/>
    </dgm:pt>
    <dgm:pt modelId="{59CF3AB2-7139-46B9-94C0-8523CA5C10F0}" type="pres">
      <dgm:prSet presAssocID="{67049B3D-96CE-42A2-A9F9-47111DB8E7E1}" presName="parentText" presStyleLbl="node1" presStyleIdx="5" presStyleCnt="6" custLinFactY="-100000" custLinFactNeighborY="-144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399C9-963E-4293-B8A0-443BD57FD1B7}" type="presOf" srcId="{67049B3D-96CE-42A2-A9F9-47111DB8E7E1}" destId="{59CF3AB2-7139-46B9-94C0-8523CA5C10F0}" srcOrd="0" destOrd="0" presId="urn:microsoft.com/office/officeart/2005/8/layout/vList2"/>
    <dgm:cxn modelId="{FBBF6319-097D-4037-9FB9-9B0B56C1712D}" srcId="{728201DA-1ED2-409E-A248-1D19EC84E5F3}" destId="{812DDC3F-CFE7-44DD-AF3C-513E18955FDD}" srcOrd="4" destOrd="0" parTransId="{0FB9AACD-366B-4276-B36B-B14BE94386F2}" sibTransId="{C1C9E77C-890E-4884-83CA-4D4C2301BB6D}"/>
    <dgm:cxn modelId="{652F6508-928C-4284-9811-74FB33E82F55}" srcId="{728201DA-1ED2-409E-A248-1D19EC84E5F3}" destId="{AB8595AF-8A4C-46DA-9A86-CBD650AC8305}" srcOrd="3" destOrd="0" parTransId="{5A2781D5-4500-45C6-B5A0-81513512BD55}" sibTransId="{AC518968-82D1-42B5-ADD7-A18218AC041F}"/>
    <dgm:cxn modelId="{8118B2E0-23A6-448B-9B8C-6C831E597F7A}" srcId="{728201DA-1ED2-409E-A248-1D19EC84E5F3}" destId="{67049B3D-96CE-42A2-A9F9-47111DB8E7E1}" srcOrd="5" destOrd="0" parTransId="{580032AA-FF90-4C2B-9201-3042C6395D72}" sibTransId="{F4D0E643-B5C3-456D-9A25-2BB40BE9C6B6}"/>
    <dgm:cxn modelId="{A312114D-4075-4582-BF2F-BE423F5D55AA}" type="presOf" srcId="{C5A952CF-93C6-4CFF-9A99-C9F7A8DA41DE}" destId="{65700BD3-2ED7-47A0-ABA1-DCA2941DC8B1}" srcOrd="0" destOrd="0" presId="urn:microsoft.com/office/officeart/2005/8/layout/vList2"/>
    <dgm:cxn modelId="{2E8A3F83-216E-4B72-B444-3E9B535E737B}" type="presOf" srcId="{6EE4A89E-A793-4128-BCF5-070511936D4B}" destId="{929143DE-218B-4194-B430-5A5207C33AAD}" srcOrd="0" destOrd="0" presId="urn:microsoft.com/office/officeart/2005/8/layout/vList2"/>
    <dgm:cxn modelId="{F499FAB5-E8D6-4AE8-840D-36B84B0A2412}" type="presOf" srcId="{AB8595AF-8A4C-46DA-9A86-CBD650AC8305}" destId="{C159F836-78AC-44EB-99C2-EAD57F1D743C}" srcOrd="0" destOrd="0" presId="urn:microsoft.com/office/officeart/2005/8/layout/vList2"/>
    <dgm:cxn modelId="{5FD525D9-44AF-4A4C-A804-FC94DDB501CF}" type="presOf" srcId="{FA98E26B-60CB-4553-AE50-0084B4DFE879}" destId="{51119503-B17F-491F-AAA1-241FEAE727E1}" srcOrd="0" destOrd="0" presId="urn:microsoft.com/office/officeart/2005/8/layout/vList2"/>
    <dgm:cxn modelId="{CE9B940D-5A8D-45D3-9016-CC90917CD771}" type="presOf" srcId="{812DDC3F-CFE7-44DD-AF3C-513E18955FDD}" destId="{6B720531-72BD-4970-BC6C-0D8A999E03D2}" srcOrd="0" destOrd="0" presId="urn:microsoft.com/office/officeart/2005/8/layout/vList2"/>
    <dgm:cxn modelId="{C6CABF46-AB73-4C04-85CB-1E3C6E3BE4C9}" srcId="{728201DA-1ED2-409E-A248-1D19EC84E5F3}" destId="{6EE4A89E-A793-4128-BCF5-070511936D4B}" srcOrd="1" destOrd="0" parTransId="{4A743794-8C58-40EA-8613-1C413882DF22}" sibTransId="{1FB2CE8C-6D7E-44DC-95DA-40E29DE86BFC}"/>
    <dgm:cxn modelId="{05CBD2C6-AF34-4FD1-8FF6-C0021DDBF89D}" srcId="{728201DA-1ED2-409E-A248-1D19EC84E5F3}" destId="{FA98E26B-60CB-4553-AE50-0084B4DFE879}" srcOrd="2" destOrd="0" parTransId="{DBF53F56-475C-462F-96A8-F10BC6BB639A}" sibTransId="{8629C650-14FD-4276-BBE8-2562BD49C3CD}"/>
    <dgm:cxn modelId="{3BEBFB6F-5005-4CA9-BC17-FD56AB1D65D6}" srcId="{728201DA-1ED2-409E-A248-1D19EC84E5F3}" destId="{C5A952CF-93C6-4CFF-9A99-C9F7A8DA41DE}" srcOrd="0" destOrd="0" parTransId="{3F9E8BEC-5C83-4A45-B3DD-9A27C5535AED}" sibTransId="{6A594031-F8A6-4B50-800F-09310DCDEB70}"/>
    <dgm:cxn modelId="{2FDE6341-9C67-47AF-A2F7-EDF440B5AAA2}" type="presOf" srcId="{728201DA-1ED2-409E-A248-1D19EC84E5F3}" destId="{A025C3B5-BFEE-4050-8942-A2C4A157E17C}" srcOrd="0" destOrd="0" presId="urn:microsoft.com/office/officeart/2005/8/layout/vList2"/>
    <dgm:cxn modelId="{F0B7EC7B-EC1E-45E8-8DE8-68CC97726AC2}" type="presParOf" srcId="{A025C3B5-BFEE-4050-8942-A2C4A157E17C}" destId="{65700BD3-2ED7-47A0-ABA1-DCA2941DC8B1}" srcOrd="0" destOrd="0" presId="urn:microsoft.com/office/officeart/2005/8/layout/vList2"/>
    <dgm:cxn modelId="{A0484A1E-849C-4EC2-B928-F5FD89ED2853}" type="presParOf" srcId="{A025C3B5-BFEE-4050-8942-A2C4A157E17C}" destId="{B4958862-61D2-4D6D-95F6-AF3341110B02}" srcOrd="1" destOrd="0" presId="urn:microsoft.com/office/officeart/2005/8/layout/vList2"/>
    <dgm:cxn modelId="{14F4A2E3-9E92-4F74-996A-9A492D4810B0}" type="presParOf" srcId="{A025C3B5-BFEE-4050-8942-A2C4A157E17C}" destId="{929143DE-218B-4194-B430-5A5207C33AAD}" srcOrd="2" destOrd="0" presId="urn:microsoft.com/office/officeart/2005/8/layout/vList2"/>
    <dgm:cxn modelId="{C3E80561-BC06-4D62-9141-A4A2BC601D9D}" type="presParOf" srcId="{A025C3B5-BFEE-4050-8942-A2C4A157E17C}" destId="{035ABF06-4B93-496E-9D2A-CC1B6731A3B8}" srcOrd="3" destOrd="0" presId="urn:microsoft.com/office/officeart/2005/8/layout/vList2"/>
    <dgm:cxn modelId="{9DF256D0-7DB3-4CF0-9A74-AF32FD18324A}" type="presParOf" srcId="{A025C3B5-BFEE-4050-8942-A2C4A157E17C}" destId="{51119503-B17F-491F-AAA1-241FEAE727E1}" srcOrd="4" destOrd="0" presId="urn:microsoft.com/office/officeart/2005/8/layout/vList2"/>
    <dgm:cxn modelId="{EEBDB403-0867-49AF-8D78-4BF585B22C8D}" type="presParOf" srcId="{A025C3B5-BFEE-4050-8942-A2C4A157E17C}" destId="{6B7E1782-3FA6-42C7-8A34-989F49563EF8}" srcOrd="5" destOrd="0" presId="urn:microsoft.com/office/officeart/2005/8/layout/vList2"/>
    <dgm:cxn modelId="{81E44F7E-11CA-4F05-8347-505C720515F2}" type="presParOf" srcId="{A025C3B5-BFEE-4050-8942-A2C4A157E17C}" destId="{C159F836-78AC-44EB-99C2-EAD57F1D743C}" srcOrd="6" destOrd="0" presId="urn:microsoft.com/office/officeart/2005/8/layout/vList2"/>
    <dgm:cxn modelId="{796FBB0A-480E-46B4-95F9-F3A5EB332485}" type="presParOf" srcId="{A025C3B5-BFEE-4050-8942-A2C4A157E17C}" destId="{5E9269B9-E6C6-477D-9EA6-BB36F5FA3F45}" srcOrd="7" destOrd="0" presId="urn:microsoft.com/office/officeart/2005/8/layout/vList2"/>
    <dgm:cxn modelId="{D8CA3CDF-6876-4A8C-9546-4831A8F81600}" type="presParOf" srcId="{A025C3B5-BFEE-4050-8942-A2C4A157E17C}" destId="{6B720531-72BD-4970-BC6C-0D8A999E03D2}" srcOrd="8" destOrd="0" presId="urn:microsoft.com/office/officeart/2005/8/layout/vList2"/>
    <dgm:cxn modelId="{C922F182-149C-4F2A-908F-E079ABFC62E3}" type="presParOf" srcId="{A025C3B5-BFEE-4050-8942-A2C4A157E17C}" destId="{6DF0E5EB-53EF-4773-8BCE-080EE92F6262}" srcOrd="9" destOrd="0" presId="urn:microsoft.com/office/officeart/2005/8/layout/vList2"/>
    <dgm:cxn modelId="{8EC91CDB-067C-43AF-A850-2D568E47AECD}" type="presParOf" srcId="{A025C3B5-BFEE-4050-8942-A2C4A157E17C}" destId="{59CF3AB2-7139-46B9-94C0-8523CA5C10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0EFDFB-1A3C-4B6B-B744-611F62707DA8}" type="doc">
      <dgm:prSet loTypeId="urn:microsoft.com/office/officeart/2005/8/layout/matrix2" loCatId="matrix" qsTypeId="urn:microsoft.com/office/officeart/2005/8/quickstyle/simple1" qsCatId="simple" csTypeId="urn:microsoft.com/office/officeart/2005/8/colors/accent1_1" csCatId="accent1" phldr="1"/>
      <dgm:spPr/>
    </dgm:pt>
    <dgm:pt modelId="{B71C0D16-A48F-45F4-8F5A-D064E0F18511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Перспективы внедрения результатов</a:t>
          </a:r>
          <a:r>
            <a:rPr lang="ru-RU" sz="1800" dirty="0" smtClean="0"/>
            <a:t>:</a:t>
          </a:r>
        </a:p>
        <a:p>
          <a:pPr algn="just"/>
          <a:r>
            <a:rPr lang="ru-RU" sz="1800" dirty="0" smtClean="0"/>
            <a:t>в 2023-2024 уч. году на базе 15 ДОО г. Казани;</a:t>
          </a:r>
        </a:p>
        <a:p>
          <a:pPr algn="just"/>
          <a:r>
            <a:rPr lang="ru-RU" sz="1800" dirty="0" smtClean="0"/>
            <a:t>в 2024-2026 уч. годах на базе 20 ДОО РТ.</a:t>
          </a:r>
        </a:p>
        <a:p>
          <a:pPr algn="ctr"/>
          <a:endParaRPr lang="ru-RU" sz="1800" dirty="0"/>
        </a:p>
      </dgm:t>
    </dgm:pt>
    <dgm:pt modelId="{7A328402-6F3B-4B4D-9784-F5B401116985}" type="parTrans" cxnId="{26A03A98-1D22-4A8C-B8C2-2FB224F358EF}">
      <dgm:prSet/>
      <dgm:spPr/>
      <dgm:t>
        <a:bodyPr/>
        <a:lstStyle/>
        <a:p>
          <a:endParaRPr lang="ru-RU"/>
        </a:p>
      </dgm:t>
    </dgm:pt>
    <dgm:pt modelId="{07173420-88AF-4477-BFC2-8DF8E2597540}" type="sibTrans" cxnId="{26A03A98-1D22-4A8C-B8C2-2FB224F358EF}">
      <dgm:prSet/>
      <dgm:spPr/>
      <dgm:t>
        <a:bodyPr/>
        <a:lstStyle/>
        <a:p>
          <a:endParaRPr lang="ru-RU"/>
        </a:p>
      </dgm:t>
    </dgm:pt>
    <dgm:pt modelId="{3811DC1E-DA72-4D19-A637-5A9CECFB0C4B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Риски при реализации</a:t>
          </a:r>
          <a:r>
            <a:rPr lang="ru-RU" sz="1800" dirty="0" smtClean="0"/>
            <a:t>:</a:t>
          </a:r>
        </a:p>
        <a:p>
          <a:pPr algn="just"/>
          <a:r>
            <a:rPr lang="ru-RU" sz="1800" dirty="0" smtClean="0"/>
            <a:t> - не заинтересованность педагогов в реализации программы;</a:t>
          </a:r>
        </a:p>
        <a:p>
          <a:pPr algn="just"/>
          <a:r>
            <a:rPr lang="ru-RU" sz="1800" dirty="0" smtClean="0"/>
            <a:t>- пропуск  ребенком дошкольного возраста более половины занятий программы.</a:t>
          </a:r>
        </a:p>
        <a:p>
          <a:pPr algn="ctr"/>
          <a:endParaRPr lang="ru-RU" sz="1800" dirty="0"/>
        </a:p>
      </dgm:t>
    </dgm:pt>
    <dgm:pt modelId="{DD041D24-C5B7-467A-B454-B13F897AA4AB}" type="parTrans" cxnId="{DEE4E49A-2256-4AC6-A88D-FD2F92EC87BF}">
      <dgm:prSet/>
      <dgm:spPr/>
      <dgm:t>
        <a:bodyPr/>
        <a:lstStyle/>
        <a:p>
          <a:endParaRPr lang="ru-RU"/>
        </a:p>
      </dgm:t>
    </dgm:pt>
    <dgm:pt modelId="{1511B9F9-9AA3-4DA2-A155-675322159D5B}" type="sibTrans" cxnId="{DEE4E49A-2256-4AC6-A88D-FD2F92EC87BF}">
      <dgm:prSet/>
      <dgm:spPr/>
      <dgm:t>
        <a:bodyPr/>
        <a:lstStyle/>
        <a:p>
          <a:endParaRPr lang="ru-RU"/>
        </a:p>
      </dgm:t>
    </dgm:pt>
    <dgm:pt modelId="{C7A6FC4A-541F-4A4B-A8E3-6A9D24DA75EE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Действия:</a:t>
          </a:r>
        </a:p>
        <a:p>
          <a:pPr algn="just"/>
          <a:r>
            <a:rPr lang="ru-RU" sz="1800" dirty="0" smtClean="0"/>
            <a:t> - согласование с профильным управлением образования   перечень ДОО;</a:t>
          </a:r>
        </a:p>
        <a:p>
          <a:pPr algn="just"/>
          <a:r>
            <a:rPr lang="ru-RU" sz="1800" dirty="0" smtClean="0"/>
            <a:t>- организация и проведение КПК, обучающих семинаров и методическое сопровождение  педагогов, родителей.</a:t>
          </a:r>
          <a:endParaRPr lang="ru-RU" sz="1800" dirty="0"/>
        </a:p>
      </dgm:t>
    </dgm:pt>
    <dgm:pt modelId="{C51A7780-EEB8-4668-B2DF-38BEDB0D46A8}" type="parTrans" cxnId="{0F0675D8-D820-4CC6-8883-58A585412E1A}">
      <dgm:prSet/>
      <dgm:spPr/>
      <dgm:t>
        <a:bodyPr/>
        <a:lstStyle/>
        <a:p>
          <a:endParaRPr lang="ru-RU"/>
        </a:p>
      </dgm:t>
    </dgm:pt>
    <dgm:pt modelId="{C15FB64E-3883-4334-979B-1953C20F4A61}" type="sibTrans" cxnId="{0F0675D8-D820-4CC6-8883-58A585412E1A}">
      <dgm:prSet/>
      <dgm:spPr/>
      <dgm:t>
        <a:bodyPr/>
        <a:lstStyle/>
        <a:p>
          <a:endParaRPr lang="ru-RU"/>
        </a:p>
      </dgm:t>
    </dgm:pt>
    <dgm:pt modelId="{70D0F430-B7CF-4679-9B9A-9BD93D69158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+mn-lt"/>
              <a:cs typeface="Times New Roman" pitchFamily="18" charset="0"/>
            </a:rPr>
            <a:t>Отсутствие внедрения (риски):</a:t>
          </a:r>
        </a:p>
        <a:p>
          <a:pPr algn="just"/>
          <a:r>
            <a:rPr lang="ru-RU" sz="1800" dirty="0" smtClean="0">
              <a:latin typeface="+mn-lt"/>
              <a:cs typeface="Times New Roman" pitchFamily="18" charset="0"/>
            </a:rPr>
            <a:t> - </a:t>
          </a:r>
          <a:r>
            <a:rPr lang="ru-RU" sz="1800" dirty="0" smtClean="0">
              <a:latin typeface="+mn-lt"/>
              <a:cs typeface="Times New Roman" pitchFamily="18" charset="0"/>
            </a:rPr>
            <a:t>потеря </a:t>
          </a:r>
          <a:r>
            <a:rPr lang="ru-RU" sz="1800" dirty="0" smtClean="0">
              <a:latin typeface="+mn-lt"/>
              <a:cs typeface="Times New Roman" pitchFamily="18" charset="0"/>
            </a:rPr>
            <a:t>возможности улучшить показатели регуляторных </a:t>
          </a:r>
          <a:r>
            <a:rPr lang="ru-RU" sz="1800" dirty="0" smtClean="0">
              <a:latin typeface="+mn-lt"/>
              <a:cs typeface="Times New Roman" pitchFamily="18" charset="0"/>
            </a:rPr>
            <a:t>функций, а </a:t>
          </a:r>
          <a:r>
            <a:rPr lang="ru-RU" sz="1800" dirty="0" smtClean="0">
              <a:latin typeface="+mn-lt"/>
              <a:cs typeface="Times New Roman" pitchFamily="18" charset="0"/>
            </a:rPr>
            <a:t>на этапе школьного обучения дети могут  столкнуться со сложностями в общении и обучении.</a:t>
          </a:r>
        </a:p>
      </dgm:t>
    </dgm:pt>
    <dgm:pt modelId="{D50BBEA9-6A74-441A-86AD-C917343669D5}" type="parTrans" cxnId="{EC482A3C-BD3E-4443-96A9-6EDC1F633A71}">
      <dgm:prSet/>
      <dgm:spPr/>
      <dgm:t>
        <a:bodyPr/>
        <a:lstStyle/>
        <a:p>
          <a:endParaRPr lang="ru-RU"/>
        </a:p>
      </dgm:t>
    </dgm:pt>
    <dgm:pt modelId="{49470BF2-1E52-493C-9D24-AFDA5E9E9698}" type="sibTrans" cxnId="{EC482A3C-BD3E-4443-96A9-6EDC1F633A71}">
      <dgm:prSet/>
      <dgm:spPr/>
      <dgm:t>
        <a:bodyPr/>
        <a:lstStyle/>
        <a:p>
          <a:endParaRPr lang="ru-RU"/>
        </a:p>
      </dgm:t>
    </dgm:pt>
    <dgm:pt modelId="{E96812E6-5A32-4ED6-AE57-8FF0815CD6C0}" type="pres">
      <dgm:prSet presAssocID="{E50EFDFB-1A3C-4B6B-B744-611F62707DA8}" presName="matrix" presStyleCnt="0">
        <dgm:presLayoutVars>
          <dgm:chMax val="1"/>
          <dgm:dir/>
          <dgm:resizeHandles val="exact"/>
        </dgm:presLayoutVars>
      </dgm:prSet>
      <dgm:spPr/>
    </dgm:pt>
    <dgm:pt modelId="{FF03698D-83AE-4A37-B6B0-A5C82C6866CB}" type="pres">
      <dgm:prSet presAssocID="{E50EFDFB-1A3C-4B6B-B744-611F62707DA8}" presName="axisShape" presStyleLbl="bgShp" presStyleIdx="0" presStyleCnt="1"/>
      <dgm:spPr/>
    </dgm:pt>
    <dgm:pt modelId="{E2A59934-A7B6-4CBD-90A9-2EA8063C5EC0}" type="pres">
      <dgm:prSet presAssocID="{E50EFDFB-1A3C-4B6B-B744-611F62707DA8}" presName="rect1" presStyleLbl="node1" presStyleIdx="0" presStyleCnt="4" custScaleX="154375" custScaleY="114467" custLinFactNeighborX="-32226" custLinFactNeighborY="-5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CE95D-1721-43D3-A3DA-422C4634F338}" type="pres">
      <dgm:prSet presAssocID="{E50EFDFB-1A3C-4B6B-B744-611F62707DA8}" presName="rect2" presStyleLbl="node1" presStyleIdx="1" presStyleCnt="4" custScaleX="174091" custScaleY="113295" custLinFactNeighborX="43945" custLinFactNeighborY="-6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D3FA1-5F44-4FEF-9B9E-01B5A771E71B}" type="pres">
      <dgm:prSet presAssocID="{E50EFDFB-1A3C-4B6B-B744-611F62707DA8}" presName="rect3" presStyleLbl="node1" presStyleIdx="2" presStyleCnt="4" custScaleX="152714" custScaleY="112188" custLinFactNeighborX="-31641" custLinFactNeighborY="8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225B7-FBF8-4A8A-BBED-B4972E925D85}" type="pres">
      <dgm:prSet presAssocID="{E50EFDFB-1A3C-4B6B-B744-611F62707DA8}" presName="rect4" presStyleLbl="node1" presStyleIdx="3" presStyleCnt="4" custScaleX="168579" custScaleY="112188" custLinFactNeighborX="46289" custLinFactNeighborY="8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CA93F-06ED-40F3-B82E-C777D0145D9D}" type="presOf" srcId="{70D0F430-B7CF-4679-9B9A-9BD93D69158D}" destId="{87C225B7-FBF8-4A8A-BBED-B4972E925D85}" srcOrd="0" destOrd="0" presId="urn:microsoft.com/office/officeart/2005/8/layout/matrix2"/>
    <dgm:cxn modelId="{26A03A98-1D22-4A8C-B8C2-2FB224F358EF}" srcId="{E50EFDFB-1A3C-4B6B-B744-611F62707DA8}" destId="{B71C0D16-A48F-45F4-8F5A-D064E0F18511}" srcOrd="0" destOrd="0" parTransId="{7A328402-6F3B-4B4D-9784-F5B401116985}" sibTransId="{07173420-88AF-4477-BFC2-8DF8E2597540}"/>
    <dgm:cxn modelId="{EB66E414-180A-44BB-8905-37C605E154EB}" type="presOf" srcId="{E50EFDFB-1A3C-4B6B-B744-611F62707DA8}" destId="{E96812E6-5A32-4ED6-AE57-8FF0815CD6C0}" srcOrd="0" destOrd="0" presId="urn:microsoft.com/office/officeart/2005/8/layout/matrix2"/>
    <dgm:cxn modelId="{0808CC41-5944-4473-B9E8-99027429F67B}" type="presOf" srcId="{3811DC1E-DA72-4D19-A637-5A9CECFB0C4B}" destId="{D8CCE95D-1721-43D3-A3DA-422C4634F338}" srcOrd="0" destOrd="0" presId="urn:microsoft.com/office/officeart/2005/8/layout/matrix2"/>
    <dgm:cxn modelId="{10B679BE-59AC-4148-A4A1-31277B3CF4DB}" type="presOf" srcId="{B71C0D16-A48F-45F4-8F5A-D064E0F18511}" destId="{E2A59934-A7B6-4CBD-90A9-2EA8063C5EC0}" srcOrd="0" destOrd="0" presId="urn:microsoft.com/office/officeart/2005/8/layout/matrix2"/>
    <dgm:cxn modelId="{DEE4E49A-2256-4AC6-A88D-FD2F92EC87BF}" srcId="{E50EFDFB-1A3C-4B6B-B744-611F62707DA8}" destId="{3811DC1E-DA72-4D19-A637-5A9CECFB0C4B}" srcOrd="1" destOrd="0" parTransId="{DD041D24-C5B7-467A-B454-B13F897AA4AB}" sibTransId="{1511B9F9-9AA3-4DA2-A155-675322159D5B}"/>
    <dgm:cxn modelId="{EC482A3C-BD3E-4443-96A9-6EDC1F633A71}" srcId="{E50EFDFB-1A3C-4B6B-B744-611F62707DA8}" destId="{70D0F430-B7CF-4679-9B9A-9BD93D69158D}" srcOrd="3" destOrd="0" parTransId="{D50BBEA9-6A74-441A-86AD-C917343669D5}" sibTransId="{49470BF2-1E52-493C-9D24-AFDA5E9E9698}"/>
    <dgm:cxn modelId="{0F0675D8-D820-4CC6-8883-58A585412E1A}" srcId="{E50EFDFB-1A3C-4B6B-B744-611F62707DA8}" destId="{C7A6FC4A-541F-4A4B-A8E3-6A9D24DA75EE}" srcOrd="2" destOrd="0" parTransId="{C51A7780-EEB8-4668-B2DF-38BEDB0D46A8}" sibTransId="{C15FB64E-3883-4334-979B-1953C20F4A61}"/>
    <dgm:cxn modelId="{7D6280B6-2B7B-4CB7-96ED-767EBCE31624}" type="presOf" srcId="{C7A6FC4A-541F-4A4B-A8E3-6A9D24DA75EE}" destId="{B0FD3FA1-5F44-4FEF-9B9E-01B5A771E71B}" srcOrd="0" destOrd="0" presId="urn:microsoft.com/office/officeart/2005/8/layout/matrix2"/>
    <dgm:cxn modelId="{CC6D3547-1ADF-4025-9E7C-17CF76F6FD27}" type="presParOf" srcId="{E96812E6-5A32-4ED6-AE57-8FF0815CD6C0}" destId="{FF03698D-83AE-4A37-B6B0-A5C82C6866CB}" srcOrd="0" destOrd="0" presId="urn:microsoft.com/office/officeart/2005/8/layout/matrix2"/>
    <dgm:cxn modelId="{A784C701-510D-46C3-BD3F-3261B89E9DE7}" type="presParOf" srcId="{E96812E6-5A32-4ED6-AE57-8FF0815CD6C0}" destId="{E2A59934-A7B6-4CBD-90A9-2EA8063C5EC0}" srcOrd="1" destOrd="0" presId="urn:microsoft.com/office/officeart/2005/8/layout/matrix2"/>
    <dgm:cxn modelId="{AB035E23-7EBC-445B-9EF2-A41E23A5632C}" type="presParOf" srcId="{E96812E6-5A32-4ED6-AE57-8FF0815CD6C0}" destId="{D8CCE95D-1721-43D3-A3DA-422C4634F338}" srcOrd="2" destOrd="0" presId="urn:microsoft.com/office/officeart/2005/8/layout/matrix2"/>
    <dgm:cxn modelId="{4F3C0FA9-1509-4190-9A43-DC9716D94652}" type="presParOf" srcId="{E96812E6-5A32-4ED6-AE57-8FF0815CD6C0}" destId="{B0FD3FA1-5F44-4FEF-9B9E-01B5A771E71B}" srcOrd="3" destOrd="0" presId="urn:microsoft.com/office/officeart/2005/8/layout/matrix2"/>
    <dgm:cxn modelId="{1CD8053E-1DC6-423C-B46C-C69A1797C706}" type="presParOf" srcId="{E96812E6-5A32-4ED6-AE57-8FF0815CD6C0}" destId="{87C225B7-FBF8-4A8A-BBED-B4972E925D8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2BA7C-7AF0-47A5-A8BC-1E366877CD16}">
      <dsp:nvSpPr>
        <dsp:cNvPr id="0" name=""/>
        <dsp:cNvSpPr/>
      </dsp:nvSpPr>
      <dsp:spPr>
        <a:xfrm>
          <a:off x="0" y="0"/>
          <a:ext cx="11569699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1.Проведение теоретического анализа, направленного на изучение проведенных за последние 15 лет исследований по проблеме взаимосвязи развития «холодных» и «горячих» регуляторных функций и физических навыков в дошкольном возрасте.</a:t>
          </a:r>
          <a:endParaRPr lang="ru-RU" sz="1600" kern="1200" dirty="0"/>
        </a:p>
      </dsp:txBody>
      <dsp:txXfrm>
        <a:off x="39295" y="39295"/>
        <a:ext cx="11491109" cy="726370"/>
      </dsp:txXfrm>
    </dsp:sp>
    <dsp:sp modelId="{05CF0D6D-0828-4AD1-B342-4CD40F9BD6D7}">
      <dsp:nvSpPr>
        <dsp:cNvPr id="0" name=""/>
        <dsp:cNvSpPr/>
      </dsp:nvSpPr>
      <dsp:spPr>
        <a:xfrm>
          <a:off x="0" y="959996"/>
          <a:ext cx="11569699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2.Проведение лонгитюдного исследования, направленного на изучение связи уровня физической подготовки и показателей «холодных» и «горячих» регуляторных функций на дошкольниках в возрасте 5-7 лет. </a:t>
          </a:r>
          <a:endParaRPr lang="ru-RU" sz="1600" kern="1200" dirty="0"/>
        </a:p>
      </dsp:txBody>
      <dsp:txXfrm>
        <a:off x="39295" y="999291"/>
        <a:ext cx="11491109" cy="726370"/>
      </dsp:txXfrm>
    </dsp:sp>
    <dsp:sp modelId="{ACFE9C84-1809-48C4-A2C8-BAC1984C2523}">
      <dsp:nvSpPr>
        <dsp:cNvPr id="0" name=""/>
        <dsp:cNvSpPr/>
      </dsp:nvSpPr>
      <dsp:spPr>
        <a:xfrm>
          <a:off x="0" y="1888796"/>
          <a:ext cx="11569699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3.Разработка развивающего комплекса занятий физической активностью, направленного на повышение уровня развития регуляторных функций у детей в возрасте 5-6 лет</a:t>
          </a:r>
          <a:endParaRPr lang="ru-RU" sz="1600" kern="1200" dirty="0"/>
        </a:p>
      </dsp:txBody>
      <dsp:txXfrm>
        <a:off x="39295" y="1928091"/>
        <a:ext cx="11491109" cy="726370"/>
      </dsp:txXfrm>
    </dsp:sp>
    <dsp:sp modelId="{866D2B0F-DE07-47B6-916E-FF3551B41DD7}">
      <dsp:nvSpPr>
        <dsp:cNvPr id="0" name=""/>
        <dsp:cNvSpPr/>
      </dsp:nvSpPr>
      <dsp:spPr>
        <a:xfrm>
          <a:off x="0" y="2817596"/>
          <a:ext cx="11569699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4.Проведение формирующего эксперимента, который позволит выявить наиболее эффективные средства, способствующие развитию как «холодных», так и «горячих» регуляторных навыков</a:t>
          </a:r>
          <a:endParaRPr lang="ru-RU" sz="1600" kern="1200" dirty="0"/>
        </a:p>
      </dsp:txBody>
      <dsp:txXfrm>
        <a:off x="39295" y="2856891"/>
        <a:ext cx="11491109" cy="726370"/>
      </dsp:txXfrm>
    </dsp:sp>
    <dsp:sp modelId="{7BD4FA91-B9E5-41E2-BEC1-04E96B34D2F5}">
      <dsp:nvSpPr>
        <dsp:cNvPr id="0" name=""/>
        <dsp:cNvSpPr/>
      </dsp:nvSpPr>
      <dsp:spPr>
        <a:xfrm>
          <a:off x="0" y="3746396"/>
          <a:ext cx="11569699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5.Разработка методических рекомендаций по развитию и тренировке регуляторных функций в дошкольном возрасте</a:t>
          </a:r>
          <a:endParaRPr lang="ru-RU" sz="1600" kern="1200" dirty="0"/>
        </a:p>
      </dsp:txBody>
      <dsp:txXfrm>
        <a:off x="39295" y="3785691"/>
        <a:ext cx="11491109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2FA12-2E1E-4714-B63E-70F76D7592CF}">
      <dsp:nvSpPr>
        <dsp:cNvPr id="0" name=""/>
        <dsp:cNvSpPr/>
      </dsp:nvSpPr>
      <dsp:spPr>
        <a:xfrm>
          <a:off x="2393685" y="0"/>
          <a:ext cx="3590527" cy="11074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576  дошкольников 5-6 лет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469 родителей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 г. Москва, г. Казань</a:t>
          </a:r>
          <a:endParaRPr lang="ru-RU" sz="1800" kern="1200" dirty="0"/>
        </a:p>
      </dsp:txBody>
      <dsp:txXfrm>
        <a:off x="2393685" y="138426"/>
        <a:ext cx="3175250" cy="830553"/>
      </dsp:txXfrm>
    </dsp:sp>
    <dsp:sp modelId="{4C558612-1D77-42B3-8926-ED63856A78BB}">
      <dsp:nvSpPr>
        <dsp:cNvPr id="0" name=""/>
        <dsp:cNvSpPr/>
      </dsp:nvSpPr>
      <dsp:spPr>
        <a:xfrm>
          <a:off x="0" y="0"/>
          <a:ext cx="2393685" cy="1107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2019- 2020</a:t>
          </a:r>
          <a:endParaRPr lang="ru-RU" sz="3400" kern="1200" dirty="0"/>
        </a:p>
      </dsp:txBody>
      <dsp:txXfrm>
        <a:off x="54059" y="54059"/>
        <a:ext cx="2285567" cy="999287"/>
      </dsp:txXfrm>
    </dsp:sp>
    <dsp:sp modelId="{780A3004-F7F6-4CF7-B8CE-F0F6DFBD7188}">
      <dsp:nvSpPr>
        <dsp:cNvPr id="0" name=""/>
        <dsp:cNvSpPr/>
      </dsp:nvSpPr>
      <dsp:spPr>
        <a:xfrm>
          <a:off x="2393685" y="1218145"/>
          <a:ext cx="3590527" cy="11074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549 дошкольников 6-7 лет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 г. Москва, г. Казань</a:t>
          </a:r>
          <a:endParaRPr lang="ru-RU" sz="1800" kern="1200" dirty="0"/>
        </a:p>
      </dsp:txBody>
      <dsp:txXfrm>
        <a:off x="2393685" y="1356571"/>
        <a:ext cx="3175250" cy="830553"/>
      </dsp:txXfrm>
    </dsp:sp>
    <dsp:sp modelId="{3723C5EC-68A3-45E4-AC88-4AC932768544}">
      <dsp:nvSpPr>
        <dsp:cNvPr id="0" name=""/>
        <dsp:cNvSpPr/>
      </dsp:nvSpPr>
      <dsp:spPr>
        <a:xfrm>
          <a:off x="0" y="1218145"/>
          <a:ext cx="2393685" cy="1107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2020-2021</a:t>
          </a:r>
          <a:endParaRPr lang="ru-RU" sz="3400" kern="1200" dirty="0"/>
        </a:p>
      </dsp:txBody>
      <dsp:txXfrm>
        <a:off x="54059" y="1272204"/>
        <a:ext cx="2285567" cy="999287"/>
      </dsp:txXfrm>
    </dsp:sp>
    <dsp:sp modelId="{0C78A222-B61C-411D-A0B7-79AFD4675B51}">
      <dsp:nvSpPr>
        <dsp:cNvPr id="0" name=""/>
        <dsp:cNvSpPr/>
      </dsp:nvSpPr>
      <dsp:spPr>
        <a:xfrm>
          <a:off x="2393685" y="2436291"/>
          <a:ext cx="3590527" cy="110740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118 дошкольников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  г. Казань</a:t>
          </a:r>
          <a:endParaRPr lang="ru-RU" sz="1800" kern="1200" dirty="0"/>
        </a:p>
      </dsp:txBody>
      <dsp:txXfrm>
        <a:off x="2393685" y="2574717"/>
        <a:ext cx="3175250" cy="830553"/>
      </dsp:txXfrm>
    </dsp:sp>
    <dsp:sp modelId="{8C6A672C-FE53-40B6-93DB-2D2122D053CF}">
      <dsp:nvSpPr>
        <dsp:cNvPr id="0" name=""/>
        <dsp:cNvSpPr/>
      </dsp:nvSpPr>
      <dsp:spPr>
        <a:xfrm>
          <a:off x="0" y="2436291"/>
          <a:ext cx="2393685" cy="1107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2021-2022</a:t>
          </a:r>
          <a:endParaRPr lang="ru-RU" sz="3400" kern="1200" dirty="0"/>
        </a:p>
      </dsp:txBody>
      <dsp:txXfrm>
        <a:off x="54059" y="2490350"/>
        <a:ext cx="2285567" cy="999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F7E64-E920-46F5-BFA0-71B8D3544FD1}">
      <dsp:nvSpPr>
        <dsp:cNvPr id="0" name=""/>
        <dsp:cNvSpPr/>
      </dsp:nvSpPr>
      <dsp:spPr>
        <a:xfrm>
          <a:off x="0" y="12569"/>
          <a:ext cx="11557390" cy="1829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1.Представлен современный обзор российских и зарубежных исследований, раскрывающий недостаточную освещенность вопроса взаимосвязи регуляторных функций и физической активности. В данном исследовании впервые выполнен критический анализ показателей, в совокупности описывающих необходимые условия для развития когнитивной регуляции при различном уровне интенсивности физической активности дошкольников.</a:t>
          </a:r>
          <a:endParaRPr lang="ru-RU" sz="1800" kern="1200" dirty="0"/>
        </a:p>
      </dsp:txBody>
      <dsp:txXfrm>
        <a:off x="89327" y="101896"/>
        <a:ext cx="11378736" cy="1651226"/>
      </dsp:txXfrm>
    </dsp:sp>
    <dsp:sp modelId="{2ED8447E-DE8E-4CDE-BE88-934BE0A131B0}">
      <dsp:nvSpPr>
        <dsp:cNvPr id="0" name=""/>
        <dsp:cNvSpPr/>
      </dsp:nvSpPr>
      <dsp:spPr>
        <a:xfrm>
          <a:off x="0" y="1891410"/>
          <a:ext cx="11557390" cy="1829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Впервые на российской выборке  (n =  576) получены надежные данные о связи физического и регуляторного развития в дошкольном возрасте.  Выделены группы по уровню функциональности физических навыков и развития регуляторных функций у детей, а также проведен анализ различий в развитии навыков когнитивной регуляции у детей с различным уровнем общей функциональной физической подготовки.  </a:t>
          </a:r>
          <a:endParaRPr lang="ru-RU" sz="1800" kern="1200" dirty="0"/>
        </a:p>
      </dsp:txBody>
      <dsp:txXfrm>
        <a:off x="89327" y="1980737"/>
        <a:ext cx="11378736" cy="1651226"/>
      </dsp:txXfrm>
    </dsp:sp>
    <dsp:sp modelId="{1D9E1F49-BBA0-4504-AD22-5768B3A4316F}">
      <dsp:nvSpPr>
        <dsp:cNvPr id="0" name=""/>
        <dsp:cNvSpPr/>
      </dsp:nvSpPr>
      <dsp:spPr>
        <a:xfrm>
          <a:off x="0" y="3770250"/>
          <a:ext cx="11557390" cy="1829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 Анализ показал, что  дети с высоким и средним уровнем функциональной физической подготовки имеют более развитые показатели регуляторных функций по сравнению со сверстниками с низким уровнем физической подготовки. Показатели сдерживающего контроля и слухоречевой рабочей памяти имеют различия только у детей с высоким и низким уровнем функциональной физической подготовки. Зрительно-пространственная рабочая память показала большую чувствительность к степени физического развития детей: различия в запоминании детьми нового зрительного материала имеют взаимосвязь с уровнем физической подготовки.</a:t>
          </a:r>
          <a:endParaRPr lang="ru-RU" sz="1800" kern="1200" dirty="0"/>
        </a:p>
      </dsp:txBody>
      <dsp:txXfrm>
        <a:off x="89327" y="3859577"/>
        <a:ext cx="11378736" cy="1651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F7E64-E920-46F5-BFA0-71B8D3544FD1}">
      <dsp:nvSpPr>
        <dsp:cNvPr id="0" name=""/>
        <dsp:cNvSpPr/>
      </dsp:nvSpPr>
      <dsp:spPr>
        <a:xfrm>
          <a:off x="0" y="34979"/>
          <a:ext cx="11557390" cy="1271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Физическая подготовка детей представляет собой не простой однофакторный конструкт, а включает отдельные связанные, но в некоторой степени независимые друг от друга компоненты: мышечная сила и моторные навыки. Поэтому, одним из важных результатов проведенной нами работы является понимание необходимости использования нескольких тестов для действительно информативной диагностики физического развития детей.</a:t>
          </a:r>
          <a:endParaRPr lang="ru-RU" sz="1800" kern="1200" dirty="0"/>
        </a:p>
      </dsp:txBody>
      <dsp:txXfrm>
        <a:off x="62055" y="97034"/>
        <a:ext cx="11433280" cy="1147095"/>
      </dsp:txXfrm>
    </dsp:sp>
    <dsp:sp modelId="{2ED8447E-DE8E-4CDE-BE88-934BE0A131B0}">
      <dsp:nvSpPr>
        <dsp:cNvPr id="0" name=""/>
        <dsp:cNvSpPr/>
      </dsp:nvSpPr>
      <dsp:spPr>
        <a:xfrm>
          <a:off x="0" y="1458825"/>
          <a:ext cx="11557390" cy="1271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Дети, имеющие высокий уровень общей физической функциональной подготовки, во многом превосходят в показателях регуляторного развития своих сверстников с низким или средним уровнем физической подготовки. Наибольшие различия обнаружены в способности детей контролировать импульсивные побуждения взамен произвольным (сдерживающий контроль) и в запоминании пространственного расположения новых элементов.   </a:t>
          </a:r>
          <a:endParaRPr lang="ru-RU" sz="1800" kern="1200" dirty="0"/>
        </a:p>
      </dsp:txBody>
      <dsp:txXfrm>
        <a:off x="62055" y="1520880"/>
        <a:ext cx="11433280" cy="1147095"/>
      </dsp:txXfrm>
    </dsp:sp>
    <dsp:sp modelId="{1D9E1F49-BBA0-4504-AD22-5768B3A4316F}">
      <dsp:nvSpPr>
        <dsp:cNvPr id="0" name=""/>
        <dsp:cNvSpPr/>
      </dsp:nvSpPr>
      <dsp:spPr>
        <a:xfrm>
          <a:off x="0" y="2882670"/>
          <a:ext cx="11557390" cy="1271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Уровень функциональной физической подготовки значимо положительно связан с запоминанием пространственного расположения визуальных элементов у мальчиков. В то время как у девочек связь обратная: при высоком уровне функциональной физической подготовки они показывают более низкие результаты в запоминании пространственного расположения элементов. </a:t>
          </a:r>
          <a:endParaRPr lang="ru-RU" sz="1800" kern="1200" dirty="0"/>
        </a:p>
      </dsp:txBody>
      <dsp:txXfrm>
        <a:off x="62055" y="2944725"/>
        <a:ext cx="11433280" cy="1147095"/>
      </dsp:txXfrm>
    </dsp:sp>
    <dsp:sp modelId="{579AA68D-4AC8-4495-A6E2-931B5C6E1F3A}">
      <dsp:nvSpPr>
        <dsp:cNvPr id="0" name=""/>
        <dsp:cNvSpPr/>
      </dsp:nvSpPr>
      <dsp:spPr>
        <a:xfrm>
          <a:off x="0" y="4306515"/>
          <a:ext cx="11557390" cy="1271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Предложены стратегии развития регуляторных функций в определенных условиях с учетом дифференциации видов активности и их интенсивности, учета специфики уровня физической активности (подвижные и музыкально – ритмические игры, занятия по программе </a:t>
          </a:r>
          <a:r>
            <a:rPr lang="en-US" sz="1800" kern="1200" dirty="0" err="1" smtClean="0"/>
            <a:t>CrossFit</a:t>
          </a:r>
          <a:r>
            <a:rPr lang="en-US" sz="1800" kern="1200" dirty="0" smtClean="0"/>
            <a:t> Kids</a:t>
          </a:r>
          <a:r>
            <a:rPr lang="ru-RU" sz="1800" kern="1200" dirty="0" smtClean="0"/>
            <a:t>, сюжетные физкультурные занятия с использованием цифровых средств ).</a:t>
          </a:r>
          <a:endParaRPr lang="ru-RU" sz="1800" kern="1200" dirty="0"/>
        </a:p>
      </dsp:txBody>
      <dsp:txXfrm>
        <a:off x="62055" y="4368570"/>
        <a:ext cx="11433280" cy="1147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F7E64-E920-46F5-BFA0-71B8D3544FD1}">
      <dsp:nvSpPr>
        <dsp:cNvPr id="0" name=""/>
        <dsp:cNvSpPr/>
      </dsp:nvSpPr>
      <dsp:spPr>
        <a:xfrm>
          <a:off x="0" y="0"/>
          <a:ext cx="11557390" cy="1966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1.На основе кластерного анализа были выделены три типа взаимосвязи физических качеств с различной комбинацией сочетаний регуляторных функций. Описаны их типологические характеристики и проведен сравнительный анализ внутри каждого типа, который показал, что у детей первого и второго типа при высоком уровне физической активности доминируют когнитивная гибкость и зрительная рабочая память соответственно, у детей третьего типа наблюдается сочетание низкого уровня физической активности, зрительной рабочей памяти и сдерживающего контроля. </a:t>
          </a:r>
          <a:endParaRPr lang="ru-RU" sz="1800" kern="1200" dirty="0"/>
        </a:p>
      </dsp:txBody>
      <dsp:txXfrm>
        <a:off x="96009" y="96009"/>
        <a:ext cx="11365372" cy="1774729"/>
      </dsp:txXfrm>
    </dsp:sp>
    <dsp:sp modelId="{2ED8447E-DE8E-4CDE-BE88-934BE0A131B0}">
      <dsp:nvSpPr>
        <dsp:cNvPr id="0" name=""/>
        <dsp:cNvSpPr/>
      </dsp:nvSpPr>
      <dsp:spPr>
        <a:xfrm>
          <a:off x="0" y="1978693"/>
          <a:ext cx="11557390" cy="2136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Учет результатов кластерного анализа и полученных профилей развития регуляторных функций и физических качеств, а также ране описанных стратегий  развития физической активности  позволили разработать и апробировать  развивающий комплекс занятий, направленный на  повышение уровня развития регуляторных функций у детей в дошкольном возрасте. В содержании программы  включены упражнения и игры,  способствующие развитию как «холодных», так и «горячих» регуляторных функций. Результаты формирующего эксперимента (</a:t>
          </a:r>
          <a:r>
            <a:rPr lang="en-US" sz="1800" kern="1200" dirty="0" smtClean="0"/>
            <a:t>n</a:t>
          </a:r>
          <a:r>
            <a:rPr lang="ru-RU" sz="1800" kern="1200" dirty="0" smtClean="0"/>
            <a:t>=118)  показали ,  что наибольшие сдвиги выявлены в показателях  «холодных» регуляторных функций (слуховой и зрительной рабочей памяти, сдерживающего контроля ) у дошкольников экспериментальной группы. </a:t>
          </a:r>
          <a:endParaRPr lang="ru-RU" sz="1800" kern="1200" dirty="0"/>
        </a:p>
      </dsp:txBody>
      <dsp:txXfrm>
        <a:off x="104295" y="2082988"/>
        <a:ext cx="11348800" cy="1927907"/>
      </dsp:txXfrm>
    </dsp:sp>
    <dsp:sp modelId="{1D9E1F49-BBA0-4504-AD22-5768B3A4316F}">
      <dsp:nvSpPr>
        <dsp:cNvPr id="0" name=""/>
        <dsp:cNvSpPr/>
      </dsp:nvSpPr>
      <dsp:spPr>
        <a:xfrm>
          <a:off x="0" y="4127137"/>
          <a:ext cx="11557390" cy="1625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 Разработаны методические рекомендации  для педагогов дошкольных образовательных организаций</a:t>
          </a:r>
          <a:endParaRPr lang="ru-RU" sz="1800" kern="1200" dirty="0"/>
        </a:p>
      </dsp:txBody>
      <dsp:txXfrm>
        <a:off x="79339" y="4206476"/>
        <a:ext cx="11398712" cy="1466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B4884-001B-4E1E-8BCE-B5F97490DC96}">
      <dsp:nvSpPr>
        <dsp:cNvPr id="0" name=""/>
        <dsp:cNvSpPr/>
      </dsp:nvSpPr>
      <dsp:spPr>
        <a:xfrm rot="21300000">
          <a:off x="638860" y="914756"/>
          <a:ext cx="5252840" cy="459563"/>
        </a:xfrm>
        <a:prstGeom prst="mathMinus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7F72-84C8-42DB-B3D0-50E46C797FA8}">
      <dsp:nvSpPr>
        <dsp:cNvPr id="0" name=""/>
        <dsp:cNvSpPr/>
      </dsp:nvSpPr>
      <dsp:spPr>
        <a:xfrm>
          <a:off x="787115" y="240957"/>
          <a:ext cx="1959168" cy="915630"/>
        </a:xfrm>
        <a:prstGeom prst="down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16F7-0B0B-4E71-9D75-5BA34553C6E2}">
      <dsp:nvSpPr>
        <dsp:cNvPr id="0" name=""/>
        <dsp:cNvSpPr/>
      </dsp:nvSpPr>
      <dsp:spPr>
        <a:xfrm>
          <a:off x="3461197" y="0"/>
          <a:ext cx="2089779" cy="961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 Саморегуляции дошкольника</a:t>
          </a:r>
          <a:endParaRPr lang="ru-RU" sz="1700" kern="1200" dirty="0"/>
        </a:p>
      </dsp:txBody>
      <dsp:txXfrm>
        <a:off x="3461197" y="0"/>
        <a:ext cx="2089779" cy="961411"/>
      </dsp:txXfrm>
    </dsp:sp>
    <dsp:sp modelId="{4DF405BC-9FE8-4B59-B986-D2647F679FFE}">
      <dsp:nvSpPr>
        <dsp:cNvPr id="0" name=""/>
        <dsp:cNvSpPr/>
      </dsp:nvSpPr>
      <dsp:spPr>
        <a:xfrm>
          <a:off x="3787725" y="1258991"/>
          <a:ext cx="1959168" cy="915630"/>
        </a:xfrm>
        <a:prstGeom prst="upArrow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79CEB-5A6C-4859-AE63-897FCC37386E}">
      <dsp:nvSpPr>
        <dsp:cNvPr id="0" name=""/>
        <dsp:cNvSpPr/>
      </dsp:nvSpPr>
      <dsp:spPr>
        <a:xfrm>
          <a:off x="979584" y="1327664"/>
          <a:ext cx="2089779" cy="961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Функциональная физическая подготовка ребенка</a:t>
          </a:r>
          <a:endParaRPr lang="ru-RU" sz="1700" kern="1200" dirty="0"/>
        </a:p>
      </dsp:txBody>
      <dsp:txXfrm>
        <a:off x="979584" y="1327664"/>
        <a:ext cx="2089779" cy="9614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00BD3-2ED7-47A0-ABA1-DCA2941DC8B1}">
      <dsp:nvSpPr>
        <dsp:cNvPr id="0" name=""/>
        <dsp:cNvSpPr/>
      </dsp:nvSpPr>
      <dsp:spPr>
        <a:xfrm>
          <a:off x="0" y="944116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Veraksa</a:t>
          </a:r>
          <a:r>
            <a:rPr lang="en-US" sz="1500" kern="1200" dirty="0" smtClean="0"/>
            <a:t> A, </a:t>
          </a:r>
          <a:r>
            <a:rPr lang="en-US" sz="1500" kern="1200" dirty="0" err="1" smtClean="0"/>
            <a:t>Tvardovskaya</a:t>
          </a:r>
          <a:r>
            <a:rPr lang="en-US" sz="1500" kern="1200" dirty="0" smtClean="0"/>
            <a:t> A, </a:t>
          </a:r>
          <a:r>
            <a:rPr lang="en-US" sz="1500" kern="1200" dirty="0" err="1" smtClean="0"/>
            <a:t>Gavrilova</a:t>
          </a:r>
          <a:r>
            <a:rPr lang="en-US" sz="1500" kern="1200" dirty="0" smtClean="0"/>
            <a:t> M</a:t>
          </a:r>
          <a:r>
            <a:rPr lang="ru-RU" sz="1500" kern="1200" dirty="0" smtClean="0"/>
            <a:t>.</a:t>
          </a:r>
          <a:r>
            <a:rPr lang="en-US" sz="1500" kern="1200" dirty="0" smtClean="0"/>
            <a:t> Associations Between Executive Functions and Physical Fitness in Preschool Children</a:t>
          </a:r>
          <a:r>
            <a:rPr lang="ru-RU" sz="1500" kern="1200" dirty="0" smtClean="0"/>
            <a:t> </a:t>
          </a:r>
          <a:r>
            <a:rPr lang="en-US" sz="1500" kern="1200" dirty="0" smtClean="0"/>
            <a:t>//</a:t>
          </a:r>
          <a:r>
            <a:rPr lang="ru-RU" sz="1500" kern="1200" dirty="0" smtClean="0"/>
            <a:t> </a:t>
          </a:r>
          <a:r>
            <a:rPr lang="en-US" sz="1500" kern="1200" dirty="0" smtClean="0"/>
            <a:t>Frontiers in Psychology. - 2021. - Vol.12, Is.. - Art. № 674746. </a:t>
          </a:r>
          <a:endParaRPr lang="ru-RU" sz="1500" kern="1200" dirty="0"/>
        </a:p>
      </dsp:txBody>
      <dsp:txXfrm>
        <a:off x="40962" y="985078"/>
        <a:ext cx="11449675" cy="757185"/>
      </dsp:txXfrm>
    </dsp:sp>
    <dsp:sp modelId="{929143DE-218B-4194-B430-5A5207C33AAD}">
      <dsp:nvSpPr>
        <dsp:cNvPr id="0" name=""/>
        <dsp:cNvSpPr/>
      </dsp:nvSpPr>
      <dsp:spPr>
        <a:xfrm>
          <a:off x="0" y="3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Твардовская А.А. Развитие физической активности и регуляторных функций старших дошкольников в условиях дошкольной организации / А.А. Твардовская // </a:t>
          </a:r>
          <a:r>
            <a:rPr lang="ru-RU" sz="1500" kern="1200" dirty="0" err="1" smtClean="0"/>
            <a:t>Герценовские</a:t>
          </a:r>
          <a:r>
            <a:rPr lang="ru-RU" sz="1500" kern="1200" dirty="0" smtClean="0"/>
            <a:t> чтения: психологические исследования в образовании. 2022. - </a:t>
          </a:r>
          <a:r>
            <a:rPr lang="ru-RU" sz="1500" kern="1200" dirty="0" err="1" smtClean="0"/>
            <a:t>Вып</a:t>
          </a:r>
          <a:r>
            <a:rPr lang="ru-RU" sz="1500" kern="1200" dirty="0" smtClean="0"/>
            <a:t>. 5. -С. 452 – 459.</a:t>
          </a:r>
          <a:endParaRPr lang="ru-RU" sz="1500" kern="1200" dirty="0"/>
        </a:p>
      </dsp:txBody>
      <dsp:txXfrm>
        <a:off x="40962" y="40965"/>
        <a:ext cx="11449675" cy="757185"/>
      </dsp:txXfrm>
    </dsp:sp>
    <dsp:sp modelId="{51119503-B17F-491F-AAA1-241FEAE727E1}">
      <dsp:nvSpPr>
        <dsp:cNvPr id="0" name=""/>
        <dsp:cNvSpPr/>
      </dsp:nvSpPr>
      <dsp:spPr>
        <a:xfrm>
          <a:off x="0" y="4575633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Влияние физической активности дошкольников на развитие регуляторных функций: теоретический обзор исследований / А.А. Твардовская В.Ф., </a:t>
          </a:r>
          <a:r>
            <a:rPr lang="ru-RU" sz="1500" kern="1200" dirty="0" err="1" smtClean="0"/>
            <a:t>Габдулхаков</a:t>
          </a:r>
          <a:r>
            <a:rPr lang="ru-RU" sz="1500" kern="1200" dirty="0" smtClean="0"/>
            <a:t>, Н.Н. Новик, А.М. </a:t>
          </a:r>
          <a:r>
            <a:rPr lang="ru-RU" sz="1500" kern="1200" dirty="0" err="1" smtClean="0"/>
            <a:t>Гарифуллина</a:t>
          </a:r>
          <a:r>
            <a:rPr lang="ru-RU" sz="1500" kern="1200" dirty="0" smtClean="0"/>
            <a:t> // Вестник Московского университета. Серия 14. Психология. - 2020. - № 3. - С. 214–238.</a:t>
          </a:r>
          <a:endParaRPr lang="ru-RU" sz="1500" kern="1200" dirty="0"/>
        </a:p>
      </dsp:txBody>
      <dsp:txXfrm>
        <a:off x="40962" y="4616595"/>
        <a:ext cx="11449675" cy="757185"/>
      </dsp:txXfrm>
    </dsp:sp>
    <dsp:sp modelId="{C159F836-78AC-44EB-99C2-EAD57F1D743C}">
      <dsp:nvSpPr>
        <dsp:cNvPr id="0" name=""/>
        <dsp:cNvSpPr/>
      </dsp:nvSpPr>
      <dsp:spPr>
        <a:xfrm>
          <a:off x="0" y="2778247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Gavrilova</a:t>
          </a:r>
          <a:r>
            <a:rPr lang="en-US" sz="1500" kern="1200" dirty="0" smtClean="0"/>
            <a:t>, M., </a:t>
          </a:r>
          <a:r>
            <a:rPr lang="en-US" sz="1500" kern="1200" dirty="0" err="1" smtClean="0"/>
            <a:t>Veraksa</a:t>
          </a:r>
          <a:r>
            <a:rPr lang="en-US" sz="1500" kern="1200" dirty="0" smtClean="0"/>
            <a:t>, A., </a:t>
          </a:r>
          <a:r>
            <a:rPr lang="en-US" sz="1500" kern="1200" dirty="0" err="1" smtClean="0"/>
            <a:t>Leonov</a:t>
          </a:r>
          <a:r>
            <a:rPr lang="en-US" sz="1500" kern="1200" dirty="0" smtClean="0"/>
            <a:t>, S., </a:t>
          </a:r>
          <a:r>
            <a:rPr lang="en-US" sz="1500" kern="1200" dirty="0" err="1" smtClean="0"/>
            <a:t>Musalek</a:t>
          </a:r>
          <a:r>
            <a:rPr lang="en-US" sz="1500" kern="1200" dirty="0" smtClean="0"/>
            <a:t>, M. (2022). Physical Fitness and Child Development: Interrelations in Preschool Age. In: </a:t>
          </a:r>
          <a:r>
            <a:rPr lang="en-US" sz="1500" kern="1200" dirty="0" err="1" smtClean="0"/>
            <a:t>Veraksa</a:t>
          </a:r>
          <a:r>
            <a:rPr lang="en-US" sz="1500" kern="1200" dirty="0" smtClean="0"/>
            <a:t>, A. (</a:t>
          </a:r>
          <a:r>
            <a:rPr lang="en-US" sz="1500" kern="1200" dirty="0" err="1" smtClean="0"/>
            <a:t>eds</a:t>
          </a:r>
          <a:r>
            <a:rPr lang="en-US" sz="1500" kern="1200" dirty="0" smtClean="0"/>
            <a:t>) Child Development in Russia. Early Childhood Research and Education: An Inter-theoretical Focus, </a:t>
          </a:r>
          <a:r>
            <a:rPr lang="en-US" sz="1500" kern="1200" dirty="0" err="1" smtClean="0"/>
            <a:t>vol</a:t>
          </a:r>
          <a:r>
            <a:rPr lang="en-US" sz="1500" kern="1200" dirty="0" smtClean="0"/>
            <a:t> 3. Springer, Cham. </a:t>
          </a:r>
          <a:r>
            <a:rPr lang="en-US" sz="1500" kern="1200" dirty="0" smtClean="0">
              <a:hlinkClick xmlns:r="http://schemas.openxmlformats.org/officeDocument/2006/relationships" r:id="rId1"/>
            </a:rPr>
            <a:t>https://doi.org/10.1007/978-3-031-05524-9_7</a:t>
          </a:r>
          <a:r>
            <a:rPr lang="ru-RU" sz="1500" kern="1200" dirty="0" smtClean="0"/>
            <a:t> ( статья в коллективной  монографии)</a:t>
          </a:r>
          <a:endParaRPr lang="ru-RU" sz="1500" kern="1200" dirty="0"/>
        </a:p>
      </dsp:txBody>
      <dsp:txXfrm>
        <a:off x="40962" y="2819209"/>
        <a:ext cx="11449675" cy="757185"/>
      </dsp:txXfrm>
    </dsp:sp>
    <dsp:sp modelId="{6B720531-72BD-4970-BC6C-0D8A999E03D2}">
      <dsp:nvSpPr>
        <dsp:cNvPr id="0" name=""/>
        <dsp:cNvSpPr/>
      </dsp:nvSpPr>
      <dsp:spPr>
        <a:xfrm>
          <a:off x="0" y="1882556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Каким становится образование? / </a:t>
          </a:r>
          <a:r>
            <a:rPr lang="ru-RU" sz="1500" kern="1200" dirty="0" err="1" smtClean="0"/>
            <a:t>Е.В.Волкова</a:t>
          </a:r>
          <a:r>
            <a:rPr lang="ru-RU" sz="1500" kern="1200" dirty="0" smtClean="0"/>
            <a:t>, И.В </a:t>
          </a:r>
          <a:r>
            <a:rPr lang="ru-RU" sz="1500" kern="1200" dirty="0" err="1" smtClean="0"/>
            <a:t>Дворецкая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М.К.Кабардов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М.М.Лобаскова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П.А.Оржековский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Г.У.Солдатова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А.А.Твардовская</a:t>
          </a:r>
          <a:r>
            <a:rPr lang="ru-RU" sz="1500" kern="1200" dirty="0" smtClean="0"/>
            <a:t> //Вестник РФФИ - 2022. - №1(113) - с.23 -37</a:t>
          </a:r>
          <a:endParaRPr lang="ru-RU" sz="1500" kern="1200" dirty="0"/>
        </a:p>
      </dsp:txBody>
      <dsp:txXfrm>
        <a:off x="40962" y="1923518"/>
        <a:ext cx="11449675" cy="757185"/>
      </dsp:txXfrm>
    </dsp:sp>
    <dsp:sp modelId="{59CF3AB2-7139-46B9-94C0-8523CA5C10F0}">
      <dsp:nvSpPr>
        <dsp:cNvPr id="0" name=""/>
        <dsp:cNvSpPr/>
      </dsp:nvSpPr>
      <dsp:spPr>
        <a:xfrm>
          <a:off x="0" y="3641165"/>
          <a:ext cx="11531599" cy="839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Веракса</a:t>
          </a:r>
          <a:r>
            <a:rPr lang="ru-RU" sz="1500" kern="1200" dirty="0" smtClean="0"/>
            <a:t>, А.Н., </a:t>
          </a:r>
          <a:r>
            <a:rPr lang="ru-RU" sz="1500" kern="1200" dirty="0" err="1" smtClean="0"/>
            <a:t>Белолуцкая</a:t>
          </a:r>
          <a:r>
            <a:rPr lang="ru-RU" sz="1500" kern="1200" dirty="0" smtClean="0"/>
            <a:t>, А.К., Гаврилова, М.Н., Леонов, С.В. Связь регуляторных функций и </a:t>
          </a:r>
          <a:r>
            <a:rPr lang="ru-RU" sz="1500" kern="1200" dirty="0" err="1" smtClean="0"/>
            <a:t>показателеи</a:t>
          </a:r>
          <a:r>
            <a:rPr lang="ru-RU" sz="1500" kern="1200" dirty="0" smtClean="0"/>
            <a:t>̆ </a:t>
          </a:r>
          <a:r>
            <a:rPr lang="ru-RU" sz="1500" kern="1200" dirty="0" err="1" smtClean="0"/>
            <a:t>функциональнои</a:t>
          </a:r>
          <a:r>
            <a:rPr lang="ru-RU" sz="1500" kern="1200" dirty="0" smtClean="0"/>
            <a:t>̆ </a:t>
          </a:r>
          <a:r>
            <a:rPr lang="ru-RU" sz="1500" kern="1200" dirty="0" err="1" smtClean="0"/>
            <a:t>физическои</a:t>
          </a:r>
          <a:r>
            <a:rPr lang="ru-RU" sz="1500" kern="1200" dirty="0" smtClean="0"/>
            <a:t>̆ подготовки у </a:t>
          </a:r>
          <a:r>
            <a:rPr lang="ru-RU" sz="1500" kern="1200" dirty="0" err="1" smtClean="0"/>
            <a:t>детеи</a:t>
          </a:r>
          <a:r>
            <a:rPr lang="ru-RU" sz="1500" kern="1200" dirty="0" smtClean="0"/>
            <a:t>̆ дошкольного возраста: обзор исследований // Вопросы психологии. 2020. - № 2 .- С. 1–16. </a:t>
          </a:r>
          <a:endParaRPr lang="ru-RU" sz="1500" kern="1200" dirty="0"/>
        </a:p>
      </dsp:txBody>
      <dsp:txXfrm>
        <a:off x="40962" y="3682127"/>
        <a:ext cx="11449675" cy="757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3698D-83AE-4A37-B6B0-A5C82C6866CB}">
      <dsp:nvSpPr>
        <dsp:cNvPr id="0" name=""/>
        <dsp:cNvSpPr/>
      </dsp:nvSpPr>
      <dsp:spPr>
        <a:xfrm>
          <a:off x="1247832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59934-A7B6-4CBD-90A9-2EA8063C5EC0}">
      <dsp:nvSpPr>
        <dsp:cNvPr id="0" name=""/>
        <dsp:cNvSpPr/>
      </dsp:nvSpPr>
      <dsp:spPr>
        <a:xfrm>
          <a:off x="312277" y="74961"/>
          <a:ext cx="3346026" cy="2481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Перспективы внедрения результатов</a:t>
          </a:r>
          <a:r>
            <a:rPr lang="ru-RU" sz="1800" kern="1200" dirty="0" smtClean="0"/>
            <a:t>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2023-2024 уч. году на базе 15 ДОО г. Казани;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2024-2026 уч. годах на базе 20 ДОО РТ.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33391" y="196075"/>
        <a:ext cx="3103798" cy="2238806"/>
      </dsp:txXfrm>
    </dsp:sp>
    <dsp:sp modelId="{D8CCE95D-1721-43D3-A3DA-422C4634F338}">
      <dsp:nvSpPr>
        <dsp:cNvPr id="0" name=""/>
        <dsp:cNvSpPr/>
      </dsp:nvSpPr>
      <dsp:spPr>
        <a:xfrm>
          <a:off x="4296363" y="74961"/>
          <a:ext cx="3773364" cy="24556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Риски при реализации</a:t>
          </a:r>
          <a:r>
            <a:rPr lang="ru-RU" sz="1800" kern="1200" dirty="0" smtClean="0"/>
            <a:t>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- не заинтересованность педагогов в реализации программы;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пропуск  ребенком дошкольного возраста более половины занятий программы.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416237" y="194835"/>
        <a:ext cx="3533616" cy="2215883"/>
      </dsp:txXfrm>
    </dsp:sp>
    <dsp:sp modelId="{B0FD3FA1-5F44-4FEF-9B9E-01B5A771E71B}">
      <dsp:nvSpPr>
        <dsp:cNvPr id="0" name=""/>
        <dsp:cNvSpPr/>
      </dsp:nvSpPr>
      <dsp:spPr>
        <a:xfrm>
          <a:off x="342958" y="2948925"/>
          <a:ext cx="3310025" cy="2431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Действия: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- согласование с профильным управлением образования   перечень ДОО;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организация и проведение КПК, обучающих семинаров и методическое сопровождение  педагогов, родителей.</a:t>
          </a:r>
          <a:endParaRPr lang="ru-RU" sz="1800" kern="1200" dirty="0"/>
        </a:p>
      </dsp:txBody>
      <dsp:txXfrm>
        <a:off x="461661" y="3067628"/>
        <a:ext cx="3072619" cy="2194231"/>
      </dsp:txXfrm>
    </dsp:sp>
    <dsp:sp modelId="{87C225B7-FBF8-4A8A-BBED-B4972E925D85}">
      <dsp:nvSpPr>
        <dsp:cNvPr id="0" name=""/>
        <dsp:cNvSpPr/>
      </dsp:nvSpPr>
      <dsp:spPr>
        <a:xfrm>
          <a:off x="4406904" y="2948925"/>
          <a:ext cx="3653893" cy="2431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Отсутствие внедрения (риски):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 - </a:t>
          </a:r>
          <a:r>
            <a:rPr lang="ru-RU" sz="1800" kern="1200" dirty="0" smtClean="0">
              <a:latin typeface="+mn-lt"/>
              <a:cs typeface="Times New Roman" pitchFamily="18" charset="0"/>
            </a:rPr>
            <a:t>потеря </a:t>
          </a:r>
          <a:r>
            <a:rPr lang="ru-RU" sz="1800" kern="1200" dirty="0" smtClean="0">
              <a:latin typeface="+mn-lt"/>
              <a:cs typeface="Times New Roman" pitchFamily="18" charset="0"/>
            </a:rPr>
            <a:t>возможности улучшить показатели регуляторных </a:t>
          </a:r>
          <a:r>
            <a:rPr lang="ru-RU" sz="1800" kern="1200" dirty="0" smtClean="0">
              <a:latin typeface="+mn-lt"/>
              <a:cs typeface="Times New Roman" pitchFamily="18" charset="0"/>
            </a:rPr>
            <a:t>функций, а </a:t>
          </a:r>
          <a:r>
            <a:rPr lang="ru-RU" sz="1800" kern="1200" dirty="0" smtClean="0">
              <a:latin typeface="+mn-lt"/>
              <a:cs typeface="Times New Roman" pitchFamily="18" charset="0"/>
            </a:rPr>
            <a:t>на этапе школьного обучения дети могут  столкнуться со сложностями в общении и обучении.</a:t>
          </a:r>
        </a:p>
      </dsp:txBody>
      <dsp:txXfrm>
        <a:off x="4525607" y="3067628"/>
        <a:ext cx="3416487" cy="219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79BD-E6C7-43FB-A12A-E5887ABCF53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93389-1EF4-4D7F-9739-1C15B5C3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3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3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1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0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CB91-4F0C-4C9B-81F3-A9BF542AA3C7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3F69-8869-4184-BEEE-CAE1FC943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3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516" y="1490099"/>
            <a:ext cx="10476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3600" b="1" kern="0" dirty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Изучение возможностей развития когнитивной регуляции посредством физических упражнений </a:t>
            </a:r>
            <a:endParaRPr lang="ru-RU" sz="3600" b="1" kern="0" dirty="0" smtClean="0">
              <a:solidFill>
                <a:srgbClr val="4472C4">
                  <a:lumMod val="75000"/>
                </a:srgbClr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3600" b="1" kern="0" dirty="0" smtClean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в </a:t>
            </a:r>
            <a:r>
              <a:rPr lang="ru-RU" sz="3600" b="1" kern="0" dirty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дошкольном </a:t>
            </a:r>
            <a:r>
              <a:rPr lang="ru-RU" sz="3600" b="1" kern="0" dirty="0" smtClean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возрасте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3600" b="1" kern="0" dirty="0" smtClean="0">
              <a:solidFill>
                <a:srgbClr val="4472C4">
                  <a:lumMod val="75000"/>
                </a:srgbClr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научный проект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№ 19-29-14111</a:t>
            </a:r>
            <a:r>
              <a:rPr lang="ru-RU" sz="3600" b="1" dirty="0">
                <a:solidFill>
                  <a:prstClr val="black"/>
                </a:solidFill>
              </a:rPr>
              <a:t> </a:t>
            </a:r>
            <a:endParaRPr lang="ru-RU" sz="3600" b="1" kern="0" dirty="0">
              <a:solidFill>
                <a:srgbClr val="005E4D"/>
              </a:solidFill>
              <a:cs typeface="Arial"/>
              <a:sym typeface="Arial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552445" y="4822339"/>
            <a:ext cx="4718013" cy="1077216"/>
          </a:xfrm>
          <a:prstGeom prst="rect">
            <a:avLst/>
          </a:prstGeom>
          <a:noFill/>
        </p:spPr>
        <p:txBody>
          <a:bodyPr wrap="none" lIns="91435" tIns="45719" rIns="91435" bIns="45719" rtlCol="0">
            <a:spAutoFit/>
          </a:bodyPr>
          <a:lstStyle/>
          <a:p>
            <a:pPr algn="r" defTabSz="914357"/>
            <a:r>
              <a:rPr lang="ru-RU" sz="1600" b="1" dirty="0" smtClean="0">
                <a:solidFill>
                  <a:srgbClr val="1F497D"/>
                </a:solidFill>
                <a:latin typeface="Calibri"/>
              </a:rPr>
              <a:t>Руководитель - Алла Александровна Твардовская, </a:t>
            </a:r>
          </a:p>
          <a:p>
            <a:pPr algn="r" defTabSz="914357"/>
            <a:r>
              <a:rPr lang="ru-RU" sz="1600" dirty="0" smtClean="0">
                <a:solidFill>
                  <a:srgbClr val="1F497D"/>
                </a:solidFill>
                <a:latin typeface="Calibri"/>
              </a:rPr>
              <a:t>заведующий кафедрой дошкольного образования </a:t>
            </a:r>
          </a:p>
          <a:p>
            <a:pPr algn="r" defTabSz="914357"/>
            <a:r>
              <a:rPr lang="ru-RU" sz="1600" dirty="0" smtClean="0">
                <a:solidFill>
                  <a:srgbClr val="1F497D"/>
                </a:solidFill>
                <a:latin typeface="Calibri"/>
              </a:rPr>
              <a:t>Института </a:t>
            </a:r>
            <a:r>
              <a:rPr lang="ru-RU" sz="1600" dirty="0">
                <a:solidFill>
                  <a:srgbClr val="1F497D"/>
                </a:solidFill>
                <a:latin typeface="Calibri"/>
              </a:rPr>
              <a:t>психологии и </a:t>
            </a:r>
            <a:r>
              <a:rPr lang="ru-RU" sz="1600" dirty="0" smtClean="0">
                <a:solidFill>
                  <a:srgbClr val="1F497D"/>
                </a:solidFill>
                <a:latin typeface="Calibri"/>
              </a:rPr>
              <a:t>образования</a:t>
            </a:r>
            <a:r>
              <a:rPr lang="ru-RU" sz="16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600" dirty="0" smtClean="0">
                <a:solidFill>
                  <a:srgbClr val="1F497D"/>
                </a:solidFill>
                <a:latin typeface="Calibri"/>
              </a:rPr>
              <a:t>КФУ,</a:t>
            </a:r>
          </a:p>
          <a:p>
            <a:pPr algn="r" defTabSz="914357"/>
            <a:r>
              <a:rPr lang="ru-RU" sz="1600" dirty="0" smtClean="0">
                <a:solidFill>
                  <a:srgbClr val="1F497D"/>
                </a:solidFill>
                <a:latin typeface="Calibri"/>
              </a:rPr>
              <a:t>доцент</a:t>
            </a:r>
            <a:endParaRPr lang="ru-RU" sz="160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2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04191" y="372966"/>
            <a:ext cx="5137248" cy="2243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600" y="1457624"/>
            <a:ext cx="5760640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00" y="1968675"/>
            <a:ext cx="5760640" cy="128215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Оценка специфики взаимодействия регуляторных функций и уровня физической подготовки дошкольников 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и 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возможности направленного развития когнитивной регуляции посредством физических упражнений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2548" y="420048"/>
            <a:ext cx="4800533" cy="22139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	Развитые </a:t>
            </a:r>
            <a:r>
              <a:rPr lang="ru-RU" sz="1800" dirty="0"/>
              <a:t>навыки саморегуляции позволяют ребенку демонстрировать более высокие результаты при оценке функциональной физической подготовки за счет запоминания техники выполнения упражнений и формирования мыслительного образа. А </a:t>
            </a:r>
            <a:r>
              <a:rPr lang="ru-RU" sz="1800" dirty="0" smtClean="0"/>
              <a:t> физические упражнения, занятия </a:t>
            </a:r>
            <a:r>
              <a:rPr lang="ru-RU" sz="1800" dirty="0"/>
              <a:t>спортом развивают у детей не только умение управлять своим телом, но и отражаются на управлении когнитивными </a:t>
            </a:r>
            <a:r>
              <a:rPr lang="ru-RU" sz="1800" dirty="0" smtClean="0"/>
              <a:t>процессами.</a:t>
            </a: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6411627"/>
              </p:ext>
            </p:extLst>
          </p:nvPr>
        </p:nvGraphicFramePr>
        <p:xfrm>
          <a:off x="0" y="4183414"/>
          <a:ext cx="6530561" cy="228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6096000" y="170080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804191" y="3014566"/>
            <a:ext cx="5137248" cy="31449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72548" y="3098194"/>
            <a:ext cx="4800533" cy="2977677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700" dirty="0" smtClean="0"/>
              <a:t>	Наибольшие </a:t>
            </a:r>
            <a:r>
              <a:rPr lang="ru-RU" sz="1700" dirty="0"/>
              <a:t>различия обнаружены в способности детей контролировать импульсивные побуждения взамен произвольным (сдерживающий контроль) и в запоминании пространственного расположения новых элементов. С этими заданиями лучше </a:t>
            </a:r>
            <a:r>
              <a:rPr lang="ru-RU" sz="1700" dirty="0" smtClean="0"/>
              <a:t>справлялись </a:t>
            </a:r>
            <a:r>
              <a:rPr lang="ru-RU" sz="1700" dirty="0"/>
              <a:t>дети с высоким уровнем общей физической функциональной подготовки, чем дети со средним и низким уровнями. Таким образом, можно предположить, что физическая функциональная подготовка позитивно сказывается на способности детей выполнять задачи по саморегуляции.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3500" y="520700"/>
            <a:ext cx="165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Выводы</a:t>
            </a:r>
            <a:endParaRPr lang="ru-RU" sz="32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096000" y="344070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1395488"/>
              </p:ext>
            </p:extLst>
          </p:nvPr>
        </p:nvGraphicFramePr>
        <p:xfrm>
          <a:off x="457200" y="736600"/>
          <a:ext cx="11531600" cy="551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351879"/>
            <a:ext cx="2605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Ключевые публикации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0"/>
            <a:ext cx="1146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43100" y="88928"/>
            <a:ext cx="9144000" cy="766763"/>
          </a:xfrm>
        </p:spPr>
        <p:txBody>
          <a:bodyPr/>
          <a:lstStyle/>
          <a:p>
            <a:r>
              <a:rPr lang="ru-RU" dirty="0" smtClean="0"/>
              <a:t>Учебно-методические пособия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2" b="2075"/>
          <a:stretch/>
        </p:blipFill>
        <p:spPr bwMode="auto">
          <a:xfrm>
            <a:off x="1511299" y="794618"/>
            <a:ext cx="4287201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22" y="794618"/>
            <a:ext cx="4336315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087" y="3008118"/>
            <a:ext cx="962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800" b="1" kern="0" dirty="0" smtClean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СПАСИБО ЗА ВНИМАНИЕ</a:t>
            </a:r>
            <a:endParaRPr lang="ru-RU" sz="2800" b="1" kern="0" dirty="0">
              <a:solidFill>
                <a:srgbClr val="005E4D"/>
              </a:solidFill>
              <a:cs typeface="Arial"/>
              <a:sym typeface="Arial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6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087" y="271398"/>
            <a:ext cx="962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800" b="1" kern="0" dirty="0" smtClean="0">
                <a:solidFill>
                  <a:srgbClr val="4472C4">
                    <a:lumMod val="75000"/>
                  </a:srgbClr>
                </a:solidFill>
                <a:cs typeface="Arial"/>
                <a:sym typeface="Arial"/>
              </a:rPr>
              <a:t>Перспективы  </a:t>
            </a:r>
            <a:endParaRPr lang="ru-RU" sz="2800" b="1" kern="0" dirty="0">
              <a:solidFill>
                <a:srgbClr val="005E4D"/>
              </a:solidFill>
              <a:cs typeface="Arial"/>
              <a:sym typeface="Arial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05902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7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1410" y="991300"/>
            <a:ext cx="4692681" cy="4025200"/>
          </a:xfrm>
        </p:spPr>
        <p:txBody>
          <a:bodyPr>
            <a:noAutofit/>
          </a:bodyPr>
          <a:lstStyle/>
          <a:p>
            <a:pPr marL="180975" indent="361950" algn="just"/>
            <a:r>
              <a:rPr lang="ru-RU" sz="2000" dirty="0" smtClean="0"/>
              <a:t>Изучение </a:t>
            </a:r>
            <a:r>
              <a:rPr lang="ru-RU" sz="2000" dirty="0"/>
              <a:t>взаимосвязей между компонентами </a:t>
            </a:r>
            <a:r>
              <a:rPr lang="ru-RU" sz="2000" dirty="0" smtClean="0"/>
              <a:t>отдельных когнитивных </a:t>
            </a:r>
            <a:r>
              <a:rPr lang="ru-RU" sz="2000" dirty="0"/>
              <a:t>функций и </a:t>
            </a:r>
            <a:r>
              <a:rPr lang="ru-RU" sz="2000" dirty="0" smtClean="0"/>
              <a:t> физического развития </a:t>
            </a:r>
            <a:r>
              <a:rPr lang="ru-RU" sz="2000" dirty="0"/>
              <a:t>в дошкольном возрасте представляет особый исследовательский интерес, поскольку именно в этом возрасте происходит интенсивное развитие </a:t>
            </a:r>
            <a:r>
              <a:rPr lang="ru-RU" sz="2000" dirty="0" smtClean="0"/>
              <a:t>регуляторных </a:t>
            </a:r>
            <a:r>
              <a:rPr lang="ru-RU" sz="2000" dirty="0"/>
              <a:t>функций (</a:t>
            </a:r>
            <a:r>
              <a:rPr lang="ru-RU" sz="2000" dirty="0" err="1"/>
              <a:t>Montroy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., 2016). </a:t>
            </a:r>
            <a:endParaRPr lang="ru-RU" sz="2000" dirty="0" smtClean="0"/>
          </a:p>
          <a:p>
            <a:pPr marL="180975" indent="361950" algn="just"/>
            <a:r>
              <a:rPr lang="ru-RU" sz="2000" dirty="0" smtClean="0"/>
              <a:t>За </a:t>
            </a:r>
            <a:r>
              <a:rPr lang="ru-RU" sz="2000" dirty="0"/>
              <a:t>последние 20 лет была проведена целая волна эмпирических исследований, изучающих влияние </a:t>
            </a:r>
            <a:r>
              <a:rPr lang="ru-RU" sz="2000" dirty="0" smtClean="0"/>
              <a:t>на развитие регуляторных </a:t>
            </a:r>
            <a:r>
              <a:rPr lang="ru-RU" sz="2000" dirty="0"/>
              <a:t>функций различных факторов, связанных с физической подготовкой.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3516" y="5367516"/>
            <a:ext cx="106618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Однако из-за </a:t>
            </a:r>
            <a:r>
              <a:rPr lang="ru-RU" dirty="0" smtClean="0"/>
              <a:t>сложной структуры двигательных </a:t>
            </a:r>
            <a:r>
              <a:rPr lang="ru-RU" dirty="0"/>
              <a:t>навыков </a:t>
            </a:r>
            <a:r>
              <a:rPr lang="ru-RU" dirty="0" smtClean="0"/>
              <a:t>детей дошкольного возраста </a:t>
            </a:r>
            <a:r>
              <a:rPr lang="ru-RU" dirty="0"/>
              <a:t>очень трудно найти конкретные программы физического воспитания, которые могли </a:t>
            </a:r>
            <a:r>
              <a:rPr lang="ru-RU" dirty="0" smtClean="0"/>
              <a:t>бы одновременно </a:t>
            </a:r>
            <a:r>
              <a:rPr lang="ru-RU" dirty="0"/>
              <a:t>улучшить двигательный </a:t>
            </a:r>
            <a:r>
              <a:rPr lang="ru-RU" dirty="0" smtClean="0"/>
              <a:t>и </a:t>
            </a:r>
            <a:r>
              <a:rPr lang="ru-RU" dirty="0"/>
              <a:t>когнитивный статус ребенка.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3" y="1341436"/>
            <a:ext cx="5036345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88928"/>
            <a:ext cx="10833100" cy="180337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000" dirty="0" smtClean="0"/>
              <a:t>Цель 1: изучить </a:t>
            </a:r>
            <a:r>
              <a:rPr lang="ru-RU" sz="5000" dirty="0"/>
              <a:t>взаимосвязи развития горячих и холодных регуляторных функций (сдерживающий контроль, когнитивная гибкость, рабочая память) с развитием физических навыков (длинной прыжка, навыком бросания мяча, гибкостью, выносливостью в беге) у детей в возрасте 5-7 лет. </a:t>
            </a:r>
          </a:p>
          <a:p>
            <a:pPr marL="0" indent="0" algn="just">
              <a:buNone/>
            </a:pPr>
            <a:r>
              <a:rPr lang="ru-RU" sz="5000" dirty="0" smtClean="0"/>
              <a:t>Цель 2: разработка </a:t>
            </a:r>
            <a:r>
              <a:rPr lang="ru-RU" sz="5000" dirty="0"/>
              <a:t>комплекса упражнений и занятий физической активностью для детей в возрасте 5-6 лет, который </a:t>
            </a:r>
            <a:r>
              <a:rPr lang="ru-RU" sz="5000" dirty="0" smtClean="0"/>
              <a:t>позволит </a:t>
            </a:r>
            <a:r>
              <a:rPr lang="ru-RU" sz="5000" dirty="0"/>
              <a:t>повысить уровень развития «холодных» и «горячих» регуляторных функций</a:t>
            </a:r>
            <a:r>
              <a:rPr lang="ru-RU" dirty="0" smtClean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6798130"/>
              </p:ext>
            </p:extLst>
          </p:nvPr>
        </p:nvGraphicFramePr>
        <p:xfrm>
          <a:off x="266700" y="2172813"/>
          <a:ext cx="11569700" cy="458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789951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34393" y="446896"/>
            <a:ext cx="4937088" cy="543704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cap="all" dirty="0" smtClean="0"/>
              <a:t>Методы исследования</a:t>
            </a:r>
            <a:endParaRPr lang="ru-RU" sz="3600" b="1" cap="all" spc="-133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31272" y="1222831"/>
            <a:ext cx="68630" cy="250300"/>
          </a:xfrm>
          <a:prstGeom prst="rect">
            <a:avLst/>
          </a:prstGeom>
          <a:solidFill>
            <a:srgbClr val="CE1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9690" y="1940953"/>
            <a:ext cx="5144447" cy="68740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9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71481" y="2464167"/>
            <a:ext cx="2978971" cy="3142756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1900" spc="-133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1955" y="1098445"/>
            <a:ext cx="10447755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dirty="0" err="1" smtClean="0"/>
              <a:t>Субтесты</a:t>
            </a:r>
            <a:r>
              <a:rPr lang="ru-RU" dirty="0" smtClean="0"/>
              <a:t> </a:t>
            </a:r>
            <a:r>
              <a:rPr lang="ru-RU" dirty="0"/>
              <a:t>нейропсихологического диагностического комплекса NEPSY-II. (</a:t>
            </a:r>
            <a:r>
              <a:rPr lang="ru-RU" dirty="0" err="1"/>
              <a:t>Korkman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2007)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758" y="1671644"/>
            <a:ext cx="11135142" cy="15850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err="1" smtClean="0"/>
              <a:t>субтест</a:t>
            </a:r>
            <a:r>
              <a:rPr lang="ru-RU" dirty="0" smtClean="0"/>
              <a:t> </a:t>
            </a:r>
            <a:r>
              <a:rPr lang="ru-RU" dirty="0"/>
              <a:t>«Повторение предложений» (</a:t>
            </a:r>
            <a:r>
              <a:rPr lang="en-US" dirty="0"/>
              <a:t>Sentences Repetition, 1. NEPSY-II) — </a:t>
            </a:r>
            <a:r>
              <a:rPr lang="ru-RU" dirty="0"/>
              <a:t>слухоречевая память;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err="1" smtClean="0"/>
              <a:t>субтест</a:t>
            </a:r>
            <a:r>
              <a:rPr lang="ru-RU" dirty="0" smtClean="0"/>
              <a:t> </a:t>
            </a:r>
            <a:r>
              <a:rPr lang="ru-RU" dirty="0"/>
              <a:t>«Память на конструирование» (</a:t>
            </a:r>
            <a:r>
              <a:rPr lang="en-US" dirty="0"/>
              <a:t>Memory for Designs, NEPSY-II) —</a:t>
            </a:r>
            <a:r>
              <a:rPr lang="ru-RU" dirty="0"/>
              <a:t>зрительная память.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smtClean="0"/>
              <a:t>сортировка </a:t>
            </a:r>
            <a:r>
              <a:rPr lang="ru-RU" dirty="0"/>
              <a:t>карт по изменяемому признаку (</a:t>
            </a:r>
            <a:r>
              <a:rPr lang="en-US" dirty="0"/>
              <a:t>Dimensional Change Card Sort (DCCS)) (</a:t>
            </a:r>
            <a:r>
              <a:rPr lang="en-US" dirty="0" err="1"/>
              <a:t>Zelazo</a:t>
            </a:r>
            <a:r>
              <a:rPr lang="en-US" dirty="0"/>
              <a:t>, 2006);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err="1" smtClean="0"/>
              <a:t>субтест</a:t>
            </a:r>
            <a:r>
              <a:rPr lang="ru-RU" dirty="0" smtClean="0"/>
              <a:t> </a:t>
            </a:r>
            <a:r>
              <a:rPr lang="ru-RU" dirty="0"/>
              <a:t>«Торможение» (</a:t>
            </a:r>
            <a:r>
              <a:rPr lang="en-US" dirty="0"/>
              <a:t>Inhibition, NEPSY-II).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err="1" smtClean="0"/>
              <a:t>субтест</a:t>
            </a:r>
            <a:r>
              <a:rPr lang="ru-RU" dirty="0" smtClean="0"/>
              <a:t> </a:t>
            </a:r>
            <a:r>
              <a:rPr lang="ru-RU" dirty="0"/>
              <a:t>«Статуя» (</a:t>
            </a:r>
            <a:r>
              <a:rPr lang="en-US" dirty="0" err="1"/>
              <a:t>Stetue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3075" y="3941487"/>
            <a:ext cx="9807377" cy="4154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dirty="0" smtClean="0"/>
              <a:t>Диагностика </a:t>
            </a:r>
            <a:r>
              <a:rPr lang="ru-RU" dirty="0"/>
              <a:t>физического развития дошкольников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2" descr="https://euc-powerpoint.officeapps.live.com/pods/GetClipboardImage.ashx?Id=a3447166-8b1b-4d7d-8a3b-c875e8afc160&amp;DC=PSE1&amp;pkey=7fe23fe0-c8d1-49db-adc9-ae12cb8c9fed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euc-powerpoint.officeapps.live.com/pods/GetClipboardImage.ashx?Id=a3447166-8b1b-4d7d-8a3b-c875e8afc160&amp;DC=PSE1&amp;pkey=7fe23fe0-c8d1-49db-adc9-ae12cb8c9fed&amp;wdwaccluster=PSE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euc-powerpoint.officeapps.live.com/pods/GetClipboardImage.ashx?Id=31c0764b-94f6-4873-bce2-5d45aa0209c7&amp;DC=PSE1&amp;pkey=4b30a2b8-d0e5-4248-9d38-9c138c22925d&amp;wdwaccluster=PSE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3697" y="3988516"/>
            <a:ext cx="45719" cy="321436"/>
          </a:xfrm>
          <a:prstGeom prst="rect">
            <a:avLst/>
          </a:prstGeom>
          <a:solidFill>
            <a:srgbClr val="CE1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0158" y="4322045"/>
            <a:ext cx="11135142" cy="15850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smtClean="0"/>
              <a:t>задание </a:t>
            </a:r>
            <a:r>
              <a:rPr lang="ru-RU" dirty="0"/>
              <a:t>на длину прыжка,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smtClean="0"/>
              <a:t>проверка </a:t>
            </a:r>
            <a:r>
              <a:rPr lang="ru-RU" dirty="0"/>
              <a:t>навыков бросания мяча обеими руками,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smtClean="0"/>
              <a:t>задание </a:t>
            </a:r>
            <a:r>
              <a:rPr lang="ru-RU" dirty="0"/>
              <a:t>гибкость,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со сменой направлений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2363" y="5522369"/>
            <a:ext cx="9448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Экспертиза </a:t>
            </a:r>
            <a:r>
              <a:rPr lang="ru-RU" dirty="0"/>
              <a:t>образовательной среды с помощью инструмента ECERS-R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63698" y="5647519"/>
            <a:ext cx="45719" cy="250300"/>
          </a:xfrm>
          <a:prstGeom prst="rect">
            <a:avLst/>
          </a:prstGeom>
          <a:solidFill>
            <a:srgbClr val="CE1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2363" y="6167299"/>
            <a:ext cx="94488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Анкетирование </a:t>
            </a:r>
            <a:r>
              <a:rPr lang="ru-RU" dirty="0"/>
              <a:t>родителей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66236" y="6234509"/>
            <a:ext cx="45719" cy="250300"/>
          </a:xfrm>
          <a:prstGeom prst="rect">
            <a:avLst/>
          </a:prstGeom>
          <a:solidFill>
            <a:srgbClr val="CE1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2719" y="3391916"/>
            <a:ext cx="96280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тест </a:t>
            </a:r>
            <a:r>
              <a:rPr lang="ru-RU" dirty="0"/>
              <a:t>«Цветные прогрессивные матрицы </a:t>
            </a:r>
            <a:r>
              <a:rPr lang="ru-RU" dirty="0" err="1"/>
              <a:t>Равена</a:t>
            </a:r>
            <a:r>
              <a:rPr lang="ru-RU" dirty="0"/>
              <a:t>» (</a:t>
            </a:r>
            <a:r>
              <a:rPr lang="ru-RU" dirty="0" err="1"/>
              <a:t>Raven</a:t>
            </a:r>
            <a:r>
              <a:rPr lang="ru-RU" dirty="0"/>
              <a:t> &amp; </a:t>
            </a:r>
            <a:r>
              <a:rPr lang="ru-RU" dirty="0" err="1"/>
              <a:t>Raven</a:t>
            </a:r>
            <a:r>
              <a:rPr lang="ru-RU" dirty="0"/>
              <a:t>, 2004).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54831" y="3459127"/>
            <a:ext cx="45719" cy="317510"/>
          </a:xfrm>
          <a:prstGeom prst="rect">
            <a:avLst/>
          </a:prstGeom>
          <a:solidFill>
            <a:srgbClr val="CE1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1410" y="794618"/>
            <a:ext cx="5093090" cy="5057647"/>
          </a:xfrm>
        </p:spPr>
        <p:txBody>
          <a:bodyPr>
            <a:noAutofit/>
          </a:bodyPr>
          <a:lstStyle/>
          <a:p>
            <a:pPr marL="180975" indent="361950" algn="just"/>
            <a:r>
              <a:rPr lang="ru-RU" sz="3200" dirty="0" smtClean="0"/>
              <a:t>Коллектив проекта</a:t>
            </a:r>
          </a:p>
          <a:p>
            <a:pPr marL="180975" indent="361950" algn="just"/>
            <a:endParaRPr lang="ru-RU" sz="3200" dirty="0" smtClean="0"/>
          </a:p>
          <a:p>
            <a:pPr marL="177800" indent="-177800" algn="just"/>
            <a:r>
              <a:rPr lang="ru-RU" dirty="0"/>
              <a:t>1.	Руководитель </a:t>
            </a:r>
            <a:r>
              <a:rPr lang="ru-RU" dirty="0" smtClean="0"/>
              <a:t>– Твардовская Алла </a:t>
            </a:r>
            <a:r>
              <a:rPr lang="ru-RU" dirty="0"/>
              <a:t>Александровна </a:t>
            </a:r>
            <a:endParaRPr lang="ru-RU" dirty="0" smtClean="0"/>
          </a:p>
          <a:p>
            <a:pPr marL="177800" indent="-177800" algn="just"/>
            <a:r>
              <a:rPr lang="ru-RU" dirty="0" smtClean="0"/>
              <a:t>2. </a:t>
            </a:r>
            <a:r>
              <a:rPr lang="ru-RU" dirty="0" err="1" smtClean="0"/>
              <a:t>Габдулхаков</a:t>
            </a:r>
            <a:r>
              <a:rPr lang="ru-RU" dirty="0" smtClean="0"/>
              <a:t> </a:t>
            </a:r>
            <a:r>
              <a:rPr lang="ru-RU" dirty="0"/>
              <a:t>Валерьян </a:t>
            </a:r>
            <a:r>
              <a:rPr lang="ru-RU" dirty="0" err="1"/>
              <a:t>Фаритович</a:t>
            </a:r>
            <a:r>
              <a:rPr lang="ru-RU" dirty="0"/>
              <a:t>,  ФГАОУ ВО КФУ </a:t>
            </a:r>
          </a:p>
          <a:p>
            <a:pPr marL="177800" indent="-177800" algn="just"/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dirty="0"/>
              <a:t>	</a:t>
            </a:r>
            <a:r>
              <a:rPr lang="ru-RU" dirty="0" err="1"/>
              <a:t>Гарифуллина</a:t>
            </a:r>
            <a:r>
              <a:rPr lang="ru-RU" dirty="0"/>
              <a:t> Альмира Маратовна, ФГАОУ ВО КФУ </a:t>
            </a:r>
          </a:p>
          <a:p>
            <a:pPr marL="177800" indent="-177800" algn="just"/>
            <a:r>
              <a:rPr lang="ru-RU" dirty="0" smtClean="0"/>
              <a:t>4.</a:t>
            </a:r>
            <a:r>
              <a:rPr lang="ru-RU" dirty="0"/>
              <a:t>	Новик Наталья Николаевна, ФГАОУ ВО КФУ </a:t>
            </a:r>
          </a:p>
          <a:p>
            <a:pPr marL="177800" indent="-177800" algn="just"/>
            <a:r>
              <a:rPr lang="ru-RU" dirty="0" smtClean="0"/>
              <a:t>5.</a:t>
            </a:r>
            <a:r>
              <a:rPr lang="ru-RU" dirty="0"/>
              <a:t>	Якушина Анастасия Александровна, </a:t>
            </a:r>
            <a:r>
              <a:rPr lang="ru-RU" dirty="0" smtClean="0"/>
              <a:t>МГУ им. М.В. Ломоносова</a:t>
            </a:r>
            <a:endParaRPr lang="ru-RU" dirty="0"/>
          </a:p>
          <a:p>
            <a:pPr marL="177800" indent="-177800" algn="just"/>
            <a:r>
              <a:rPr lang="ru-RU" dirty="0" smtClean="0"/>
              <a:t>6.	</a:t>
            </a:r>
            <a:r>
              <a:rPr lang="ru-RU" dirty="0" err="1" smtClean="0"/>
              <a:t>Белолуцкая</a:t>
            </a:r>
            <a:r>
              <a:rPr lang="ru-RU" dirty="0" smtClean="0"/>
              <a:t> </a:t>
            </a:r>
            <a:r>
              <a:rPr lang="ru-RU" dirty="0"/>
              <a:t>Анастасия Кирилловна, </a:t>
            </a:r>
            <a:r>
              <a:rPr lang="ru-RU" dirty="0" smtClean="0"/>
              <a:t>МГУ </a:t>
            </a:r>
            <a:r>
              <a:rPr lang="ru-RU" dirty="0"/>
              <a:t>им. М.В</a:t>
            </a:r>
            <a:r>
              <a:rPr lang="ru-RU" dirty="0" smtClean="0"/>
              <a:t>. Ломоносова</a:t>
            </a:r>
            <a:endParaRPr lang="ru-RU" dirty="0"/>
          </a:p>
          <a:p>
            <a:pPr marL="177800" indent="-177800" algn="just"/>
            <a:r>
              <a:rPr lang="ru-RU" dirty="0" smtClean="0"/>
              <a:t>7.</a:t>
            </a:r>
            <a:r>
              <a:rPr lang="ru-RU" dirty="0"/>
              <a:t>	</a:t>
            </a:r>
            <a:r>
              <a:rPr lang="ru-RU" dirty="0" err="1"/>
              <a:t>Якупова</a:t>
            </a:r>
            <a:r>
              <a:rPr lang="ru-RU" dirty="0"/>
              <a:t> Вера Анатольевна, МГУ им. М.В</a:t>
            </a:r>
            <a:r>
              <a:rPr lang="ru-RU" dirty="0" smtClean="0"/>
              <a:t>. Ломоносова</a:t>
            </a:r>
            <a:endParaRPr lang="ru-RU" dirty="0"/>
          </a:p>
          <a:p>
            <a:pPr marL="177800" indent="-177800" algn="just"/>
            <a:r>
              <a:rPr lang="ru-RU" dirty="0" smtClean="0"/>
              <a:t>8.</a:t>
            </a:r>
            <a:r>
              <a:rPr lang="ru-RU" dirty="0"/>
              <a:t>	Леонов Сергей Владимирович, МГУ им. М.В</a:t>
            </a:r>
            <a:r>
              <a:rPr lang="ru-RU" dirty="0" smtClean="0"/>
              <a:t>. Ломоносова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488" y="776436"/>
            <a:ext cx="5878512" cy="50664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 проекта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29652754"/>
              </p:ext>
            </p:extLst>
          </p:nvPr>
        </p:nvGraphicFramePr>
        <p:xfrm>
          <a:off x="5879772" y="1866502"/>
          <a:ext cx="5984213" cy="354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80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415816" y="381864"/>
            <a:ext cx="668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Результаты 1 года реализации проекта</a:t>
            </a:r>
            <a:endParaRPr lang="ru-RU" sz="20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34367210"/>
              </p:ext>
            </p:extLst>
          </p:nvPr>
        </p:nvGraphicFramePr>
        <p:xfrm>
          <a:off x="431410" y="1092900"/>
          <a:ext cx="11557390" cy="561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3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415816" y="381864"/>
            <a:ext cx="668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Результаты 2 года реализации проекта</a:t>
            </a:r>
            <a:endParaRPr lang="ru-RU" sz="20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90085841"/>
              </p:ext>
            </p:extLst>
          </p:nvPr>
        </p:nvGraphicFramePr>
        <p:xfrm>
          <a:off x="431410" y="1092900"/>
          <a:ext cx="11557390" cy="561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41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3" y="116712"/>
            <a:ext cx="737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068" y="5445224"/>
            <a:ext cx="879309" cy="461661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ru-RU" sz="1100" b="0" dirty="0">
                <a:solidFill>
                  <a:prstClr val="white"/>
                </a:solidFill>
                <a:latin typeface="PT Sans" panose="020B0503020203020204" pitchFamily="34" charset="-52"/>
              </a:rPr>
              <a:t>601-800</a:t>
            </a:r>
          </a:p>
          <a:p>
            <a:pPr algn="ctr">
              <a:defRPr/>
            </a:pPr>
            <a:r>
              <a:rPr lang="ru-RU" sz="11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9</a:t>
            </a:r>
            <a:endParaRPr lang="en-US" sz="11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28546" y="1348714"/>
            <a:ext cx="4032448" cy="41197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 недели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20-25 минут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занятия в неделю</a:t>
            </a: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723" y="1348714"/>
            <a:ext cx="2688299" cy="16321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группа (ЭГ)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Подвижные и музыкально –ритмические игры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93881" y="1348714"/>
            <a:ext cx="2688299" cy="16321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 группа ЭГ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Сюжетно –игровые занятия с использованием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Smart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1723" y="4443476"/>
            <a:ext cx="2688299" cy="1632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группа (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ЭГ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Комплекс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занятий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CrossFit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Kids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293880" y="4681603"/>
            <a:ext cx="2688299" cy="1632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группа (КГ)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Образовательная программа ДОО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3461767" y="1984176"/>
            <a:ext cx="10477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8114608" y="1984176"/>
            <a:ext cx="10999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7966724" y="4892611"/>
            <a:ext cx="1047757" cy="4762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461768" y="4797360"/>
            <a:ext cx="1047757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2012" y="276657"/>
            <a:ext cx="769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Стратегии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развития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регуляторных функций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>
            <a:extLst>
              <a:ext uri="{FF2B5EF4-FFF2-40B4-BE49-F238E27FC236}">
                <a16:creationId xmlns:a16="http://schemas.microsoft.com/office/drawing/2014/main" xmlns="" id="{AADDEAD8-8D4E-4400-A6DF-15A6D40745C0}"/>
              </a:ext>
            </a:extLst>
          </p:cNvPr>
          <p:cNvGrpSpPr/>
          <p:nvPr/>
        </p:nvGrpSpPr>
        <p:grpSpPr>
          <a:xfrm>
            <a:off x="-9497" y="289"/>
            <a:ext cx="1144797" cy="1982024"/>
            <a:chOff x="0" y="0"/>
            <a:chExt cx="2517140" cy="43580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415849">
                <a:defRPr/>
              </a:pPr>
              <a:endParaRPr sz="800" kern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xmlns="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923816" y="41663"/>
            <a:ext cx="668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Результаты 3 года реализации проекта</a:t>
            </a:r>
            <a:endParaRPr lang="ru-RU" sz="20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18523157"/>
              </p:ext>
            </p:extLst>
          </p:nvPr>
        </p:nvGraphicFramePr>
        <p:xfrm>
          <a:off x="431410" y="991300"/>
          <a:ext cx="11557390" cy="575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34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C613BC317F2B47BC81962C9B8FE926" ma:contentTypeVersion="2" ma:contentTypeDescription="Создание документа." ma:contentTypeScope="" ma:versionID="30d747eeb61a18c8fda88845eca2d608">
  <xsd:schema xmlns:xsd="http://www.w3.org/2001/XMLSchema" xmlns:xs="http://www.w3.org/2001/XMLSchema" xmlns:p="http://schemas.microsoft.com/office/2006/metadata/properties" xmlns:ns2="45840222-101d-49de-b184-6a6de6b49cfe" targetNamespace="http://schemas.microsoft.com/office/2006/metadata/properties" ma:root="true" ma:fieldsID="6273c98c9049aa16651615a460dd61a3" ns2:_="">
    <xsd:import namespace="45840222-101d-49de-b184-6a6de6b49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40222-101d-49de-b184-6a6de6b49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B6AF69-3E4C-44B9-9551-9CB818A98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40222-101d-49de-b184-6a6de6b49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96E437-E875-4B3A-B6BF-866EC58711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AEF7E-431E-42AD-9246-D50C36D8B93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5840222-101d-49de-b184-6a6de6b49c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1549</Words>
  <Application>Microsoft Office PowerPoint</Application>
  <PresentationFormat>Произвольный</PresentationFormat>
  <Paragraphs>110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специфики взаимодействия регуляторных функций и уровня физической подготовки дошкольников  и  возможности направленного развития когнитивной регуляции посредством физических упражнений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Твардовская АА</cp:lastModifiedBy>
  <cp:revision>173</cp:revision>
  <dcterms:created xsi:type="dcterms:W3CDTF">2020-11-19T21:17:05Z</dcterms:created>
  <dcterms:modified xsi:type="dcterms:W3CDTF">2023-05-17T17:57:54Z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0x01010061C613BC317F2B47BC81962C9B8FE926</vt:lpwstr>
  </property>
</Properties>
</file>