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82A"/>
    <a:srgbClr val="118F54"/>
    <a:srgbClr val="08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8F76-7AAA-44B4-9815-290FBDCE54F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E3F81-9F91-4C4A-B250-CDC86FC34D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7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3F81-9F91-4C4A-B250-CDC86FC34D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8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3F81-9F91-4C4A-B250-CDC86FC34D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4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3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4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8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7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4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2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48B7-8F58-41D0-B8E0-5D2966F46EC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0EDA-4458-4C03-873D-99C82C0A2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9118"/>
          <a:stretch/>
        </p:blipFill>
        <p:spPr>
          <a:xfrm>
            <a:off x="-1" y="-54591"/>
            <a:ext cx="12378519" cy="6919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61417" y="-211540"/>
            <a:ext cx="12501349" cy="7233314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268" y="1399785"/>
            <a:ext cx="9144000" cy="1800615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cs typeface="ZWAdobeF" pitchFamily="2" charset="0"/>
              </a:rPr>
              <a:t>Фундаментальные основы построения систем обратной связи и оценивания при помощи цифровых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268" y="4031495"/>
            <a:ext cx="9144000" cy="59687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Проект при поддержке РЦНИ, № 19-29-14230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32627" y="6028217"/>
            <a:ext cx="9144000" cy="329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84000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2" y="481264"/>
            <a:ext cx="9973781" cy="585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3" y="276726"/>
            <a:ext cx="10672087" cy="6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5" b="2266"/>
          <a:stretch/>
        </p:blipFill>
        <p:spPr>
          <a:xfrm flipH="1">
            <a:off x="0" y="-150126"/>
            <a:ext cx="12192000" cy="7055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63772" y="-293428"/>
            <a:ext cx="12474054" cy="7342496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6540"/>
            <a:ext cx="10515600" cy="91776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Возможности практического применения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3098" y="1477607"/>
            <a:ext cx="99583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Подготовлен набор методических рекомендаций, необходимых для разработки информационных систем и цифровых решений, направленных на обратную связь и проведение оценивания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3098" y="3342282"/>
            <a:ext cx="995831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Реализован интерактивный образовательный тренажер, позволяющих фиксировать и воспроизводить все этапы выполнения заданий учащимися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3099" y="5206958"/>
            <a:ext cx="101415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Новый подход к формированию обратной связи позволит сделать оценивание более объективным и позволит сразу выявлять образовательные дефициты учащегося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1124188" y="1624084"/>
            <a:ext cx="327024" cy="327024"/>
          </a:xfrm>
          <a:prstGeom prst="ellipse">
            <a:avLst/>
          </a:prstGeom>
          <a:solidFill>
            <a:srgbClr val="07482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24188" y="3464778"/>
            <a:ext cx="327024" cy="327024"/>
          </a:xfrm>
          <a:prstGeom prst="ellipse">
            <a:avLst/>
          </a:prstGeom>
          <a:solidFill>
            <a:srgbClr val="07482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24188" y="5345137"/>
            <a:ext cx="327024" cy="327024"/>
          </a:xfrm>
          <a:prstGeom prst="ellipse">
            <a:avLst/>
          </a:prstGeom>
          <a:solidFill>
            <a:srgbClr val="07482A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2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72955" y="-273306"/>
            <a:ext cx="12692418" cy="2252231"/>
          </a:xfrm>
          <a:prstGeom prst="rect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984" y="575720"/>
            <a:ext cx="1754875" cy="75247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121" y="3391766"/>
            <a:ext cx="9676265" cy="14634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Повышение качества проектирования и разработки информационных систем и цифровых решений, направленных на обратную связь и проведение оценивания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354841" y="1871278"/>
            <a:ext cx="3261816" cy="1026966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09182" y="-166614"/>
            <a:ext cx="12301182" cy="1397703"/>
          </a:xfrm>
          <a:prstGeom prst="rect">
            <a:avLst/>
          </a:prstGeom>
          <a:solidFill>
            <a:srgbClr val="0748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143296"/>
            <a:ext cx="10515600" cy="104941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Фундаментальные научные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3365" y="150261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 перечень необходимых минимальных функциональных возможностей информационных систем, использующихся для обратной связи и проведения оценивания.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3365" y="231033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Разработаны методические рекомендации по проектированию подсистем хранения и обработки баз данных оценочных средств, используемых при оценивании.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5123" y="3118055"/>
            <a:ext cx="994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Разработаны методические рекомендации по проектированию цифровых решений, использующихся при оценивании.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5123" y="3925774"/>
            <a:ext cx="9299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Разработаны методические рекомендации по проектированию цифровых решений, направленных на предоставление обратной связи обучающимся по результатам оценивания.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5124" y="5010492"/>
            <a:ext cx="910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 многофункциональный программный прототип информационной системы обратной связи и проведения оценивания.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35123" y="5818213"/>
            <a:ext cx="9669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Разработана методика проектирований информационных систем, использующихся для обратной связи и проведения оценивания.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740381" y="1690663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740381" y="2498382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740381" y="3306101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740381" y="4252320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40381" y="5198538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740381" y="6006259"/>
            <a:ext cx="313476" cy="270238"/>
          </a:xfrm>
          <a:prstGeom prst="triangle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7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40765" y="-1"/>
            <a:ext cx="6783329" cy="6858001"/>
          </a:xfrm>
          <a:prstGeom prst="rect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234" y="620300"/>
            <a:ext cx="5573200" cy="937464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Подсистемы хранения и обработки баз данных оценочных средств, используемых при оценивании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710" y="1420483"/>
            <a:ext cx="5714290" cy="28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99485" y="5064162"/>
            <a:ext cx="5270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реляционной модели образовательных данных с сущностями: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модуль/дисциплина (</a:t>
            </a:r>
            <a:r>
              <a:rPr lang="ru-RU" dirty="0" err="1"/>
              <a:t>Module</a:t>
            </a:r>
            <a:r>
              <a:rPr lang="ru-RU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компетенции/знания (</a:t>
            </a:r>
            <a:r>
              <a:rPr lang="ru-RU" dirty="0" err="1"/>
              <a:t>Competence</a:t>
            </a:r>
            <a:r>
              <a:rPr lang="ru-RU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направление подготовки (</a:t>
            </a:r>
            <a:r>
              <a:rPr lang="ru-RU" dirty="0" err="1"/>
              <a:t>Major</a:t>
            </a:r>
            <a:r>
              <a:rPr lang="ru-RU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1422" y="2350983"/>
            <a:ext cx="33634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Информация о занятии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9246" y="3053900"/>
            <a:ext cx="49744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Информация о заданиях к занятию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9246" y="3756817"/>
            <a:ext cx="55633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Взаимодействие учащегося с заданием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1422" y="4459734"/>
            <a:ext cx="39176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Обратная связь от педагога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1422" y="5162651"/>
            <a:ext cx="46434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Результаты выполнения задания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246" y="5865568"/>
            <a:ext cx="28920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Профиль учащегося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594228" y="2501373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228" y="3186864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4228" y="3889781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4228" y="4592698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4228" y="5295615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4228" y="6004207"/>
            <a:ext cx="211126" cy="2111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8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4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926" y="0"/>
            <a:ext cx="11511116" cy="1325563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Рекомендации к цифровым решениям, использующимся при оценивании и предоставлении обратной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060" y="-1557825"/>
            <a:ext cx="11405937" cy="5412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213" y="1369497"/>
            <a:ext cx="600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Легковесность и гибкость настроек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3214" y="1857518"/>
            <a:ext cx="100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Дифференциация прав доступа: преподаватель, учащийся, родитель, администрация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214" y="2345539"/>
            <a:ext cx="100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Разнообразие заданий (тест, эссе, ответ в виде файла, проектная работа)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070" y="2833560"/>
            <a:ext cx="7467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Автоматическая и ручная проверка заданий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070" y="3321581"/>
            <a:ext cx="667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Наличие двусторонней обратной связи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3214" y="3809602"/>
            <a:ext cx="100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Система уведомлений о назначении заданий, сроках выполнения/оценки, проведении оценивания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214" y="4297623"/>
            <a:ext cx="1006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Просмотр заданий, оценивания и обратной связи для участников, напрямую не вовлеченных в учебный процесс (родитель, администрация)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3214" y="5062643"/>
            <a:ext cx="1006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Логирование</a:t>
            </a:r>
            <a:r>
              <a:rPr lang="ru-RU" dirty="0">
                <a:solidFill>
                  <a:schemeClr val="bg1"/>
                </a:solidFill>
              </a:rPr>
              <a:t> действий пользователей, включая интерфейсное представление истории взаимодействия преподавателя и учащегося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3214" y="5827663"/>
            <a:ext cx="100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Возможность адаптации под различные задачи оценивания и обратной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8070" y="6315683"/>
            <a:ext cx="5548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Возможность масштабирования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696036" y="1444251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6036" y="1934081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036" y="2424230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6036" y="2928148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96036" y="3406804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6036" y="3898251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6036" y="4389699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96036" y="5140754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96036" y="5883293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96036" y="6390108"/>
            <a:ext cx="192034" cy="19203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379" y="-154111"/>
            <a:ext cx="4106779" cy="7129069"/>
          </a:xfrm>
          <a:prstGeom prst="rect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74" y="895864"/>
            <a:ext cx="3043472" cy="122925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MVP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Функционал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1074" y="325551"/>
            <a:ext cx="596823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Учет потребностей младших школьников </a:t>
            </a:r>
            <a:endParaRPr lang="en-US" sz="25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4803180" y="448289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8835" y="802605"/>
            <a:ext cx="1994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озвучка заданий</a:t>
            </a:r>
          </a:p>
          <a:p>
            <a:r>
              <a:rPr lang="ru-RU" sz="2000" dirty="0"/>
              <a:t>крупный шрифт</a:t>
            </a:r>
            <a:endParaRPr lang="en-US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98835" y="1772013"/>
            <a:ext cx="21387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Виды заданий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803180" y="1899085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61074" y="224906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Раскрашивание рисунков</a:t>
            </a:r>
          </a:p>
          <a:p>
            <a:r>
              <a:rPr lang="ru-RU" sz="2000" dirty="0"/>
              <a:t>Перетаскивание объектов</a:t>
            </a:r>
          </a:p>
          <a:p>
            <a:r>
              <a:rPr lang="ru-RU" sz="2000" dirty="0"/>
              <a:t>Сравнение объектов путем наложения</a:t>
            </a:r>
          </a:p>
          <a:p>
            <a:r>
              <a:rPr lang="ru-RU" sz="2000" dirty="0"/>
              <a:t>Печать текста в заданную область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98835" y="3811033"/>
            <a:ext cx="349993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dirty="0"/>
              <a:t>Инструменты учащегося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4803180" y="3938105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98835" y="425215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Заливка</a:t>
            </a:r>
          </a:p>
          <a:p>
            <a:r>
              <a:rPr lang="ru-RU" sz="2000" dirty="0"/>
              <a:t>Рисование ручкой</a:t>
            </a:r>
          </a:p>
          <a:p>
            <a:r>
              <a:rPr lang="ru-RU" sz="2000" dirty="0"/>
              <a:t>Ластик</a:t>
            </a:r>
          </a:p>
          <a:p>
            <a:r>
              <a:rPr lang="ru-RU" sz="2000" dirty="0"/>
              <a:t>Лапка для перетаскивания объектов</a:t>
            </a:r>
          </a:p>
          <a:p>
            <a:r>
              <a:rPr lang="ru-RU" sz="2000" dirty="0"/>
              <a:t>Штамп</a:t>
            </a:r>
          </a:p>
          <a:p>
            <a:r>
              <a:rPr lang="ru-RU" sz="2000" dirty="0"/>
              <a:t>Выбор цвета</a:t>
            </a:r>
          </a:p>
          <a:p>
            <a:r>
              <a:rPr lang="ru-RU" sz="2000" dirty="0"/>
              <a:t>Печать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696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177" y="-154109"/>
            <a:ext cx="3289006" cy="7129069"/>
          </a:xfrm>
          <a:prstGeom prst="rect">
            <a:avLst/>
          </a:prstGeom>
          <a:solidFill>
            <a:srgbClr val="07482A"/>
          </a:solidFill>
          <a:ln>
            <a:solidFill>
              <a:srgbClr val="074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74" y="711842"/>
            <a:ext cx="3043472" cy="122925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MVP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Техническое решение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6500" y="325552"/>
            <a:ext cx="751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Функциональные группы программных классов </a:t>
            </a:r>
            <a:endParaRPr lang="en-US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3256303" y="432901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4262" y="683006"/>
            <a:ext cx="8556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Интерфейсы (основная панель рисования, панели навигации по заданиям и инструментов)</a:t>
            </a:r>
          </a:p>
          <a:p>
            <a:r>
              <a:rPr lang="ru-RU" sz="1600" dirty="0"/>
              <a:t>Инструменты (инструмент сохранения, загрузки заданий, ручка, ластик, заливка, штамп, лапка)</a:t>
            </a:r>
          </a:p>
          <a:p>
            <a:r>
              <a:rPr lang="ru-RU" sz="1600" dirty="0"/>
              <a:t>Служебные (инструмент истории, набор утилит для расчета координат и положений объектов, для формирования объектов из заданий)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96499" y="1760224"/>
            <a:ext cx="8595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Новый подход к оцениванию и обратной связи, основанный на автоматическом анализе информации о ходе и результатах выполнения учебных заданий учащимся, за счет разработанных программных классов</a:t>
            </a:r>
            <a:endParaRPr lang="en-US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3256302" y="1852484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96499" y="2775887"/>
            <a:ext cx="8373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Независимость модулей пользовательского интерфейса. Реализация взаимодействия основного рабочего поля с инструментами, используемыми пользователем, происходит через независимые интерфейсы, расширяемые декораторами, но объединенные через общий мост.</a:t>
            </a:r>
            <a:endParaRPr lang="en-US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3264471" y="2895473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34261" y="4131549"/>
            <a:ext cx="8334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ru-RU" dirty="0" err="1"/>
              <a:t>оздание</a:t>
            </a:r>
            <a:r>
              <a:rPr lang="ru-RU" dirty="0"/>
              <a:t> порождающих абстрактных фабрик для генерации шаблонов для таких объектов, как лист определений и библиотеки.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3264471" y="4248425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34261" y="4919076"/>
            <a:ext cx="8334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Возможность сбора всех действий учащегося, в том числе движения мыши, перемещение объектов с фиксацией траектории, последовательность действий, затрачиваемое на действие время и другие</a:t>
            </a:r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3264471" y="5035235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3264471" y="6066688"/>
            <a:ext cx="268631" cy="231578"/>
          </a:xfrm>
          <a:prstGeom prst="triangle">
            <a:avLst/>
          </a:prstGeom>
          <a:solidFill>
            <a:srgbClr val="074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634261" y="6048161"/>
            <a:ext cx="8334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/>
              <a:t>Реализовано на языках программирования </a:t>
            </a:r>
            <a:r>
              <a:rPr lang="en-US" dirty="0"/>
              <a:t>JavaScript</a:t>
            </a:r>
            <a:r>
              <a:rPr lang="ru-RU" dirty="0"/>
              <a:t> и </a:t>
            </a:r>
            <a:r>
              <a:rPr lang="en-US" dirty="0" err="1"/>
              <a:t>TypeScript</a:t>
            </a:r>
            <a:r>
              <a:rPr lang="ru-RU" dirty="0"/>
              <a:t> с использованием </a:t>
            </a:r>
            <a:r>
              <a:rPr lang="ru-RU" dirty="0" err="1"/>
              <a:t>фреймворк</a:t>
            </a:r>
            <a:r>
              <a:rPr lang="ru-RU" dirty="0"/>
              <a:t> </a:t>
            </a:r>
            <a:r>
              <a:rPr lang="en-US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243091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45" y="201863"/>
            <a:ext cx="11267227" cy="63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2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21" y="360946"/>
            <a:ext cx="10551038" cy="63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2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570</Words>
  <Application>Microsoft Macintosh PowerPoint</Application>
  <PresentationFormat>Widescreen</PresentationFormat>
  <Paragraphs>68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Фундаментальные основы построения систем обратной связи и оценивания при помощи цифровых технологий</vt:lpstr>
      <vt:lpstr>Цель</vt:lpstr>
      <vt:lpstr>Фундаментальные научные результаты</vt:lpstr>
      <vt:lpstr>Подсистемы хранения и обработки баз данных оценочных средств, используемых при оценивании </vt:lpstr>
      <vt:lpstr>Рекомендации к цифровым решениям, использующимся при оценивании и предоставлении обратной связи</vt:lpstr>
      <vt:lpstr>MVP Функционал</vt:lpstr>
      <vt:lpstr>MVP Техническое решение</vt:lpstr>
      <vt:lpstr>PowerPoint Presentation</vt:lpstr>
      <vt:lpstr>PowerPoint Presentation</vt:lpstr>
      <vt:lpstr>PowerPoint Presentation</vt:lpstr>
      <vt:lpstr>PowerPoint Presentation</vt:lpstr>
      <vt:lpstr>Возможности практического применения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Фундаментальные основы построения систем обратной связи и оценивания при помощи цифровых технологий</dc:title>
  <dc:creator>Куманева Ольга Сергеевна</dc:creator>
  <cp:lastModifiedBy>Tatiana Rudchenko</cp:lastModifiedBy>
  <cp:revision>27</cp:revision>
  <dcterms:created xsi:type="dcterms:W3CDTF">2023-05-15T12:59:31Z</dcterms:created>
  <dcterms:modified xsi:type="dcterms:W3CDTF">2023-06-01T14:24:39Z</dcterms:modified>
</cp:coreProperties>
</file>