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71" r:id="rId5"/>
    <p:sldId id="289" r:id="rId6"/>
    <p:sldId id="287" r:id="rId7"/>
    <p:sldId id="286" r:id="rId8"/>
    <p:sldId id="288" r:id="rId9"/>
    <p:sldId id="285" r:id="rId10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/>
    <p:restoredTop sz="94694"/>
  </p:normalViewPr>
  <p:slideViewPr>
    <p:cSldViewPr snapToGrid="0" snapToObjects="1">
      <p:cViewPr>
        <p:scale>
          <a:sx n="114" d="100"/>
          <a:sy n="114" d="100"/>
        </p:scale>
        <p:origin x="144" y="32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i/Downloads/&#1056;&#1077;&#1075;&#1080;&#1089;&#1090;&#1088;&#1072;&#1094;&#1080;&#1103;%20&#1085;&#1072;%20&#1091;&#1095;&#1072;&#1089;&#1090;&#1080;&#1077;%20&#1074;%20&#1080;&#1089;&#1089;&#1083;&#1077;&#1076;&#1086;&#1074;&#1072;&#1085;&#1080;&#1080;%20&#1087;&#1088;&#1077;&#1087;&#1086;&#1076;&#1072;&#1074;&#1072;&#1085;&#1080;&#1103;%20&#1084;&#1072;&#1090;&#1077;&#1084;&#1072;&#1090;&#1080;&#1082;&#1080;%20&#1089;%20&#1080;&#1089;&#1087;&#1086;&#1083;&#1100;&#1079;&#1086;&#1074;&#1072;&#1085;&#1080;&#1077;&#1084;%20&#1094;&#1080;&#1092;&#1088;&#1086;&#1074;&#1099;&#1093;%20&#1080;&#1085;&#1089;&#1090;&#1088;&#1091;&#1084;&#1077;&#1085;&#1090;&#1086;&#1074;%20(&#1054;&#1090;&#1074;&#1077;&#1090;&#1099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i/Downloads/&#1056;&#1077;&#1075;&#1080;&#1089;&#1090;&#1088;&#1072;&#1094;&#1080;&#1103;%20&#1085;&#1072;%20&#1091;&#1095;&#1072;&#1089;&#1090;&#1080;&#1077;%20&#1074;%20&#1080;&#1089;&#1089;&#1083;&#1077;&#1076;&#1086;&#1074;&#1072;&#1085;&#1080;&#1080;%20&#1087;&#1088;&#1077;&#1087;&#1086;&#1076;&#1072;&#1074;&#1072;&#1085;&#1080;&#1103;%20&#1084;&#1072;&#1090;&#1077;&#1084;&#1072;&#1090;&#1080;&#1082;&#1080;%20&#1089;%20&#1080;&#1089;&#1087;&#1086;&#1083;&#1100;&#1079;&#1086;&#1074;&#1072;&#1085;&#1080;&#1077;&#1084;%20&#1094;&#1080;&#1092;&#1088;&#1086;&#1074;&#1099;&#1093;%20&#1080;&#1085;&#1089;&#1090;&#1088;&#1091;&#1084;&#1077;&#1085;&#1090;&#1086;&#1074;%20(&#1054;&#1090;&#1074;&#1077;&#1090;&#1099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i/Downloads/&#1056;&#1077;&#1075;&#1080;&#1089;&#1090;&#1088;&#1072;&#1094;&#1080;&#1103;%20&#1085;&#1072;%20&#1091;&#1095;&#1072;&#1089;&#1090;&#1080;&#1077;%20&#1074;%20&#1080;&#1089;&#1089;&#1083;&#1077;&#1076;&#1086;&#1074;&#1072;&#1085;&#1080;&#1080;%20&#1087;&#1088;&#1077;&#1087;&#1086;&#1076;&#1072;&#1074;&#1072;&#1085;&#1080;&#1103;%20&#1084;&#1072;&#1090;&#1077;&#1084;&#1072;&#1090;&#1080;&#1082;&#1080;%20&#1089;%20&#1080;&#1089;&#1087;&#1086;&#1083;&#1100;&#1079;&#1086;&#1074;&#1072;&#1085;&#1080;&#1077;&#1084;%20&#1094;&#1080;&#1092;&#1088;&#1086;&#1074;&#1099;&#1093;%20&#1080;&#1085;&#1089;&#1090;&#1088;&#1091;&#1084;&#1077;&#1085;&#1090;&#1086;&#1074;%20(&#1054;&#1090;&#1074;&#1077;&#1090;&#1099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i/Downloads/&#1056;&#1077;&#1075;&#1080;&#1089;&#1090;&#1088;&#1072;&#1094;&#1080;&#1103;%20&#1085;&#1072;%20&#1091;&#1095;&#1072;&#1089;&#1090;&#1080;&#1077;%20&#1074;%20&#1080;&#1089;&#1089;&#1083;&#1077;&#1076;&#1086;&#1074;&#1072;&#1085;&#1080;&#1080;%20&#1087;&#1088;&#1077;&#1087;&#1086;&#1076;&#1072;&#1074;&#1072;&#1085;&#1080;&#1103;%20&#1084;&#1072;&#1090;&#1077;&#1084;&#1072;&#1090;&#1080;&#1082;&#1080;%20&#1089;%20&#1080;&#1089;&#1087;&#1086;&#1083;&#1100;&#1079;&#1086;&#1074;&#1072;&#1085;&#1080;&#1077;&#1084;%20&#1094;&#1080;&#1092;&#1088;&#1086;&#1074;&#1099;&#1093;%20&#1080;&#1085;&#1089;&#1090;&#1088;&#1091;&#1084;&#1077;&#1085;&#1090;&#1086;&#1074;%20(&#1054;&#1090;&#1074;&#1077;&#1090;&#1099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chemeClr val="tx1"/>
                </a:solidFill>
              </a:rPr>
              <a:t>Населенный</a:t>
            </a:r>
            <a:r>
              <a:rPr lang="ru-RU" sz="1600" baseline="0">
                <a:solidFill>
                  <a:schemeClr val="tx1"/>
                </a:solidFill>
              </a:rPr>
              <a:t> пункт</a:t>
            </a:r>
            <a:endParaRPr lang="ru-RU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42-6648-AF2E-A0893D14DB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42-6648-AF2E-A0893D14DB79}"/>
              </c:ext>
            </c:extLst>
          </c:dPt>
          <c:cat>
            <c:strRef>
              <c:f>'Ответы на форму (1)'!$F$21:$F$22</c:f>
              <c:strCache>
                <c:ptCount val="2"/>
                <c:pt idx="0">
                  <c:v>город</c:v>
                </c:pt>
                <c:pt idx="1">
                  <c:v>село</c:v>
                </c:pt>
              </c:strCache>
            </c:strRef>
          </c:cat>
          <c:val>
            <c:numRef>
              <c:f>'Ответы на форму (1)'!$G$21:$G$22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42-6648-AF2E-A0893D14D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Данные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'Ответы на форму (1)'!$B$31:$B$32</c:f>
              <c:strCache>
                <c:ptCount val="2"/>
                <c:pt idx="0">
                  <c:v>Интервью</c:v>
                </c:pt>
                <c:pt idx="1">
                  <c:v>Видеозапись урока</c:v>
                </c:pt>
              </c:strCache>
            </c:strRef>
          </c:cat>
          <c:val>
            <c:numRef>
              <c:f>'Ответы на форму (1)'!$C$31:$C$32</c:f>
              <c:numCache>
                <c:formatCode>General</c:formatCode>
                <c:ptCount val="2"/>
                <c:pt idx="0">
                  <c:v>9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D-7545-91E0-EE2C0083D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2249456"/>
        <c:axId val="222289024"/>
      </c:barChart>
      <c:catAx>
        <c:axId val="22224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289024"/>
        <c:crosses val="autoZero"/>
        <c:auto val="1"/>
        <c:lblAlgn val="ctr"/>
        <c:lblOffset val="100"/>
        <c:noMultiLvlLbl val="0"/>
      </c:catAx>
      <c:valAx>
        <c:axId val="222289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224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</a:rPr>
              <a:t>Цифровой инструмент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'Ответы на форму (1)'!$G$15:$G$16</c:f>
              <c:strCache>
                <c:ptCount val="2"/>
                <c:pt idx="0">
                  <c:v>МатКонструктор (1С)</c:v>
                </c:pt>
                <c:pt idx="1">
                  <c:v>ГеоГебра (GeoGebra)</c:v>
                </c:pt>
              </c:strCache>
            </c:strRef>
          </c:cat>
          <c:val>
            <c:numRef>
              <c:f>'Ответы на форму (1)'!$H$15:$H$16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3-9647-90A9-3B7421D32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7261120"/>
        <c:axId val="863496447"/>
      </c:barChart>
      <c:catAx>
        <c:axId val="120726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3496447"/>
        <c:crosses val="autoZero"/>
        <c:auto val="1"/>
        <c:lblAlgn val="ctr"/>
        <c:lblOffset val="100"/>
        <c:noMultiLvlLbl val="0"/>
      </c:catAx>
      <c:valAx>
        <c:axId val="863496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726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chemeClr val="tx1"/>
                </a:solidFill>
              </a:rPr>
              <a:t>Уроки</a:t>
            </a:r>
            <a:r>
              <a:rPr lang="ru-RU" sz="1600" baseline="0">
                <a:solidFill>
                  <a:schemeClr val="tx1"/>
                </a:solidFill>
              </a:rPr>
              <a:t> по классам</a:t>
            </a:r>
            <a:endParaRPr lang="ru-RU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'Ответы на форму (1)'!$D$15:$D$19</c:f>
              <c:strCache>
                <c:ptCount val="5"/>
                <c:pt idx="0">
                  <c:v>6 </c:v>
                </c:pt>
                <c:pt idx="1">
                  <c:v>7 </c:v>
                </c:pt>
                <c:pt idx="2">
                  <c:v>8 </c:v>
                </c:pt>
                <c:pt idx="3">
                  <c:v>10 </c:v>
                </c:pt>
                <c:pt idx="4">
                  <c:v>11 </c:v>
                </c:pt>
              </c:strCache>
            </c:strRef>
          </c:cat>
          <c:val>
            <c:numRef>
              <c:f>'Ответы на форму (1)'!$E$15:$E$19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3-1F49-8DAE-82849A6DC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60415"/>
        <c:axId val="34862095"/>
      </c:barChart>
      <c:catAx>
        <c:axId val="34860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62095"/>
        <c:crosses val="autoZero"/>
        <c:auto val="1"/>
        <c:lblAlgn val="ctr"/>
        <c:lblOffset val="100"/>
        <c:noMultiLvlLbl val="0"/>
      </c:catAx>
      <c:valAx>
        <c:axId val="348620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86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5/17/23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196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5/17/23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1c.ru/library/mathematics/virtualnye_laboratorii_po_matematike_7_11_kl/matematicheskoe_modelirovanie/" TargetMode="External"/><Relationship Id="rId2" Type="http://schemas.openxmlformats.org/officeDocument/2006/relationships/hyperlink" Target="https://urok.1c.ru/library/mathematics/virtualnye_laboratorii_po_matematike_7_11_kl/teoriya_veroyatnostey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583" y="2318607"/>
            <a:ext cx="9993855" cy="2565363"/>
          </a:xfrm>
        </p:spPr>
        <p:txBody>
          <a:bodyPr>
            <a:noAutofit/>
          </a:bodyPr>
          <a:lstStyle/>
          <a:p>
            <a:r>
              <a:rPr lang="ru-RU" sz="2600" dirty="0"/>
              <a:t>Исследование фундаментальных изменений в образовательных процессах и содержании общего образования при апробации и внедрении цифровых учебно-методических комплексов и учебных симуляторов и оценка их влияния на процессы трансформации образования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Институт образования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Лаборатория цифровой трансформации образования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8452A-7E25-A14B-A667-6C49D780019F}"/>
              </a:ext>
            </a:extLst>
          </p:cNvPr>
          <p:cNvSpPr txBox="1"/>
          <p:nvPr/>
        </p:nvSpPr>
        <p:spPr>
          <a:xfrm>
            <a:off x="1172583" y="5055442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i="1" dirty="0">
                <a:latin typeface="HSE Sans" panose="02000000000000000000" pitchFamily="2" charset="0"/>
              </a:rPr>
              <a:t>И.А. Карлов, А.Б. Захаров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202D0E-75B5-C04A-AC80-7DCF2F550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7" b="16220"/>
          <a:stretch/>
        </p:blipFill>
        <p:spPr>
          <a:xfrm>
            <a:off x="9376826" y="4170257"/>
            <a:ext cx="2403369" cy="179088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6998C57-C461-D54D-A3B7-08CB86DF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4" y="1141922"/>
            <a:ext cx="11157468" cy="777025"/>
          </a:xfrm>
        </p:spPr>
        <p:txBody>
          <a:bodyPr/>
          <a:lstStyle/>
          <a:p>
            <a:r>
              <a:rPr lang="ru-RU" dirty="0"/>
              <a:t>Оценка учителями эффектов ИКТ и цифровых средств обучения в опросах: инструментальная польза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1B07E-5E75-8F4E-A959-C1475D2B19AD}"/>
              </a:ext>
            </a:extLst>
          </p:cNvPr>
          <p:cNvSpPr txBox="1"/>
          <p:nvPr/>
        </p:nvSpPr>
        <p:spPr>
          <a:xfrm>
            <a:off x="486384" y="2035836"/>
            <a:ext cx="52918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ICILS 2018</a:t>
            </a:r>
            <a:r>
              <a:rPr lang="ru-RU" dirty="0"/>
              <a:t>, </a:t>
            </a:r>
            <a:r>
              <a:rPr lang="ru-RU" sz="1400" dirty="0"/>
              <a:t>Москва, 148 школ, 301 учитель математики</a:t>
            </a:r>
          </a:p>
          <a:p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среди положительных эффектов учителя в меньшей степени согласны с эффектами ИКТ на успеваемость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чем больше доступность ИКТ ресурсов, выше </a:t>
            </a:r>
            <a:r>
              <a:rPr lang="ru-RU" sz="1400" dirty="0" err="1"/>
              <a:t>самоэффективность</a:t>
            </a:r>
            <a:r>
              <a:rPr lang="ru-RU" sz="1400" dirty="0"/>
              <a:t> работы с ними и чем чаще они применяются в работе, тем чаще учителя соглашаются с положительными оценками эффектов и реже - с негативными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150C8-EE6E-E24E-BA70-BF7F0FE6DA61}"/>
              </a:ext>
            </a:extLst>
          </p:cNvPr>
          <p:cNvSpPr txBox="1"/>
          <p:nvPr/>
        </p:nvSpPr>
        <p:spPr>
          <a:xfrm>
            <a:off x="6361889" y="2035836"/>
            <a:ext cx="54377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МЦТО 2021, </a:t>
            </a:r>
            <a:r>
              <a:rPr lang="ru-RU" sz="1400" dirty="0"/>
              <a:t>83 региона РФ, 939 учителей математики</a:t>
            </a:r>
          </a:p>
          <a:p>
            <a:endParaRPr lang="ru-RU" sz="800" dirty="0"/>
          </a:p>
          <a:p>
            <a:r>
              <a:rPr lang="ru-RU" sz="1400" dirty="0"/>
              <a:t>Темы, представленные в ответах учителей, больше касаются условий и процессов, а  образовательных результатов: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«Взаимодействие с технологией»: удобство-процесс-технология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«Визуализация»:  наглядность-материал-информация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«Упрощение контроля»:  работа-проверка-материал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«Экономия времени»: время-проверка-экономия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EF2B67CA-86F9-C345-B3E5-D9D347D130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465652"/>
            <a:ext cx="6638148" cy="66554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/>
              <a:t>Исследование фундаментальных изменений в образовательных процессах и содержании общего образования при апробации и внедрении цифровых учебно-методических комплексов и учебных симуляторов  и оценка их влияния на процессы трансформации образования</a:t>
            </a: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46F1C77A-3CCF-324F-81FB-E234CC9A9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образования НИУ ВШЭ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F4ADD1-184D-4E48-9E93-7392D31D8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46"/>
          <a:stretch/>
        </p:blipFill>
        <p:spPr>
          <a:xfrm>
            <a:off x="4640091" y="3937829"/>
            <a:ext cx="4573259" cy="2742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97A829-DEC6-BF4B-AC2D-535A29748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00" y="3937829"/>
            <a:ext cx="4454647" cy="27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1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89E1E78-995F-4848-856D-B0393B68A0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образования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0142DA-51D8-844C-B4FD-80F714C69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465652"/>
            <a:ext cx="6638148" cy="66554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/>
              <a:t>Исследование фундаментальных изменений в образовательных процессах и содержании общего образования при апробации и внедрении цифровых учебно-методических комплексов и учебных симуляторов  и оценка их влияния на процессы трансформации образования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6998C57-C461-D54D-A3B7-08CB86DF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12" y="1205153"/>
            <a:ext cx="11212041" cy="643441"/>
          </a:xfrm>
        </p:spPr>
        <p:txBody>
          <a:bodyPr>
            <a:noAutofit/>
          </a:bodyPr>
          <a:lstStyle/>
          <a:p>
            <a:r>
              <a:rPr lang="ru-RU" dirty="0"/>
              <a:t>Изучение кейсов использования цифровых инструментов на уроках: </a:t>
            </a:r>
            <a:br>
              <a:rPr lang="ru-RU" dirty="0"/>
            </a:br>
            <a:r>
              <a:rPr lang="ru-RU" dirty="0"/>
              <a:t>не меняют образовательных практик, но добавляют возможностей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1B07E-5E75-8F4E-A959-C1475D2B19AD}"/>
              </a:ext>
            </a:extLst>
          </p:cNvPr>
          <p:cNvSpPr txBox="1"/>
          <p:nvPr/>
        </p:nvSpPr>
        <p:spPr>
          <a:xfrm>
            <a:off x="451176" y="4759263"/>
            <a:ext cx="21293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География</a:t>
            </a:r>
          </a:p>
          <a:p>
            <a:endParaRPr lang="ru-RU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Москва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Архангельская область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Новосибирская область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Свердловская область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Республика Саха (Якутия)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ЯНАО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Красноярский край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София, Болгария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32FFB3E-BE7A-0241-8E9B-4666C95FD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250447"/>
              </p:ext>
            </p:extLst>
          </p:nvPr>
        </p:nvGraphicFramePr>
        <p:xfrm>
          <a:off x="2248970" y="4736961"/>
          <a:ext cx="2525849" cy="184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FBFD9AB-B221-AF47-8FE3-BE0A7D3EA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210958"/>
              </p:ext>
            </p:extLst>
          </p:nvPr>
        </p:nvGraphicFramePr>
        <p:xfrm>
          <a:off x="4553222" y="4736961"/>
          <a:ext cx="2306202" cy="163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2150C8-EE6E-E24E-BA70-BF7F0FE6DA61}"/>
              </a:ext>
            </a:extLst>
          </p:cNvPr>
          <p:cNvSpPr txBox="1"/>
          <p:nvPr/>
        </p:nvSpPr>
        <p:spPr>
          <a:xfrm>
            <a:off x="431812" y="2049015"/>
            <a:ext cx="45609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Типы взаимодействия с инструментом:</a:t>
            </a:r>
          </a:p>
          <a:p>
            <a:endParaRPr lang="ru-RU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err="1"/>
              <a:t>ситуативны</a:t>
            </a:r>
            <a:endParaRPr lang="ru-R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повторяют типы взаимодействия с нецифровыми инструментами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чаще поддерживают высокий контроль учителей, но при низкой активности учащихся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связаны с опытом учителя и детей и доступом к ресурсам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хотя элементы исследования наблюдались при разном доступе к ресурсам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EC1FB-38C3-9749-981E-566E0F23828C}"/>
              </a:ext>
            </a:extLst>
          </p:cNvPr>
          <p:cNvSpPr txBox="1"/>
          <p:nvPr/>
        </p:nvSpPr>
        <p:spPr>
          <a:xfrm>
            <a:off x="7883911" y="2064896"/>
            <a:ext cx="3896049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Трудности в использовании:</a:t>
            </a:r>
          </a:p>
          <a:p>
            <a:endParaRPr lang="ru-RU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затраты времени и трудоемкость подготовки</a:t>
            </a:r>
            <a:r>
              <a:rPr lang="en-US" sz="1400" dirty="0"/>
              <a:t> </a:t>
            </a:r>
            <a:r>
              <a:rPr lang="ru-RU" sz="1400" dirty="0"/>
              <a:t>уроков с учетом индивидуального подхода и задач учителей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нехватка русскоязычных методических пособий про подходы и контексты, в которых инструмент эффективен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необходимость освоения инструмента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ограничения параметров самих инструментов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C79A4B-0510-2042-819F-790A5087C510}"/>
              </a:ext>
            </a:extLst>
          </p:cNvPr>
          <p:cNvSpPr/>
          <p:nvPr/>
        </p:nvSpPr>
        <p:spPr>
          <a:xfrm>
            <a:off x="4992745" y="2055169"/>
            <a:ext cx="28442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Роль в обучении:</a:t>
            </a:r>
          </a:p>
          <a:p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дополнение обычным средствам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визуализация, но часто не на грани возможностей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формирование навыков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самопроверка учащимися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проведение исследований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повышение мотивации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ограничена тематически и </a:t>
            </a:r>
            <a:r>
              <a:rPr lang="ru-RU" sz="1400" dirty="0" err="1"/>
              <a:t>ресурсно</a:t>
            </a:r>
            <a:r>
              <a:rPr lang="ru-RU" sz="1400" dirty="0"/>
              <a:t> – «сегментация»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37B6580-3A3B-EA43-A48C-58DC2C127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258030"/>
              </p:ext>
            </p:extLst>
          </p:nvPr>
        </p:nvGraphicFramePr>
        <p:xfrm>
          <a:off x="7022985" y="4736882"/>
          <a:ext cx="2633982" cy="163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70D3754-B86E-C147-BD08-8DDE4C8AE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753461"/>
              </p:ext>
            </p:extLst>
          </p:nvPr>
        </p:nvGraphicFramePr>
        <p:xfrm>
          <a:off x="9695879" y="4736883"/>
          <a:ext cx="2248166" cy="184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057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CF44F62-3B9E-884C-A09D-0F3EAE62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8" y="1291742"/>
            <a:ext cx="11210214" cy="456994"/>
          </a:xfrm>
        </p:spPr>
        <p:txBody>
          <a:bodyPr/>
          <a:lstStyle/>
          <a:p>
            <a:r>
              <a:rPr lang="ru-RU" dirty="0"/>
              <a:t>От исследования к разработке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419EABBC-904A-9A49-9B62-8CB8FB7641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465652"/>
            <a:ext cx="6638148" cy="66554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/>
              <a:t>Исследование фундаментальных изменений в образовательных процессах и содержании общего образования при апробации и внедрении цифровых учебно-методических комплексов и учебных симуляторов  и оценка их влияния на процессы трансформации образования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A76856C3-68ED-AD47-988B-DE6F464484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образования НИУ ВШЭ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FE9E4-53B8-CE48-9CA8-6689DFF4EFB7}"/>
              </a:ext>
            </a:extLst>
          </p:cNvPr>
          <p:cNvSpPr txBox="1"/>
          <p:nvPr/>
        </p:nvSpPr>
        <p:spPr>
          <a:xfrm>
            <a:off x="433638" y="4533779"/>
            <a:ext cx="41772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Исследованы возможности интерактивной среды «1С: Математический конструктор» и её влияние на изменение учебной деятельности школьников: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  определены новые формы учебной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  разработаны новые типы цифровых ресурсов.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97EAC-3398-E84D-B7EA-982E36A590B5}"/>
              </a:ext>
            </a:extLst>
          </p:cNvPr>
          <p:cNvSpPr txBox="1"/>
          <p:nvPr/>
        </p:nvSpPr>
        <p:spPr>
          <a:xfrm>
            <a:off x="5116337" y="4781337"/>
            <a:ext cx="34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Основные результаты изложены в докладах на международных конференциях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7B532-DD33-8047-A983-D0C4AC53A48D}"/>
              </a:ext>
            </a:extLst>
          </p:cNvPr>
          <p:cNvSpPr txBox="1"/>
          <p:nvPr/>
        </p:nvSpPr>
        <p:spPr>
          <a:xfrm>
            <a:off x="8965562" y="4533779"/>
            <a:ext cx="29702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Полученные результаты использованы при разработке виртуальных лабораторий</a:t>
            </a:r>
          </a:p>
          <a:p>
            <a:r>
              <a:rPr lang="ru-RU" sz="1600" dirty="0">
                <a:hlinkClick r:id="rId2"/>
              </a:rPr>
              <a:t>«Теория вероятностей»</a:t>
            </a:r>
            <a:r>
              <a:rPr lang="ru-RU" sz="1600" dirty="0"/>
              <a:t>  и  </a:t>
            </a:r>
            <a:r>
              <a:rPr lang="ru-RU" sz="1600" dirty="0">
                <a:hlinkClick r:id="rId3"/>
              </a:rPr>
              <a:t>«Математическое моделирование»</a:t>
            </a:r>
            <a:r>
              <a:rPr lang="ru-RU" sz="1600" dirty="0"/>
              <a:t>, опубликованных на портале «1С: Урок»</a:t>
            </a:r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id="{86EAB58D-B46D-3C41-A144-8B5B47C39E5F}"/>
              </a:ext>
            </a:extLst>
          </p:cNvPr>
          <p:cNvSpPr/>
          <p:nvPr/>
        </p:nvSpPr>
        <p:spPr>
          <a:xfrm>
            <a:off x="4663566" y="5019472"/>
            <a:ext cx="336450" cy="398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B969063A-0A19-8649-89A1-34F98DB02BF6}"/>
              </a:ext>
            </a:extLst>
          </p:cNvPr>
          <p:cNvSpPr/>
          <p:nvPr/>
        </p:nvSpPr>
        <p:spPr>
          <a:xfrm>
            <a:off x="8524555" y="5019472"/>
            <a:ext cx="336450" cy="398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9B6752-5FE8-D848-91B5-E7A43BC0511B}"/>
              </a:ext>
            </a:extLst>
          </p:cNvPr>
          <p:cNvSpPr/>
          <p:nvPr/>
        </p:nvSpPr>
        <p:spPr>
          <a:xfrm>
            <a:off x="433638" y="1975284"/>
            <a:ext cx="417727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Изучены ключевые элементы содержания школьного математического образования в условиях </a:t>
            </a:r>
            <a:r>
              <a:rPr lang="ru-RU" sz="1600" dirty="0" err="1"/>
              <a:t>цифровизации</a:t>
            </a:r>
            <a:r>
              <a:rPr lang="ru-RU" sz="1600" dirty="0"/>
              <a:t>: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 </a:t>
            </a:r>
            <a:r>
              <a:rPr lang="ru-RU" sz="1400" dirty="0"/>
              <a:t>определены новые элементы содержания традиционных линий школьного курса;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  рассмотрено влияние </a:t>
            </a:r>
            <a:r>
              <a:rPr lang="ru-RU" sz="1400" dirty="0" err="1"/>
              <a:t>цифровизации</a:t>
            </a:r>
            <a:r>
              <a:rPr lang="ru-RU" sz="1400" dirty="0"/>
              <a:t> на формирование новых линий: вероятность и статистика, элементы дискретной математики, математическое моделирование.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A913F4-136B-704E-B2F9-CAF80F3E75AC}"/>
              </a:ext>
            </a:extLst>
          </p:cNvPr>
          <p:cNvSpPr txBox="1"/>
          <p:nvPr/>
        </p:nvSpPr>
        <p:spPr>
          <a:xfrm>
            <a:off x="5175794" y="2102720"/>
            <a:ext cx="295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Основные результаты изложены в статьях, опубликованных в журналах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DF2EE5-E465-3440-A2F7-8684D3870F00}"/>
              </a:ext>
            </a:extLst>
          </p:cNvPr>
          <p:cNvSpPr txBox="1"/>
          <p:nvPr/>
        </p:nvSpPr>
        <p:spPr>
          <a:xfrm>
            <a:off x="8965562" y="2013652"/>
            <a:ext cx="2959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Полученные результаты нашли отражение в новом цикле учебников для общеобразовательной школы:</a:t>
            </a:r>
          </a:p>
          <a:p>
            <a:endParaRPr lang="ru-RU" sz="800" dirty="0"/>
          </a:p>
          <a:p>
            <a:r>
              <a:rPr lang="ru-RU" sz="1600" b="1" dirty="0"/>
              <a:t>«Математика. Вероятность и  статистика. Углублённый уровень» </a:t>
            </a:r>
            <a:r>
              <a:rPr lang="ru-RU" sz="1600" dirty="0"/>
              <a:t>для 7-11 классов</a:t>
            </a:r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id="{B87FA3AE-246D-024E-B3E7-48DC718C7AA8}"/>
              </a:ext>
            </a:extLst>
          </p:cNvPr>
          <p:cNvSpPr/>
          <p:nvPr/>
        </p:nvSpPr>
        <p:spPr>
          <a:xfrm>
            <a:off x="4669275" y="2341636"/>
            <a:ext cx="336450" cy="398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extLst>
              <a:ext uri="{FF2B5EF4-FFF2-40B4-BE49-F238E27FC236}">
                <a16:creationId xmlns:a16="http://schemas.microsoft.com/office/drawing/2014/main" id="{D60F2216-4661-D947-85FD-780D1B3D1A6A}"/>
              </a:ext>
            </a:extLst>
          </p:cNvPr>
          <p:cNvSpPr/>
          <p:nvPr/>
        </p:nvSpPr>
        <p:spPr>
          <a:xfrm>
            <a:off x="8530264" y="2341636"/>
            <a:ext cx="336450" cy="398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0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8EC2ED-0D96-5A45-96E8-B97D3D4D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6" y="1254868"/>
            <a:ext cx="11167196" cy="67540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Helvetica Neue" panose="02000503000000020004" pitchFamily="2" charset="0"/>
              </a:rPr>
              <a:t>Унифицированная модель цифровой трансформации школы</a:t>
            </a:r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34E42BDE-22C3-5840-8B0D-705F871F4F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465652"/>
            <a:ext cx="6638148" cy="66554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/>
              <a:t>Исследование фундаментальных изменений в образовательных процессах и содержании общего образования при апробации и внедрении цифровых учебно-методических комплексов и учебных симуляторов  и оценка их влияния на процессы трансформации образования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7BB6F6-EFB4-924E-BA50-540E5D9269C7}"/>
              </a:ext>
            </a:extLst>
          </p:cNvPr>
          <p:cNvSpPr txBox="1"/>
          <p:nvPr/>
        </p:nvSpPr>
        <p:spPr>
          <a:xfrm>
            <a:off x="379379" y="1804575"/>
            <a:ext cx="3808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Позиция школы в пространстве цифровой трансформации образования определяется координатами по трем лучам: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3A80C-5642-8D4D-A73E-3FC7F92D8ADA}"/>
              </a:ext>
            </a:extLst>
          </p:cNvPr>
          <p:cNvSpPr txBox="1"/>
          <p:nvPr/>
        </p:nvSpPr>
        <p:spPr>
          <a:xfrm>
            <a:off x="379379" y="2599045"/>
            <a:ext cx="421207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400" b="1" dirty="0"/>
              <a:t>Connectivity</a:t>
            </a:r>
            <a:r>
              <a:rPr lang="en" sz="1400" dirty="0"/>
              <a:t> (</a:t>
            </a:r>
            <a:r>
              <a:rPr lang="ru-RU" sz="1400" dirty="0"/>
              <a:t>возможность подключения цифровых устройств к внешним образовательным ресурсам и  доступа в интернет),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400" b="1" dirty="0"/>
              <a:t>Capacity</a:t>
            </a:r>
            <a:r>
              <a:rPr lang="en" sz="1400" dirty="0"/>
              <a:t> (</a:t>
            </a:r>
            <a:r>
              <a:rPr lang="ru-RU" sz="1400" dirty="0"/>
              <a:t>потенциал использования технологических решений и навыков),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400" b="1" dirty="0"/>
              <a:t>Content </a:t>
            </a:r>
            <a:r>
              <a:rPr lang="en" sz="1400" dirty="0"/>
              <a:t>(</a:t>
            </a:r>
            <a:r>
              <a:rPr lang="ru-RU" sz="1400" dirty="0"/>
              <a:t>образовательный контент и инструменты, используемые в деятельности школы)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04FA1C-E1C3-AF40-A013-C7622A4F3F09}"/>
              </a:ext>
            </a:extLst>
          </p:cNvPr>
          <p:cNvSpPr txBox="1"/>
          <p:nvPr/>
        </p:nvSpPr>
        <p:spPr>
          <a:xfrm>
            <a:off x="379380" y="4654913"/>
            <a:ext cx="380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для ключевых внутренних стейкхолдеров общеобразовательной организации.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2259E-5689-AB4D-B678-40F4466CCB0D}"/>
              </a:ext>
            </a:extLst>
          </p:cNvPr>
          <p:cNvSpPr txBox="1"/>
          <p:nvPr/>
        </p:nvSpPr>
        <p:spPr>
          <a:xfrm>
            <a:off x="379379" y="5239894"/>
            <a:ext cx="40175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Унификация индикаторов для каждой группы стейкхолдеров позволяет как оценивать процессы цифрового обновления организации в целом, так и сравнивать прогресс с позиции отдельных стейкхолдеров.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187F59-61A0-6445-BDF8-4D5C79529DC8}"/>
              </a:ext>
            </a:extLst>
          </p:cNvPr>
          <p:cNvSpPr txBox="1"/>
          <p:nvPr/>
        </p:nvSpPr>
        <p:spPr>
          <a:xfrm>
            <a:off x="379379" y="6377529"/>
            <a:ext cx="11482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>
                <a:latin typeface="HSE Sans" panose="02000000000000000000" pitchFamily="2" charset="0"/>
              </a:rPr>
              <a:t>Модель основана на идеях рамки «3 ключа для раскрытия потенциала цифрового образования» Саммита по трансформации образования ООН</a:t>
            </a:r>
          </a:p>
        </p:txBody>
      </p:sp>
      <p:sp>
        <p:nvSpPr>
          <p:cNvPr id="16" name="Текст 1">
            <a:extLst>
              <a:ext uri="{FF2B5EF4-FFF2-40B4-BE49-F238E27FC236}">
                <a16:creationId xmlns:a16="http://schemas.microsoft.com/office/drawing/2014/main" id="{4F1787C5-12FF-AE4B-9EB4-8ED0CDB97B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образования НИУ ВШЭ</a:t>
            </a:r>
          </a:p>
        </p:txBody>
      </p:sp>
      <p:pic>
        <p:nvPicPr>
          <p:cNvPr id="3" name="Рисунок 2" descr="Изображение выглядит как текст, снимок экрана, Параллель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B36ABF3-1982-23E8-9835-58FBB0E2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127" y="1804575"/>
            <a:ext cx="6928725" cy="45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9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697</Words>
  <Application>Microsoft Macintosh PowerPoint</Application>
  <PresentationFormat>Широкоэкранный</PresentationFormat>
  <Paragraphs>87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HSE Sans</vt:lpstr>
      <vt:lpstr>Office Theme</vt:lpstr>
      <vt:lpstr>Исследование фундаментальных изменений в образовательных процессах и содержании общего образования при апробации и внедрении цифровых учебно-методических комплексов и учебных симуляторов и оценка их влияния на процессы трансформации образования</vt:lpstr>
      <vt:lpstr>Оценка учителями эффектов ИКТ и цифровых средств обучения в опросах: инструментальная польза</vt:lpstr>
      <vt:lpstr>Изучение кейсов использования цифровых инструментов на уроках:  не меняют образовательных практик, но добавляют возможностей</vt:lpstr>
      <vt:lpstr>От исследования к разработке</vt:lpstr>
      <vt:lpstr>Унифицированная модель цифровой трансформации школы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Иван Карлов</cp:lastModifiedBy>
  <cp:revision>57</cp:revision>
  <cp:lastPrinted>2021-11-11T13:08:42Z</cp:lastPrinted>
  <dcterms:created xsi:type="dcterms:W3CDTF">2021-11-11T08:52:47Z</dcterms:created>
  <dcterms:modified xsi:type="dcterms:W3CDTF">2023-05-17T13:14:24Z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