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70" r:id="rId5"/>
    <p:sldId id="262" r:id="rId6"/>
    <p:sldId id="269" r:id="rId7"/>
    <p:sldId id="272" r:id="rId8"/>
    <p:sldId id="271" r:id="rId9"/>
    <p:sldId id="266" r:id="rId10"/>
    <p:sldId id="273" r:id="rId11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AA8DjizvYNVP7Qq2//yR1rL9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1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231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75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96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характеристика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Homo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Informaticus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как культурного типа личности информационной эпохи, познавательные способности которого ассоциируются по преимуществу с редуцированным понятием «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iBrain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», при этом в изучении новых, активно формирующихся культурных практик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Homo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Informaticus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речь идёт не о девальвации «человеческого фактора», а о смещении ценностного поля культуры: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Homo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Informaticus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рассматривается как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Homo Faber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человек-оператор, основная характеристика которого сводится не к пониманию его как носителя определенных культурных смыслов, а лишь к оценке его функциональных навыков.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36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обе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метакатегории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целесообразно анализировать с позиций информационной антропологии, что позволяет выстроить анализ с учетом гуманитарных факторов образования (культурных, социальных, личностных)</a:t>
            </a: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7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09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05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показатели информационной, компьютерной, коммуникативной грамотности, а также </a:t>
            </a:r>
            <a:r>
              <a:rPr lang="ru-RU" dirty="0" err="1" smtClean="0"/>
              <a:t>медиаграмотности</a:t>
            </a:r>
            <a:r>
              <a:rPr lang="ru-RU" dirty="0" smtClean="0"/>
              <a:t> практически не зависят от возраста и достаточно высоки</a:t>
            </a:r>
          </a:p>
          <a:p>
            <a:r>
              <a:rPr lang="ru-RU" dirty="0" smtClean="0"/>
              <a:t>информационная и компьютерная грамотность педагогов несколько выше, чем коммуникативная грамотность и </a:t>
            </a:r>
            <a:r>
              <a:rPr lang="ru-RU" dirty="0" err="1" smtClean="0"/>
              <a:t>медиаграмотность</a:t>
            </a:r>
            <a:endParaRPr lang="ru-RU" dirty="0" smtClean="0"/>
          </a:p>
          <a:p>
            <a:r>
              <a:rPr lang="ru-RU" dirty="0" smtClean="0"/>
              <a:t>показатели, характеризующие отношение к технологическим инновациям существенно ниже</a:t>
            </a:r>
          </a:p>
          <a:p>
            <a:r>
              <a:rPr lang="ru-RU" dirty="0" smtClean="0"/>
              <a:t>по индикатору «отношение к технологическим инновациям» зафиксировано возрастное различие – отношение к технологическим инновациям у молодежи значительно более позитивно, чем у их более старших коллег</a:t>
            </a:r>
          </a:p>
          <a:p>
            <a:r>
              <a:rPr lang="ru-RU" dirty="0" smtClean="0"/>
              <a:t>наиболее продвинутыми в плане цифровой грамотности и информационных технологий для обучения оказалась возрастная группа – от 35 до 43 лет, то есть педагоги со стажем от 11 лет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0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2291" name="Google Shape;94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Берштейн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семейный социальный  код  -  школьный  социальный код  - два  вида образования 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Google Shape;95;p2:notes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983112-193F-4578-B7AE-C2552A386CAA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ru-RU" altLang="ru-RU" sz="120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2291" name="Google Shape;94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контента  - педагогический дизайн </a:t>
            </a:r>
          </a:p>
          <a:p>
            <a:pPr marL="0" indent="0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Google Shape;95;p2:notes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983112-193F-4578-B7AE-C2552A386CAA}" type="slidenum">
              <a:rPr lang="ru-RU" altLang="ru-RU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ru-RU" altLang="ru-RU" sz="120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9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94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133347" y="201613"/>
            <a:ext cx="3964991" cy="52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296779" y="1403167"/>
            <a:ext cx="11359415" cy="525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enapiskunova@herzen.sp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missia.org/offline/2020/2867.htm" TargetMode="External"/><Relationship Id="rId3" Type="http://schemas.openxmlformats.org/officeDocument/2006/relationships/hyperlink" Target="http://emissia.org/offline/2020/2871.htm" TargetMode="External"/><Relationship Id="rId7" Type="http://schemas.openxmlformats.org/officeDocument/2006/relationships/hyperlink" Target="http://emissia.org/offline/2021/3021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issia.org/offline/2020/2876.htm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emissia.org/offline/2020/2855.htm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missia.org/offline/2020/2869.htm" TargetMode="External"/><Relationship Id="rId9" Type="http://schemas.openxmlformats.org/officeDocument/2006/relationships/hyperlink" Target="http://emissia.org/offline/2021/3016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215459" y="1004014"/>
            <a:ext cx="7405037" cy="312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3000" b="1" dirty="0"/>
              <a:t>Информационная антропология как методологическое основание сопровождения образовательного процесса в </a:t>
            </a:r>
            <a:r>
              <a:rPr lang="ru-RU" sz="3000" b="1" dirty="0" err="1"/>
              <a:t>метапредметном</a:t>
            </a:r>
            <a:r>
              <a:rPr lang="ru-RU" sz="3000" b="1" dirty="0"/>
              <a:t> поле цифрового </a:t>
            </a:r>
            <a:r>
              <a:rPr lang="ru-RU" sz="3000" b="1" dirty="0" smtClean="0"/>
              <a:t>контента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3357964" y="3611470"/>
            <a:ext cx="7405037" cy="303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400" dirty="0"/>
              <a:t>Исследовательский проект РФФИ 19-29-14068 </a:t>
            </a:r>
            <a:r>
              <a:rPr lang="ru-RU" sz="2400" dirty="0" err="1" smtClean="0"/>
              <a:t>мк</a:t>
            </a:r>
            <a:endParaRPr lang="ru-RU" sz="2400" dirty="0" smtClean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ru-RU" sz="2400" dirty="0" smtClean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ru-RU" sz="2400" dirty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ru-RU" sz="2400" dirty="0" smtClean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ru-RU" sz="2400" dirty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endParaRPr lang="ru-RU" sz="2400" dirty="0"/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400" dirty="0" smtClean="0"/>
              <a:t>Пискунова Елена Витальевна, зав. кафедрой педагогики школы РГПУ им. А.И. Герцена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588438" y="1076203"/>
            <a:ext cx="7405037" cy="312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3000" b="1" dirty="0" smtClean="0"/>
              <a:t>Продолжение исследования:</a:t>
            </a:r>
          </a:p>
          <a:p>
            <a:pPr marL="0" lvl="0" indent="0">
              <a:spcBef>
                <a:spcPts val="0"/>
              </a:spcBef>
            </a:pPr>
            <a:r>
              <a:rPr lang="ru-RU" sz="3000" b="1" dirty="0" smtClean="0"/>
              <a:t>Победа во Внутреннем университетском </a:t>
            </a:r>
            <a:r>
              <a:rPr lang="ru-RU" sz="3000" b="1" dirty="0" err="1" smtClean="0"/>
              <a:t>грантовом</a:t>
            </a:r>
            <a:r>
              <a:rPr lang="ru-RU" sz="3000" b="1" dirty="0" smtClean="0"/>
              <a:t> конкурсе</a:t>
            </a:r>
            <a:endParaRPr lang="ru-RU" sz="3000" b="1" dirty="0" smtClean="0"/>
          </a:p>
          <a:p>
            <a:pPr marL="0" lvl="0" indent="0">
              <a:spcBef>
                <a:spcPts val="0"/>
              </a:spcBef>
            </a:pPr>
            <a:endParaRPr lang="ru-RU" sz="3000" b="1" dirty="0"/>
          </a:p>
          <a:p>
            <a:pPr marL="0" lvl="0" indent="0">
              <a:spcBef>
                <a:spcPts val="0"/>
              </a:spcBef>
            </a:pPr>
            <a:r>
              <a:rPr lang="ru-RU" sz="3200" smtClean="0"/>
              <a:t>Тема: Цифровая </a:t>
            </a:r>
            <a:r>
              <a:rPr lang="ru-RU" sz="3200" dirty="0"/>
              <a:t>антропология как методологическое основание исследования новых социальных отношений и учебных практик в образовании</a:t>
            </a:r>
            <a:endParaRPr lang="ru-RU" sz="3600" b="1" dirty="0" smtClean="0"/>
          </a:p>
        </p:txBody>
      </p:sp>
      <p:sp>
        <p:nvSpPr>
          <p:cNvPr id="91" name="Google Shape;91;p1"/>
          <p:cNvSpPr txBox="1"/>
          <p:nvPr/>
        </p:nvSpPr>
        <p:spPr>
          <a:xfrm>
            <a:off x="3357964" y="3611470"/>
            <a:ext cx="7405037" cy="303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Пискунова Елена Витальевна, зав. кафедрой педагогики школы РГПУ им. А.И. Герцена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dirty="0" smtClean="0">
                <a:hlinkClick r:id="rId4"/>
              </a:rPr>
              <a:t>elenapiskunova@herzen.spb.ru</a:t>
            </a:r>
            <a:endParaRPr lang="en-US" sz="2400" dirty="0" smtClean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1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741680" y="237568"/>
            <a:ext cx="9706420" cy="1479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3200" dirty="0" smtClean="0"/>
              <a:t>Мировоззренческие </a:t>
            </a:r>
            <a:r>
              <a:rPr lang="ru-RU" sz="3200" dirty="0"/>
              <a:t>основания анализа новой образовательной реальности в эпоху </a:t>
            </a:r>
            <a:r>
              <a:rPr lang="ru-RU" sz="3200" dirty="0" err="1" smtClean="0"/>
              <a:t>цифровизации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88494" y="1608756"/>
            <a:ext cx="9372600" cy="444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dirty="0" smtClean="0"/>
              <a:t>информационная </a:t>
            </a:r>
            <a:r>
              <a:rPr lang="ru-RU" dirty="0"/>
              <a:t>антропология, </a:t>
            </a:r>
            <a:r>
              <a:rPr lang="ru-RU" dirty="0" smtClean="0"/>
              <a:t>позволяющая </a:t>
            </a:r>
            <a:r>
              <a:rPr lang="ru-RU" dirty="0"/>
              <a:t>связать </a:t>
            </a:r>
            <a:r>
              <a:rPr lang="ru-RU" dirty="0" err="1"/>
              <a:t>инфогенез</a:t>
            </a:r>
            <a:r>
              <a:rPr lang="ru-RU" dirty="0"/>
              <a:t>, как процесс создания информации, и </a:t>
            </a:r>
            <a:r>
              <a:rPr lang="ru-RU" dirty="0" err="1"/>
              <a:t>семиозис</a:t>
            </a:r>
            <a:r>
              <a:rPr lang="ru-RU" dirty="0"/>
              <a:t> – процесс порождения знания человеком;</a:t>
            </a:r>
          </a:p>
          <a:p>
            <a:pPr lvl="0"/>
            <a:r>
              <a:rPr lang="ru-RU" dirty="0"/>
              <a:t>характеристика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Informaticus</a:t>
            </a:r>
            <a:r>
              <a:rPr lang="ru-RU" dirty="0"/>
              <a:t> как культурного типа личности информационной </a:t>
            </a:r>
            <a:r>
              <a:rPr lang="ru-RU" dirty="0" smtClean="0"/>
              <a:t>эпохи</a:t>
            </a:r>
          </a:p>
          <a:p>
            <a:pPr lvl="0"/>
            <a:r>
              <a:rPr lang="ru-RU" dirty="0" smtClean="0"/>
              <a:t>концепции </a:t>
            </a:r>
            <a:r>
              <a:rPr lang="ru-RU" dirty="0"/>
              <a:t>цифрового образования, которые выдвигают на первый план важность творчества, </a:t>
            </a:r>
            <a:r>
              <a:rPr lang="ru-RU" dirty="0" err="1"/>
              <a:t>конвенциальности</a:t>
            </a:r>
            <a:r>
              <a:rPr lang="ru-RU" dirty="0"/>
              <a:t> и </a:t>
            </a:r>
            <a:r>
              <a:rPr lang="ru-RU" dirty="0" smtClean="0"/>
              <a:t>проектного мышления</a:t>
            </a: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47" y="4817991"/>
            <a:ext cx="3377022" cy="19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741680" y="237568"/>
            <a:ext cx="9706420" cy="1479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3200" dirty="0" smtClean="0"/>
              <a:t>Методология </a:t>
            </a:r>
            <a:r>
              <a:rPr lang="ru-RU" sz="3200" dirty="0"/>
              <a:t>исследования влияния цифровой образовательной среды на развитие учащихся в школьном образовательном процессе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505326" y="1823164"/>
            <a:ext cx="9007642" cy="444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ru-RU" dirty="0" smtClean="0"/>
              <a:t>характеристика </a:t>
            </a:r>
            <a:r>
              <a:rPr lang="ru-RU" dirty="0" err="1"/>
              <a:t>метакатегорий</a:t>
            </a:r>
            <a:r>
              <a:rPr lang="ru-RU" dirty="0"/>
              <a:t> как ключевых единиц исследования влияния цифровой образовательной среды на развитие учащихся в школьном образовательном </a:t>
            </a:r>
            <a:r>
              <a:rPr lang="ru-RU" dirty="0" smtClean="0"/>
              <a:t>процессе:</a:t>
            </a:r>
          </a:p>
          <a:p>
            <a:pPr lvl="1"/>
            <a:r>
              <a:rPr lang="ru-RU" dirty="0" smtClean="0"/>
              <a:t>«цифровая </a:t>
            </a:r>
            <a:r>
              <a:rPr lang="ru-RU" dirty="0"/>
              <a:t>экосистема</a:t>
            </a:r>
            <a:r>
              <a:rPr lang="ru-RU" dirty="0" smtClean="0"/>
              <a:t>» - виртуальное </a:t>
            </a:r>
            <a:r>
              <a:rPr lang="ru-RU" dirty="0"/>
              <a:t>пространство, где люди объединяются в сообщества-партнерства для решения задач личностного развития и получения </a:t>
            </a:r>
            <a:r>
              <a:rPr lang="ru-RU" dirty="0" smtClean="0"/>
              <a:t>образования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цифровая образовательная среда</a:t>
            </a:r>
            <a:r>
              <a:rPr lang="ru-RU" dirty="0" smtClean="0"/>
              <a:t>» - цифровая инфраструктура: сервер</a:t>
            </a:r>
            <a:r>
              <a:rPr lang="ru-RU" dirty="0"/>
              <a:t>, ресурсы и </a:t>
            </a:r>
            <a:r>
              <a:rPr lang="ru-RU" dirty="0" smtClean="0"/>
              <a:t>инструменты, </a:t>
            </a:r>
            <a:r>
              <a:rPr lang="ru-RU" dirty="0"/>
              <a:t>которые позволяют решать задачи </a:t>
            </a:r>
            <a:r>
              <a:rPr lang="ru-RU" dirty="0" smtClean="0"/>
              <a:t>развития личности </a:t>
            </a:r>
            <a:r>
              <a:rPr lang="ru-RU" dirty="0"/>
              <a:t>и </a:t>
            </a:r>
            <a:r>
              <a:rPr lang="ru-RU" dirty="0" smtClean="0"/>
              <a:t>образования</a:t>
            </a:r>
            <a:endParaRPr lang="ru-RU" dirty="0"/>
          </a:p>
          <a:p>
            <a:pPr lvl="0"/>
            <a:r>
              <a:rPr lang="ru-RU" dirty="0" smtClean="0"/>
              <a:t>подходы </a:t>
            </a:r>
            <a:r>
              <a:rPr lang="ru-RU" dirty="0"/>
              <a:t>к изучению основ познавательной </a:t>
            </a:r>
            <a:r>
              <a:rPr lang="ru-RU" dirty="0" smtClean="0"/>
              <a:t>деятельности:</a:t>
            </a:r>
          </a:p>
          <a:p>
            <a:pPr lvl="1"/>
            <a:r>
              <a:rPr lang="ru-RU" dirty="0" smtClean="0"/>
              <a:t>когнитивные </a:t>
            </a:r>
            <a:r>
              <a:rPr lang="ru-RU" dirty="0"/>
              <a:t>способности школьников коррелируют с процессами </a:t>
            </a:r>
            <a:r>
              <a:rPr lang="ru-RU" dirty="0" err="1"/>
              <a:t>саморегуляции</a:t>
            </a:r>
            <a:r>
              <a:rPr lang="ru-RU" dirty="0"/>
              <a:t> и </a:t>
            </a:r>
            <a:r>
              <a:rPr lang="ru-RU" dirty="0" smtClean="0"/>
              <a:t>самообучения</a:t>
            </a:r>
          </a:p>
          <a:p>
            <a:pPr lvl="1"/>
            <a:r>
              <a:rPr lang="ru-RU" dirty="0" smtClean="0"/>
              <a:t>диагностика </a:t>
            </a:r>
            <a:r>
              <a:rPr lang="ru-RU" dirty="0"/>
              <a:t>внимания, памяти и мышления позволяет определить особенности интеллектуального развития, причины </a:t>
            </a:r>
            <a:r>
              <a:rPr lang="ru-RU" dirty="0" err="1" smtClean="0"/>
              <a:t>неуспешности</a:t>
            </a:r>
            <a:r>
              <a:rPr lang="ru-RU" dirty="0" smtClean="0"/>
              <a:t> </a:t>
            </a:r>
            <a:r>
              <a:rPr lang="ru-RU" dirty="0"/>
              <a:t>школьников в основных видах </a:t>
            </a:r>
            <a:r>
              <a:rPr lang="ru-RU" dirty="0" smtClean="0"/>
              <a:t>учебно-познавательной деятельности </a:t>
            </a:r>
            <a:endParaRPr lang="ru-RU" dirty="0"/>
          </a:p>
          <a:p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843" y="2598820"/>
            <a:ext cx="2830744" cy="28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379" y="1030366"/>
            <a:ext cx="10652166" cy="3129433"/>
          </a:xfrm>
        </p:spPr>
        <p:txBody>
          <a:bodyPr>
            <a:noAutofit/>
          </a:bodyPr>
          <a:lstStyle/>
          <a:p>
            <a:pPr lvl="0" algn="just"/>
            <a:r>
              <a:rPr lang="ru-RU" sz="2200" dirty="0" smtClean="0"/>
              <a:t>Подростки </a:t>
            </a:r>
            <a:r>
              <a:rPr lang="ru-RU" sz="2200" dirty="0"/>
              <a:t>вне зависимости от пола и возраста достаточно свободно ориентируются в цифровом </a:t>
            </a:r>
            <a:r>
              <a:rPr lang="ru-RU" sz="2200" dirty="0" smtClean="0"/>
              <a:t>пространстве, хорошо </a:t>
            </a:r>
            <a:r>
              <a:rPr lang="ru-RU" sz="2200" dirty="0"/>
              <a:t>осведомлены о возможном репертуаре различных цифровых сервисов для общения и развлечения. По мере взросления </a:t>
            </a:r>
            <a:r>
              <a:rPr lang="ru-RU" sz="2200" dirty="0" smtClean="0"/>
              <a:t>расширяют </a:t>
            </a:r>
            <a:r>
              <a:rPr lang="ru-RU" sz="2200" dirty="0"/>
              <a:t>свой цифровой опыт, находят новые возможности, которые предоставляет Интернет для решения задач их повседневной деятельности. </a:t>
            </a:r>
            <a:endParaRPr lang="ru-RU" sz="2200" dirty="0" smtClean="0"/>
          </a:p>
          <a:p>
            <a:pPr lvl="0" algn="just"/>
            <a:r>
              <a:rPr lang="ru-RU" sz="2200" dirty="0" smtClean="0"/>
              <a:t>Для </a:t>
            </a:r>
            <a:r>
              <a:rPr lang="ru-RU" sz="2200" dirty="0"/>
              <a:t>подростков первостепенно важно «всегда быть на связи», </a:t>
            </a:r>
            <a:r>
              <a:rPr lang="ru-RU" sz="2200" dirty="0" smtClean="0"/>
              <a:t>при </a:t>
            </a:r>
            <a:r>
              <a:rPr lang="ru-RU" sz="2200" dirty="0"/>
              <a:t>этом, у подростков слабо проявляется рефлексия нарушения границ, они не ощущают нарушения приватности вследствие их постоянной доступности для других людей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Google Shape;97;p2"/>
          <p:cNvSpPr txBox="1">
            <a:spLocks noGrp="1"/>
          </p:cNvSpPr>
          <p:nvPr>
            <p:ph type="title"/>
          </p:nvPr>
        </p:nvSpPr>
        <p:spPr>
          <a:xfrm>
            <a:off x="719447" y="237569"/>
            <a:ext cx="9469582" cy="82240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2800" dirty="0"/>
              <a:t>Исследование </a:t>
            </a:r>
            <a:r>
              <a:rPr lang="ru-RU" sz="2800" dirty="0" smtClean="0"/>
              <a:t>«Цифровой опыт современного подростка»</a:t>
            </a:r>
            <a:endParaRPr sz="2800" dirty="0"/>
          </a:p>
        </p:txBody>
      </p:sp>
      <p:pic>
        <p:nvPicPr>
          <p:cNvPr id="5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410735" y="4375341"/>
            <a:ext cx="8626434" cy="2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ru-RU" sz="2200" dirty="0" smtClean="0"/>
              <a:t>Девочек в большей степени характеризуют изменившиеся представления о доступности других людей, стирая тем самым психологические границы в общении, с возрастом снижается выраженность рефлексии нарушения границ и нарушения приватности их жизни. У мальчиков, напротив, с возрастом рефлексия нарушения границ возрастает. </a:t>
            </a:r>
            <a:endParaRPr lang="ru-RU" sz="2200" dirty="0"/>
          </a:p>
        </p:txBody>
      </p:sp>
      <p:sp>
        <p:nvSpPr>
          <p:cNvPr id="6" name="AutoShape 4" descr="https://rbsmi.ru/upload/iblock/66a/66a0782081a8e6bb2ab2336a2709b1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47" y="4694765"/>
            <a:ext cx="2885209" cy="17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741680" y="237568"/>
            <a:ext cx="9706420" cy="147947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3200" b="1" dirty="0" smtClean="0"/>
              <a:t>Изучение </a:t>
            </a:r>
            <a:r>
              <a:rPr lang="ru-RU" sz="3200" b="1" dirty="0"/>
              <a:t>когнитивных процессов школьников, связанных с реализацией процесса обучения в цифровой образовательной </a:t>
            </a:r>
            <a:r>
              <a:rPr lang="ru-RU" sz="3200" b="1" dirty="0" smtClean="0"/>
              <a:t>среде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77253" y="1823164"/>
            <a:ext cx="9372600" cy="452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ru-RU" dirty="0" smtClean="0"/>
              <a:t>Школьники </a:t>
            </a:r>
            <a:r>
              <a:rPr lang="ru-RU" dirty="0"/>
              <a:t>c более богатым опытом использования цифровых </a:t>
            </a:r>
            <a:r>
              <a:rPr lang="ru-RU" dirty="0" smtClean="0"/>
              <a:t>устройств:</a:t>
            </a:r>
          </a:p>
          <a:p>
            <a:pPr lvl="1"/>
            <a:r>
              <a:rPr lang="ru-RU" dirty="0" smtClean="0"/>
              <a:t>характеризуются большим </a:t>
            </a:r>
            <a:r>
              <a:rPr lang="ru-RU" dirty="0"/>
              <a:t>объемом </a:t>
            </a:r>
            <a:r>
              <a:rPr lang="ru-RU" dirty="0" smtClean="0"/>
              <a:t>непроизвольной зрительной памяти; </a:t>
            </a:r>
          </a:p>
          <a:p>
            <a:pPr lvl="1"/>
            <a:r>
              <a:rPr lang="ru-RU" dirty="0" smtClean="0"/>
              <a:t>лучше </a:t>
            </a:r>
            <a:r>
              <a:rPr lang="ru-RU" dirty="0"/>
              <a:t>устанавливают причинно-следственные связи и отношения между объектами и </a:t>
            </a:r>
            <a:r>
              <a:rPr lang="ru-RU" dirty="0" smtClean="0"/>
              <a:t>событиями;</a:t>
            </a:r>
          </a:p>
          <a:p>
            <a:pPr lvl="1"/>
            <a:r>
              <a:rPr lang="ru-RU" dirty="0" smtClean="0"/>
              <a:t>демонстрируют высокий </a:t>
            </a:r>
            <a:r>
              <a:rPr lang="ru-RU" dirty="0"/>
              <a:t>уровень объема внимания, при этом устойчивость внимания к длительной монотонной учебной деятельности у них понижена;</a:t>
            </a:r>
          </a:p>
          <a:p>
            <a:r>
              <a:rPr lang="ru-RU" dirty="0" smtClean="0"/>
              <a:t>Когнитивные </a:t>
            </a:r>
            <a:r>
              <a:rPr lang="ru-RU" dirty="0"/>
              <a:t>характеристики связаны между собой и опосредованы цифровым опытом ребенка</a:t>
            </a:r>
            <a:r>
              <a:rPr lang="en-US" dirty="0"/>
              <a:t>. </a:t>
            </a:r>
          </a:p>
          <a:p>
            <a:r>
              <a:rPr lang="ru-RU" dirty="0"/>
              <a:t>Успешность обучения в школе значимо связана с опытом использования детьми цифровых устройств. </a:t>
            </a:r>
            <a:r>
              <a:rPr lang="en-US" dirty="0"/>
              <a:t>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433" y="3558981"/>
            <a:ext cx="2346736" cy="21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831" y="182316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	Понимание учителем изменений в образовательных возможностях технологий и сервисов, знание психофизиологических особенностей школьников вызывает необходимость</a:t>
            </a:r>
          </a:p>
          <a:p>
            <a:pPr marL="635000" indent="-457200">
              <a:buSzPts val="2800"/>
              <a:buFont typeface="Arial" panose="020B0604020202020204" pitchFamily="34" charset="0"/>
              <a:buChar char="•"/>
            </a:pPr>
            <a:r>
              <a:rPr lang="ru-RU" dirty="0"/>
              <a:t>профессионального развития в контексте цифровой грамотности</a:t>
            </a:r>
          </a:p>
          <a:p>
            <a:pPr marL="635000" indent="-457200">
              <a:buSzPts val="2800"/>
              <a:buFont typeface="Arial" panose="020B0604020202020204" pitchFamily="34" charset="0"/>
              <a:buChar char="•"/>
            </a:pPr>
            <a:r>
              <a:rPr lang="ru-RU" dirty="0"/>
              <a:t>формирования соответствующих компетенций у школьников вне зависимости от возраста и успешности в обучении: </a:t>
            </a:r>
          </a:p>
          <a:p>
            <a:pPr marL="1092200" lvl="1" indent="-457200">
              <a:buSzPts val="2800"/>
              <a:buFont typeface="Symbol" panose="05050102010706020507" pitchFamily="18" charset="2"/>
              <a:buChar char=""/>
            </a:pPr>
            <a:r>
              <a:rPr lang="ru-RU" dirty="0"/>
              <a:t>информационная грамотность</a:t>
            </a:r>
          </a:p>
          <a:p>
            <a:pPr marL="1092200" lvl="1" indent="-457200">
              <a:buSzPts val="2800"/>
              <a:buFont typeface="Symbol" panose="05050102010706020507" pitchFamily="18" charset="2"/>
              <a:buChar char=""/>
            </a:pPr>
            <a:r>
              <a:rPr lang="ru-RU" dirty="0"/>
              <a:t>компьютерная грамотность</a:t>
            </a:r>
          </a:p>
          <a:p>
            <a:pPr marL="1092200" lvl="1" indent="-457200">
              <a:buSzPts val="2800"/>
              <a:buFont typeface="Symbol" panose="05050102010706020507" pitchFamily="18" charset="2"/>
              <a:buChar char=""/>
            </a:pPr>
            <a:r>
              <a:rPr lang="ru-RU" dirty="0"/>
              <a:t>коммуникативная грамотность</a:t>
            </a:r>
          </a:p>
          <a:p>
            <a:pPr marL="1092200" lvl="1" indent="-457200">
              <a:buSzPts val="2800"/>
              <a:buFont typeface="Symbol" panose="05050102010706020507" pitchFamily="18" charset="2"/>
              <a:buChar char=""/>
            </a:pPr>
            <a:r>
              <a:rPr lang="ru-RU" dirty="0" err="1"/>
              <a:t>медиаграмотность</a:t>
            </a:r>
            <a:r>
              <a:rPr lang="ru-RU" dirty="0"/>
              <a:t> </a:t>
            </a:r>
          </a:p>
          <a:p>
            <a:pPr marL="1092200" lvl="1" indent="-457200">
              <a:buSzPts val="2800"/>
              <a:buFont typeface="Symbol" panose="05050102010706020507" pitchFamily="18" charset="2"/>
              <a:buChar char=""/>
            </a:pPr>
            <a:r>
              <a:rPr lang="ru-RU" dirty="0"/>
              <a:t>отношение к технологиям</a:t>
            </a:r>
          </a:p>
          <a:p>
            <a:pPr marL="685800" lvl="1" indent="-50800">
              <a:buSzPts val="2800"/>
              <a:buNone/>
            </a:pPr>
            <a:r>
              <a:rPr lang="ru-RU" dirty="0" smtClean="0"/>
              <a:t>	в </a:t>
            </a:r>
            <a:r>
              <a:rPr lang="ru-RU" dirty="0"/>
              <a:t>трёх аспектах: когнитивном (знания), техническом (навыки) и этическом (установки)</a:t>
            </a:r>
          </a:p>
          <a:p>
            <a:endParaRPr lang="ru-RU" dirty="0"/>
          </a:p>
        </p:txBody>
      </p:sp>
      <p:sp>
        <p:nvSpPr>
          <p:cNvPr id="4" name="Google Shape;97;p2"/>
          <p:cNvSpPr txBox="1">
            <a:spLocks noGrp="1"/>
          </p:cNvSpPr>
          <p:nvPr>
            <p:ph type="title"/>
          </p:nvPr>
        </p:nvSpPr>
        <p:spPr>
          <a:xfrm>
            <a:off x="935903" y="237569"/>
            <a:ext cx="9300627" cy="86929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ru-RU" sz="3200" dirty="0" smtClean="0"/>
              <a:t>Профессиональное развитие учителя в контексте цифровой грамотности</a:t>
            </a:r>
            <a:endParaRPr sz="3200" dirty="0"/>
          </a:p>
        </p:txBody>
      </p:sp>
      <p:pic>
        <p:nvPicPr>
          <p:cNvPr id="5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369" y="3626117"/>
            <a:ext cx="2711116" cy="1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6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97;p2"/>
          <p:cNvSpPr txBox="1">
            <a:spLocks noGrp="1"/>
          </p:cNvSpPr>
          <p:nvPr>
            <p:ph type="title"/>
          </p:nvPr>
        </p:nvSpPr>
        <p:spPr>
          <a:xfrm>
            <a:off x="309563" y="484188"/>
            <a:ext cx="8520112" cy="1092200"/>
          </a:xfrm>
          <a:solidFill>
            <a:srgbClr val="BBD6EE"/>
          </a:solidFill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КОНЦЕПТУАЛЬНЫЕ ИДЕИ ТРАНСФОРМАЦИИ ОБРАЗОВАТЕЛЬНОГО ПРОЦЕССА</a:t>
            </a:r>
            <a:endParaRPr lang="ru-RU" altLang="ru-RU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Google Shape;98;p2"/>
          <p:cNvSpPr txBox="1">
            <a:spLocks noGrp="1"/>
          </p:cNvSpPr>
          <p:nvPr>
            <p:ph type="body" idx="1"/>
          </p:nvPr>
        </p:nvSpPr>
        <p:spPr>
          <a:xfrm>
            <a:off x="309563" y="1739900"/>
            <a:ext cx="11407775" cy="4759325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sz="2400" dirty="0" smtClean="0"/>
              <a:t>Цифровые </a:t>
            </a:r>
            <a:r>
              <a:rPr lang="ru-RU" sz="2400" dirty="0"/>
              <a:t>устройства стали одним из наиболее влиятельных культурных инструментов, влияющих на </a:t>
            </a:r>
            <a:r>
              <a:rPr lang="ru-RU" sz="2400" dirty="0" smtClean="0"/>
              <a:t>осуществление когнитивных процессов в учебно-познавательной деятельности.</a:t>
            </a:r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Общение  </a:t>
            </a:r>
            <a:r>
              <a:rPr lang="ru-RU" altLang="ru-RU" sz="2400" dirty="0"/>
              <a:t>в сети  </a:t>
            </a:r>
            <a:r>
              <a:rPr lang="ru-RU" altLang="ru-RU" sz="2400" dirty="0" smtClean="0"/>
              <a:t>- новый </a:t>
            </a:r>
            <a:r>
              <a:rPr lang="ru-RU" altLang="ru-RU" sz="2400" dirty="0"/>
              <a:t>социальный код </a:t>
            </a:r>
            <a:r>
              <a:rPr lang="ru-RU" altLang="ru-RU" sz="2400" dirty="0" smtClean="0"/>
              <a:t>образования</a:t>
            </a:r>
            <a:r>
              <a:rPr lang="ru-RU" altLang="ru-RU" sz="2400" dirty="0"/>
              <a:t>: </a:t>
            </a:r>
          </a:p>
          <a:p>
            <a:pPr lvl="1"/>
            <a:r>
              <a:rPr lang="ru-RU" altLang="ru-RU" sz="2000" dirty="0" smtClean="0"/>
              <a:t>Социально-эмоциональное развитие</a:t>
            </a:r>
          </a:p>
          <a:p>
            <a:pPr lvl="1"/>
            <a:r>
              <a:rPr lang="ru-RU" altLang="ru-RU" sz="2000" dirty="0" smtClean="0"/>
              <a:t>Выбор </a:t>
            </a:r>
            <a:r>
              <a:rPr lang="ru-RU" altLang="ru-RU" sz="2000" dirty="0"/>
              <a:t>сообщества - разнородное  по возрасту </a:t>
            </a:r>
          </a:p>
          <a:p>
            <a:pPr lvl="1"/>
            <a:r>
              <a:rPr lang="ru-RU" altLang="ru-RU" sz="2000" dirty="0"/>
              <a:t>Гибкость коммуникации и </a:t>
            </a:r>
            <a:r>
              <a:rPr lang="ru-RU" altLang="ru-RU" sz="2000" dirty="0" smtClean="0"/>
              <a:t>скорость обратной </a:t>
            </a:r>
            <a:r>
              <a:rPr lang="ru-RU" altLang="ru-RU" sz="2000" dirty="0"/>
              <a:t>связи </a:t>
            </a:r>
            <a:endParaRPr lang="ru-RU" altLang="ru-RU" sz="2000" b="1" dirty="0"/>
          </a:p>
          <a:p>
            <a:pPr lvl="1"/>
            <a:r>
              <a:rPr lang="ru-RU" altLang="ru-RU" sz="2000" dirty="0"/>
              <a:t>Ощущение благополучия   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Google Shape;99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238125"/>
            <a:ext cx="136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737" y="4870714"/>
            <a:ext cx="2717633" cy="2122044"/>
          </a:xfrm>
          <a:prstGeom prst="rect">
            <a:avLst/>
          </a:prstGeom>
        </p:spPr>
      </p:pic>
      <p:sp>
        <p:nvSpPr>
          <p:cNvPr id="7" name="Google Shape;98;p2"/>
          <p:cNvSpPr txBox="1">
            <a:spLocks/>
          </p:cNvSpPr>
          <p:nvPr/>
        </p:nvSpPr>
        <p:spPr>
          <a:xfrm>
            <a:off x="9094370" y="5103395"/>
            <a:ext cx="2518057" cy="8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t1 –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время осмысления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– время отклика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t3 – </a:t>
            </a:r>
            <a:r>
              <a:rPr lang="ru-RU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время ожидания</a:t>
            </a:r>
            <a:r>
              <a:rPr lang="en-US" alt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97;p2"/>
          <p:cNvSpPr txBox="1">
            <a:spLocks noGrp="1"/>
          </p:cNvSpPr>
          <p:nvPr>
            <p:ph type="title"/>
          </p:nvPr>
        </p:nvSpPr>
        <p:spPr>
          <a:xfrm>
            <a:off x="309563" y="484188"/>
            <a:ext cx="8520112" cy="1092200"/>
          </a:xfrm>
          <a:solidFill>
            <a:srgbClr val="BBD6EE"/>
          </a:solidFill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НОВЫЕ ПРАКТИКИ ОРГАНИЗАЦИИ ОБРАЗОВАТЕЛЬНОГО ПРОЦЕССА В УСЛОВИЯХ ЦИФРОВИЗАЦИИ ОБРАЗОВАНИЯ</a:t>
            </a:r>
            <a:endParaRPr lang="ru-RU" altLang="ru-RU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Google Shape;98;p2"/>
          <p:cNvSpPr txBox="1">
            <a:spLocks noGrp="1"/>
          </p:cNvSpPr>
          <p:nvPr>
            <p:ph type="body" idx="1"/>
          </p:nvPr>
        </p:nvSpPr>
        <p:spPr>
          <a:xfrm>
            <a:off x="309563" y="1739900"/>
            <a:ext cx="8028321" cy="4759325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ru-RU" sz="2000" dirty="0"/>
              <a:t>стратегии личностно-ориентированного интерактивного обучения </a:t>
            </a:r>
            <a:r>
              <a:rPr lang="ru-RU" sz="2000" dirty="0" smtClean="0"/>
              <a:t>(на материале обучения математике на </a:t>
            </a:r>
            <a:r>
              <a:rPr lang="ru-RU" sz="2000" dirty="0"/>
              <a:t>платформе </a:t>
            </a:r>
            <a:r>
              <a:rPr lang="ru-RU" sz="2000" dirty="0" err="1"/>
              <a:t>Microsoft</a:t>
            </a:r>
            <a:r>
              <a:rPr lang="ru-RU" sz="2000" dirty="0"/>
              <a:t> </a:t>
            </a:r>
            <a:r>
              <a:rPr lang="ru-RU" sz="2000" dirty="0" err="1" smtClean="0"/>
              <a:t>Teams</a:t>
            </a:r>
            <a:r>
              <a:rPr lang="ru-RU" sz="2000" dirty="0" smtClean="0"/>
              <a:t>)</a:t>
            </a:r>
          </a:p>
          <a:p>
            <a:pPr lvl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ru-RU" sz="2000" dirty="0" smtClean="0"/>
              <a:t>стратегии </a:t>
            </a:r>
            <a:r>
              <a:rPr lang="ru-RU" sz="2000" dirty="0"/>
              <a:t>обучения в партнерстве с использованием мобильных </a:t>
            </a:r>
            <a:r>
              <a:rPr lang="ru-RU" sz="2000" dirty="0" smtClean="0"/>
              <a:t>устройств</a:t>
            </a:r>
          </a:p>
          <a:p>
            <a:pPr lvl="1"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ru-RU" altLang="ru-RU" sz="2000" dirty="0" smtClean="0"/>
              <a:t>стратегии </a:t>
            </a:r>
            <a:r>
              <a:rPr lang="ru-RU" altLang="ru-RU" sz="2000" dirty="0"/>
              <a:t>использования чат-ботов в обучении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/>
              <a:t>Аутентичное обучение: обучение через опыт (свой и чужой) на ближайшую жизненную перспективу (на материале обучения в магистерских </a:t>
            </a:r>
            <a:r>
              <a:rPr lang="ru-RU" altLang="ru-RU" sz="2400" dirty="0" smtClean="0"/>
              <a:t>ОПОП) в цифровой образовательной среде, которая </a:t>
            </a:r>
            <a:r>
              <a:rPr lang="ru-RU" altLang="ru-RU" sz="2400" dirty="0"/>
              <a:t>создается, а не принимается или адаптируется группами </a:t>
            </a:r>
            <a:r>
              <a:rPr lang="ru-RU" altLang="ru-RU" sz="2400" dirty="0" smtClean="0"/>
              <a:t>обучающихся</a:t>
            </a:r>
            <a:endParaRPr lang="ru-RU" altLang="ru-RU" sz="2400" dirty="0"/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/>
              <a:t>Новое  </a:t>
            </a:r>
            <a:r>
              <a:rPr lang="ru-RU" altLang="ru-RU" sz="2400" dirty="0"/>
              <a:t>виртуальное  пространство – персональные студии </a:t>
            </a:r>
            <a:r>
              <a:rPr lang="en-US" altLang="ru-RU" sz="2400" dirty="0"/>
              <a:t>(</a:t>
            </a:r>
            <a:r>
              <a:rPr lang="ru-RU" altLang="ru-RU" sz="2400" dirty="0"/>
              <a:t>на материале «Гостиная </a:t>
            </a:r>
            <a:r>
              <a:rPr lang="ru-RU" altLang="ru-RU" sz="2400" dirty="0" err="1"/>
              <a:t>Штоля</a:t>
            </a:r>
            <a:r>
              <a:rPr lang="ru-RU" altLang="ru-RU" sz="2400" dirty="0"/>
              <a:t>»)</a:t>
            </a: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Aft>
                <a:spcPct val="0"/>
              </a:spcAft>
              <a:buClr>
                <a:srgbClr val="000000"/>
              </a:buClr>
            </a:pPr>
            <a:endParaRPr lang="ru-RU" alt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Google Shape;99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5" y="238125"/>
            <a:ext cx="1365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884" y="3453966"/>
            <a:ext cx="3625516" cy="2900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158" y="1978739"/>
            <a:ext cx="3503513" cy="13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741680" y="237569"/>
            <a:ext cx="9706420" cy="6648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3200" b="1" dirty="0" smtClean="0"/>
              <a:t>              Основные публикации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96253" y="902369"/>
            <a:ext cx="11177336" cy="595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r>
              <a:rPr lang="ru-RU" sz="3300" dirty="0" smtClean="0"/>
              <a:t>Монографии:</a:t>
            </a:r>
          </a:p>
          <a:p>
            <a:pPr lvl="1"/>
            <a:r>
              <a:rPr lang="ru-RU" sz="2900" dirty="0" smtClean="0"/>
              <a:t>Методологические </a:t>
            </a:r>
            <a:r>
              <a:rPr lang="ru-RU" sz="2900" dirty="0"/>
              <a:t>основания сопровождения образовательного процесса в </a:t>
            </a:r>
            <a:r>
              <a:rPr lang="ru-RU" sz="2900" dirty="0" err="1"/>
              <a:t>метапредметном</a:t>
            </a:r>
            <a:r>
              <a:rPr lang="ru-RU" sz="2900" dirty="0"/>
              <a:t> поле цифрового контента в контексте концептуальных идей информационной </a:t>
            </a:r>
            <a:r>
              <a:rPr lang="ru-RU" sz="2900" dirty="0" smtClean="0"/>
              <a:t>антропологии.</a:t>
            </a:r>
          </a:p>
          <a:p>
            <a:pPr lvl="1"/>
            <a:r>
              <a:rPr lang="ru-RU" sz="2900" dirty="0" smtClean="0"/>
              <a:t>Процесс обучения в условиях </a:t>
            </a:r>
            <a:r>
              <a:rPr lang="ru-RU" sz="2900" dirty="0" err="1" smtClean="0"/>
              <a:t>цифровизации</a:t>
            </a:r>
            <a:r>
              <a:rPr lang="ru-RU" sz="2900" dirty="0" smtClean="0"/>
              <a:t> образования.</a:t>
            </a:r>
          </a:p>
          <a:p>
            <a:pPr lvl="1"/>
            <a:r>
              <a:rPr lang="ru-RU" sz="2900" dirty="0" smtClean="0"/>
              <a:t>Тенденции </a:t>
            </a:r>
            <a:r>
              <a:rPr lang="ru-RU" sz="2900" dirty="0"/>
              <a:t>и </a:t>
            </a:r>
            <a:r>
              <a:rPr lang="ru-RU" sz="2900" dirty="0" smtClean="0"/>
              <a:t>практики изменений </a:t>
            </a:r>
            <a:r>
              <a:rPr lang="ru-RU" sz="2900" dirty="0"/>
              <a:t>процесса </a:t>
            </a:r>
            <a:r>
              <a:rPr lang="ru-RU" sz="2900" dirty="0" smtClean="0"/>
              <a:t>обучения в </a:t>
            </a:r>
            <a:r>
              <a:rPr lang="ru-RU" sz="2900" dirty="0"/>
              <a:t>технологичной образовательной </a:t>
            </a:r>
            <a:r>
              <a:rPr lang="ru-RU" sz="2900" dirty="0" smtClean="0"/>
              <a:t>среде.</a:t>
            </a:r>
            <a:endParaRPr lang="ru-RU" sz="2900" dirty="0"/>
          </a:p>
          <a:p>
            <a:r>
              <a:rPr lang="ru-RU" dirty="0" smtClean="0"/>
              <a:t>Статьи:</a:t>
            </a:r>
          </a:p>
          <a:p>
            <a:r>
              <a:rPr lang="ru-RU" dirty="0"/>
              <a:t>Пискунова Е.В., Заир Бек Е.С. Анализ феномена цифрового образования в современных исследованиях//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2020, №9 (сентябрь), ART 2871. URL: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emissia.org/offline/2020/2871.htm</a:t>
            </a:r>
            <a:endParaRPr lang="en-US" dirty="0" smtClean="0"/>
          </a:p>
          <a:p>
            <a:r>
              <a:rPr lang="ru-RU" dirty="0" smtClean="0"/>
              <a:t>Пискунова </a:t>
            </a:r>
            <a:r>
              <a:rPr lang="ru-RU" dirty="0"/>
              <a:t>Е.В., Заир Бек Е.С. Концепции цифрового образования в зарубежной и отечественной науке и практике образования//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2020, №8 (август), ART 2869. URL: </a:t>
            </a:r>
            <a:r>
              <a:rPr lang="ru-RU" dirty="0">
                <a:hlinkClick r:id="rId4"/>
              </a:rPr>
              <a:t>http://emissia.org/offline/2020/2869.htm</a:t>
            </a:r>
            <a:endParaRPr lang="ru-RU" dirty="0"/>
          </a:p>
          <a:p>
            <a:r>
              <a:rPr lang="ru-RU" dirty="0" smtClean="0"/>
              <a:t>Бессонова </a:t>
            </a:r>
            <a:r>
              <a:rPr lang="ru-RU" dirty="0"/>
              <a:t>Е.А., Боровик Л.К. Подходы российских исследователей к диагностике когнитивных процессов у школьников 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2020, №5 (май), ART 2855. URL: 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emissia.org/offline/2020/2855.htm</a:t>
            </a:r>
            <a:endParaRPr lang="en-US" dirty="0" smtClean="0"/>
          </a:p>
          <a:p>
            <a:r>
              <a:rPr lang="ru-RU" dirty="0" smtClean="0"/>
              <a:t>Луговая </a:t>
            </a:r>
            <a:r>
              <a:rPr lang="ru-RU" dirty="0"/>
              <a:t>В.Ф., Пискунова Е.В., Проект Ю.Л. Анализ характеристик памяти как элемента когнитивной сферы старшеклассников в контексте их субъективной зависимости от цифровых технологий 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2020, №10 (октябрь), ART 2876. URL: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emissia.org/offline/2020/2876.htm</a:t>
            </a:r>
            <a:endParaRPr lang="en-US" dirty="0" smtClean="0"/>
          </a:p>
          <a:p>
            <a:r>
              <a:rPr lang="ru-RU" dirty="0" smtClean="0"/>
              <a:t>Луговая </a:t>
            </a:r>
            <a:r>
              <a:rPr lang="ru-RU" dirty="0"/>
              <a:t>В.Ф., Пискунова Е.В., Проект Ю.Л. Взаимосвязь опыта использования цифровых устройств и когнитивного развития детей младшего школьного возраста 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2021. №12 (декабрь). ART 3021. URL: </a:t>
            </a:r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emissia.org/offline/2021/3021.htm</a:t>
            </a:r>
            <a:endParaRPr lang="en-US" dirty="0" smtClean="0"/>
          </a:p>
          <a:p>
            <a:r>
              <a:rPr lang="ru-RU" dirty="0" err="1" smtClean="0"/>
              <a:t>Ахаян</a:t>
            </a:r>
            <a:r>
              <a:rPr lang="ru-RU" dirty="0" smtClean="0"/>
              <a:t> </a:t>
            </a:r>
            <a:r>
              <a:rPr lang="ru-RU" dirty="0"/>
              <a:t>А.А. Доменный адрес как атрибут информационного источника в Глобальной Сети 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2020, №8 (август), ART 2867. URL: </a:t>
            </a:r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emissia.org/offline/2020/2867.htm</a:t>
            </a:r>
            <a:endParaRPr lang="en-US" smtClean="0"/>
          </a:p>
          <a:p>
            <a:r>
              <a:rPr lang="ru-RU" smtClean="0"/>
              <a:t>Заир-Бек </a:t>
            </a:r>
            <a:r>
              <a:rPr lang="ru-RU" dirty="0" smtClean="0"/>
              <a:t>Е.С., </a:t>
            </a:r>
            <a:r>
              <a:rPr lang="ru-RU" dirty="0" err="1" smtClean="0"/>
              <a:t>ПискуноваЕ.В</a:t>
            </a:r>
            <a:r>
              <a:rPr lang="ru-RU" dirty="0" smtClean="0"/>
              <a:t>. </a:t>
            </a:r>
            <a:r>
              <a:rPr lang="ru-RU" dirty="0"/>
              <a:t>Теория аутентичного обучения как основа построения современных образовательных программ // Письма в </a:t>
            </a:r>
            <a:r>
              <a:rPr lang="ru-RU" dirty="0" err="1"/>
              <a:t>Эмиссия.Оффлайн</a:t>
            </a:r>
            <a:r>
              <a:rPr lang="ru-RU" dirty="0"/>
              <a:t>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Emissia.Offline</a:t>
            </a:r>
            <a:r>
              <a:rPr lang="ru-RU" dirty="0"/>
              <a:t> </a:t>
            </a:r>
            <a:r>
              <a:rPr lang="ru-RU" dirty="0" err="1"/>
              <a:t>Letters</a:t>
            </a:r>
            <a:r>
              <a:rPr lang="ru-RU" dirty="0"/>
              <a:t>): электронный научный журнал. 2021. №12 (декабрь). ART 3016. URL: </a:t>
            </a:r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emissia.org/offline/2021/3016.htm</a:t>
            </a:r>
            <a:endParaRPr lang="ru-RU" dirty="0" smtClean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70431" y="237569"/>
            <a:ext cx="1366738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765" y="160895"/>
            <a:ext cx="1423386" cy="8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1200</Words>
  <Application>Microsoft Office PowerPoint</Application>
  <PresentationFormat>Широкоэкранный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Тема Office</vt:lpstr>
      <vt:lpstr>Презентация PowerPoint</vt:lpstr>
      <vt:lpstr>Мировоззренческие основания анализа новой образовательной реальности в эпоху цифровизации</vt:lpstr>
      <vt:lpstr>Методология исследования влияния цифровой образовательной среды на развитие учащихся в школьном образовательном процессе</vt:lpstr>
      <vt:lpstr>Исследование «Цифровой опыт современного подростка»</vt:lpstr>
      <vt:lpstr>Изучение когнитивных процессов школьников, связанных с реализацией процесса обучения в цифровой образовательной среде</vt:lpstr>
      <vt:lpstr>Профессиональное развитие учителя в контексте цифровой грамотности</vt:lpstr>
      <vt:lpstr>КОНЦЕПТУАЛЬНЫЕ ИДЕИ ТРАНСФОРМАЦИИ ОБРАЗОВАТЕЛЬНОГО ПРОЦЕССА</vt:lpstr>
      <vt:lpstr>НОВЫЕ ПРАКТИКИ ОРГАНИЗАЦИИ ОБРАЗОВАТЕЛЬНОГО ПРОЦЕССА В УСЛОВИЯХ ЦИФРОВИЗАЦИИ ОБРАЗОВАНИЯ</vt:lpstr>
      <vt:lpstr>              Основные публикации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КУРСА</dc:title>
  <dc:creator>Elvira_R Elvira_R</dc:creator>
  <cp:lastModifiedBy>Elena</cp:lastModifiedBy>
  <cp:revision>66</cp:revision>
  <cp:lastPrinted>2023-05-20T11:03:26Z</cp:lastPrinted>
  <dcterms:created xsi:type="dcterms:W3CDTF">2020-06-27T05:26:19Z</dcterms:created>
  <dcterms:modified xsi:type="dcterms:W3CDTF">2023-06-06T22:39:54Z</dcterms:modified>
</cp:coreProperties>
</file>