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7" r:id="rId2"/>
    <p:sldId id="345" r:id="rId3"/>
    <p:sldId id="385" r:id="rId4"/>
    <p:sldId id="386" r:id="rId5"/>
    <p:sldId id="370" r:id="rId6"/>
    <p:sldId id="365" r:id="rId7"/>
    <p:sldId id="388" r:id="rId8"/>
    <p:sldId id="364" r:id="rId9"/>
    <p:sldId id="366" r:id="rId10"/>
    <p:sldId id="372" r:id="rId11"/>
    <p:sldId id="382" r:id="rId12"/>
    <p:sldId id="355" r:id="rId13"/>
    <p:sldId id="346" r:id="rId14"/>
    <p:sldId id="348" r:id="rId15"/>
    <p:sldId id="331" r:id="rId16"/>
    <p:sldId id="378" r:id="rId17"/>
    <p:sldId id="392" r:id="rId18"/>
    <p:sldId id="381" r:id="rId19"/>
    <p:sldId id="349" r:id="rId20"/>
    <p:sldId id="360" r:id="rId21"/>
    <p:sldId id="362" r:id="rId22"/>
    <p:sldId id="357" r:id="rId23"/>
    <p:sldId id="375" r:id="rId24"/>
    <p:sldId id="306" r:id="rId2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D1C2C491-3D36-4C68-B001-F237CAD65C2A}">
          <p14:sldIdLst>
            <p14:sldId id="257"/>
            <p14:sldId id="345"/>
            <p14:sldId id="385"/>
            <p14:sldId id="386"/>
            <p14:sldId id="370"/>
            <p14:sldId id="365"/>
            <p14:sldId id="388"/>
            <p14:sldId id="364"/>
            <p14:sldId id="366"/>
            <p14:sldId id="372"/>
            <p14:sldId id="382"/>
            <p14:sldId id="355"/>
            <p14:sldId id="346"/>
            <p14:sldId id="348"/>
            <p14:sldId id="331"/>
            <p14:sldId id="378"/>
            <p14:sldId id="392"/>
            <p14:sldId id="381"/>
            <p14:sldId id="349"/>
            <p14:sldId id="360"/>
            <p14:sldId id="362"/>
            <p14:sldId id="357"/>
            <p14:sldId id="375"/>
            <p14:sldId id="306"/>
          </p14:sldIdLst>
        </p14:section>
        <p14:section name="Раздел без заголовка" id="{FFBD87F6-0F79-44D5-80E5-25F5A0985CC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65" autoAdjust="0"/>
  </p:normalViewPr>
  <p:slideViewPr>
    <p:cSldViewPr>
      <p:cViewPr varScale="1">
        <p:scale>
          <a:sx n="94" d="100"/>
          <a:sy n="94" d="100"/>
        </p:scale>
        <p:origin x="1138" y="6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PT Sans" panose="020B0503020203020204" pitchFamily="34" charset="-52"/>
              </a:defRPr>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PT Sans" panose="020B0503020203020204" pitchFamily="34" charset="-52"/>
              </a:defRPr>
            </a:lvl1pPr>
          </a:lstStyle>
          <a:p>
            <a:fld id="{BD71BDCD-EBE6-4678-8413-13BFAA387E1D}" type="datetimeFigureOut">
              <a:rPr lang="ru-RU" smtClean="0"/>
              <a:pPr/>
              <a:t>17.05.2023</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PT Sans" panose="020B0503020203020204" pitchFamily="34" charset="-52"/>
              </a:defRPr>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PT Sans" panose="020B0503020203020204" pitchFamily="34" charset="-52"/>
              </a:defRPr>
            </a:lvl1pPr>
          </a:lstStyle>
          <a:p>
            <a:fld id="{67A570D4-9143-4E91-8959-8D963457B763}" type="slidenum">
              <a:rPr lang="ru-RU" smtClean="0"/>
              <a:pPr/>
              <a:t>‹#›</a:t>
            </a:fld>
            <a:endParaRPr lang="ru-RU" dirty="0"/>
          </a:p>
        </p:txBody>
      </p:sp>
    </p:spTree>
    <p:extLst>
      <p:ext uri="{BB962C8B-B14F-4D97-AF65-F5344CB8AC3E}">
        <p14:creationId xmlns:p14="http://schemas.microsoft.com/office/powerpoint/2010/main" val="121363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T Sans" panose="020B0503020203020204" pitchFamily="34" charset="-52"/>
        <a:ea typeface="+mn-ea"/>
        <a:cs typeface="+mn-cs"/>
      </a:defRPr>
    </a:lvl1pPr>
    <a:lvl2pPr marL="457200" algn="l" defTabSz="914400" rtl="0" eaLnBrk="1" latinLnBrk="0" hangingPunct="1">
      <a:defRPr sz="1200" kern="1200">
        <a:solidFill>
          <a:schemeClr val="tx1"/>
        </a:solidFill>
        <a:latin typeface="PT Sans" panose="020B0503020203020204" pitchFamily="34" charset="-52"/>
        <a:ea typeface="+mn-ea"/>
        <a:cs typeface="+mn-cs"/>
      </a:defRPr>
    </a:lvl2pPr>
    <a:lvl3pPr marL="914400" algn="l" defTabSz="914400" rtl="0" eaLnBrk="1" latinLnBrk="0" hangingPunct="1">
      <a:defRPr sz="1200" kern="1200">
        <a:solidFill>
          <a:schemeClr val="tx1"/>
        </a:solidFill>
        <a:latin typeface="PT Sans" panose="020B0503020203020204" pitchFamily="34" charset="-52"/>
        <a:ea typeface="+mn-ea"/>
        <a:cs typeface="+mn-cs"/>
      </a:defRPr>
    </a:lvl3pPr>
    <a:lvl4pPr marL="1371600" algn="l" defTabSz="914400" rtl="0" eaLnBrk="1" latinLnBrk="0" hangingPunct="1">
      <a:defRPr sz="1200" kern="1200">
        <a:solidFill>
          <a:schemeClr val="tx1"/>
        </a:solidFill>
        <a:latin typeface="PT Sans" panose="020B0503020203020204" pitchFamily="34" charset="-52"/>
        <a:ea typeface="+mn-ea"/>
        <a:cs typeface="+mn-cs"/>
      </a:defRPr>
    </a:lvl4pPr>
    <a:lvl5pPr marL="1828800" algn="l" defTabSz="914400" rtl="0" eaLnBrk="1" latinLnBrk="0" hangingPunct="1">
      <a:defRPr sz="1200" kern="1200">
        <a:solidFill>
          <a:schemeClr val="tx1"/>
        </a:solidFill>
        <a:latin typeface="PT Sans" panose="020B0503020203020204" pitchFamily="34" charset="-5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Уважаемые коллеги! Представляем вашему вниманию отчет по проекту «</a:t>
            </a:r>
            <a:r>
              <a:rPr lang="ru-RU" sz="1200" i="0" dirty="0">
                <a:solidFill>
                  <a:srgbClr val="000000"/>
                </a:solidFill>
                <a:effectLst/>
              </a:rPr>
              <a:t>Фундаментальные основы проектирования индивидуального цифрового пространства в системе школьного математического образования с применением интеллектуальных рекомендательных систем</a:t>
            </a:r>
            <a:r>
              <a:rPr lang="ru-RU" dirty="0"/>
              <a:t>». </a:t>
            </a:r>
          </a:p>
        </p:txBody>
      </p:sp>
      <p:sp>
        <p:nvSpPr>
          <p:cNvPr id="4" name="Номер слайда 3"/>
          <p:cNvSpPr>
            <a:spLocks noGrp="1"/>
          </p:cNvSpPr>
          <p:nvPr>
            <p:ph type="sldNum" sz="quarter" idx="10"/>
          </p:nvPr>
        </p:nvSpPr>
        <p:spPr/>
        <p:txBody>
          <a:bodyPr/>
          <a:lstStyle/>
          <a:p>
            <a:fld id="{67A570D4-9143-4E91-8959-8D963457B763}" type="slidenum">
              <a:rPr lang="ru-RU" smtClean="0"/>
              <a:t>1</a:t>
            </a:fld>
            <a:endParaRPr lang="ru-RU"/>
          </a:p>
        </p:txBody>
      </p:sp>
    </p:spTree>
    <p:extLst>
      <p:ext uri="{BB962C8B-B14F-4D97-AF65-F5344CB8AC3E}">
        <p14:creationId xmlns:p14="http://schemas.microsoft.com/office/powerpoint/2010/main" val="427016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PT Sans" panose="020B0503020203020204" pitchFamily="34" charset="-52"/>
                <a:ea typeface="+mn-ea"/>
                <a:cs typeface="+mn-cs"/>
              </a:rPr>
              <a:t>Образовательная математическая онтология предназначена для того, чтобы быть ядром облака Открытых связанных данных для математического образования. Она является лингвистическим ресурсом для обработки математических текстов на естественном языке и справочной базой данных для конечных пользователей. </a:t>
            </a:r>
            <a:endParaRPr lang="ru-RU" sz="1800" dirty="0">
              <a:effectLst/>
              <a:ea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67A570D4-9143-4E91-8959-8D963457B763}" type="slidenum">
              <a:rPr lang="ru-RU" smtClean="0"/>
              <a:t>10</a:t>
            </a:fld>
            <a:endParaRPr lang="ru-RU"/>
          </a:p>
        </p:txBody>
      </p:sp>
    </p:spTree>
    <p:extLst>
      <p:ext uri="{BB962C8B-B14F-4D97-AF65-F5344CB8AC3E}">
        <p14:creationId xmlns:p14="http://schemas.microsoft.com/office/powerpoint/2010/main" val="1162411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r>
              <a:rPr lang="ru-RU" sz="1800" dirty="0">
                <a:effectLst/>
                <a:ea typeface="Times New Roman" panose="02020603050405020304" pitchFamily="18" charset="0"/>
              </a:rPr>
              <a:t>Концепты онтологии организованы в две иерархии – объектов и материализованных отношений. </a:t>
            </a:r>
          </a:p>
          <a:p>
            <a:pPr algn="just">
              <a:spcBef>
                <a:spcPts val="600"/>
              </a:spcBef>
              <a:spcAft>
                <a:spcPts val="600"/>
              </a:spcAft>
            </a:pPr>
            <a:r>
              <a:rPr lang="ru-RU" sz="1800" dirty="0">
                <a:effectLst/>
                <a:ea typeface="Times New Roman" panose="02020603050405020304" pitchFamily="18" charset="0"/>
              </a:rPr>
              <a:t>Для организации образовательных траекторий в онтологию включены </a:t>
            </a:r>
            <a:r>
              <a:rPr lang="ru-RU" sz="1800" dirty="0" err="1">
                <a:effectLst/>
                <a:ea typeface="Times New Roman" panose="02020603050405020304" pitchFamily="18" charset="0"/>
              </a:rPr>
              <a:t>пререквизитные</a:t>
            </a:r>
            <a:r>
              <a:rPr lang="ru-RU" sz="1800" dirty="0">
                <a:effectLst/>
                <a:ea typeface="Times New Roman" panose="02020603050405020304" pitchFamily="18" charset="0"/>
              </a:rPr>
              <a:t> отношения и образовательные уровни, проецирующие систему дидактических отношений в системе образования на базовом и углубленном уровнях.</a:t>
            </a:r>
          </a:p>
        </p:txBody>
      </p:sp>
      <p:sp>
        <p:nvSpPr>
          <p:cNvPr id="4" name="Номер слайда 3"/>
          <p:cNvSpPr>
            <a:spLocks noGrp="1"/>
          </p:cNvSpPr>
          <p:nvPr>
            <p:ph type="sldNum" sz="quarter" idx="10"/>
          </p:nvPr>
        </p:nvSpPr>
        <p:spPr/>
        <p:txBody>
          <a:bodyPr/>
          <a:lstStyle/>
          <a:p>
            <a:fld id="{67A570D4-9143-4E91-8959-8D963457B763}" type="slidenum">
              <a:rPr lang="ru-RU" smtClean="0"/>
              <a:t>11</a:t>
            </a:fld>
            <a:endParaRPr lang="ru-RU"/>
          </a:p>
        </p:txBody>
      </p:sp>
    </p:spTree>
    <p:extLst>
      <p:ext uri="{BB962C8B-B14F-4D97-AF65-F5344CB8AC3E}">
        <p14:creationId xmlns:p14="http://schemas.microsoft.com/office/powerpoint/2010/main" val="1799708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r>
              <a:rPr lang="ru-RU" sz="1800" dirty="0">
                <a:effectLst/>
                <a:ea typeface="Times New Roman" panose="02020603050405020304" pitchFamily="18" charset="0"/>
              </a:rPr>
              <a:t>Одним из примеров синергии онтологии </a:t>
            </a:r>
            <a:r>
              <a:rPr lang="ru-RU" sz="1200" kern="1200" dirty="0" err="1">
                <a:solidFill>
                  <a:schemeClr val="tx1"/>
                </a:solidFill>
                <a:effectLst/>
                <a:latin typeface="PT Sans" panose="020B0503020203020204" pitchFamily="34" charset="-52"/>
                <a:ea typeface="+mn-ea"/>
                <a:cs typeface="+mn-cs"/>
              </a:rPr>
              <a:t>OntoMath</a:t>
            </a:r>
            <a:r>
              <a:rPr lang="ru-RU" sz="1200" kern="1200" baseline="30000" dirty="0" err="1">
                <a:solidFill>
                  <a:schemeClr val="tx1"/>
                </a:solidFill>
                <a:effectLst/>
                <a:latin typeface="PT Sans" panose="020B0503020203020204" pitchFamily="34" charset="-52"/>
                <a:ea typeface="+mn-ea"/>
                <a:cs typeface="+mn-cs"/>
              </a:rPr>
              <a:t>Edu</a:t>
            </a:r>
            <a:r>
              <a:rPr lang="ru-RU" sz="1200" kern="1200" dirty="0">
                <a:solidFill>
                  <a:schemeClr val="tx1"/>
                </a:solidFill>
                <a:effectLst/>
                <a:latin typeface="PT Sans" panose="020B0503020203020204" pitchFamily="34" charset="-52"/>
                <a:ea typeface="+mn-ea"/>
                <a:cs typeface="+mn-cs"/>
              </a:rPr>
              <a:t> </a:t>
            </a:r>
            <a:r>
              <a:rPr lang="ru-RU" sz="1800" dirty="0">
                <a:effectLst/>
                <a:ea typeface="Times New Roman" panose="02020603050405020304" pitchFamily="18" charset="0"/>
              </a:rPr>
              <a:t>и электронного обучения стал инновационный электронный курс, спроектированный на площадке электронного обучения Казанского федерального университета.  Курс нацелен на обучение учащихся решению планиметрических задач повышенного уровня трудности. При проектировании курса разработана уникальная обучающая система по подготовке учащихся по планиметрии, основанная на системе научных теорий </a:t>
            </a:r>
            <a:r>
              <a:rPr lang="ru-RU" sz="1800" dirty="0" err="1">
                <a:effectLst/>
                <a:ea typeface="Times New Roman" panose="02020603050405020304" pitchFamily="18" charset="0"/>
              </a:rPr>
              <a:t>ван</a:t>
            </a:r>
            <a:r>
              <a:rPr lang="ru-RU" sz="1800" dirty="0">
                <a:effectLst/>
                <a:ea typeface="Times New Roman" panose="02020603050405020304" pitchFamily="18" charset="0"/>
              </a:rPr>
              <a:t> </a:t>
            </a:r>
            <a:r>
              <a:rPr lang="ru-RU" sz="1800" dirty="0" err="1">
                <a:effectLst/>
                <a:ea typeface="Times New Roman" panose="02020603050405020304" pitchFamily="18" charset="0"/>
              </a:rPr>
              <a:t>Хиле</a:t>
            </a:r>
            <a:r>
              <a:rPr lang="ru-RU" sz="1800" dirty="0">
                <a:effectLst/>
                <a:ea typeface="Times New Roman" panose="02020603050405020304" pitchFamily="18" charset="0"/>
              </a:rPr>
              <a:t>, </a:t>
            </a:r>
            <a:r>
              <a:rPr lang="ru-RU" sz="1800" dirty="0" err="1">
                <a:effectLst/>
                <a:ea typeface="Times New Roman" panose="02020603050405020304" pitchFamily="18" charset="0"/>
              </a:rPr>
              <a:t>Б.Блума</a:t>
            </a:r>
            <a:r>
              <a:rPr lang="ru-RU" sz="1800" dirty="0">
                <a:effectLst/>
                <a:ea typeface="Times New Roman" panose="02020603050405020304" pitchFamily="18" charset="0"/>
              </a:rPr>
              <a:t>, В.П. Беспалько и др. и реализующая сформулированные принципы реализации современного электронного обучения. Он апробирован на группе учащихся двух лицеев и гимназии города Казани. К обучению приступили 35 школьников, из которых успешно закончили первую часть курса  60% учеников.</a:t>
            </a:r>
          </a:p>
        </p:txBody>
      </p:sp>
      <p:sp>
        <p:nvSpPr>
          <p:cNvPr id="4" name="Номер слайда 3"/>
          <p:cNvSpPr>
            <a:spLocks noGrp="1"/>
          </p:cNvSpPr>
          <p:nvPr>
            <p:ph type="sldNum" sz="quarter" idx="10"/>
          </p:nvPr>
        </p:nvSpPr>
        <p:spPr/>
        <p:txBody>
          <a:bodyPr/>
          <a:lstStyle/>
          <a:p>
            <a:fld id="{67A570D4-9143-4E91-8959-8D963457B763}" type="slidenum">
              <a:rPr lang="ru-RU" smtClean="0"/>
              <a:t>12</a:t>
            </a:fld>
            <a:endParaRPr lang="ru-RU"/>
          </a:p>
        </p:txBody>
      </p:sp>
    </p:spTree>
    <p:extLst>
      <p:ext uri="{BB962C8B-B14F-4D97-AF65-F5344CB8AC3E}">
        <p14:creationId xmlns:p14="http://schemas.microsoft.com/office/powerpoint/2010/main" val="2335466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r>
              <a:rPr lang="ru-RU" sz="2800" b="0" i="0" dirty="0">
                <a:solidFill>
                  <a:srgbClr val="000000"/>
                </a:solidFill>
                <a:effectLst/>
              </a:rPr>
              <a:t>В основе проектирования курса используется четырехкомпонентная когнитивная модель педагогического дизайна 4C/ID, ранее не используемая в обучении математике.</a:t>
            </a:r>
          </a:p>
          <a:p>
            <a:pPr algn="just">
              <a:spcBef>
                <a:spcPts val="600"/>
              </a:spcBef>
              <a:spcAft>
                <a:spcPts val="600"/>
              </a:spcAft>
            </a:pPr>
            <a:r>
              <a:rPr lang="ru-RU" sz="2800" b="0" i="0" dirty="0">
                <a:solidFill>
                  <a:srgbClr val="000000"/>
                </a:solidFill>
                <a:effectLst/>
              </a:rPr>
              <a:t>Ее выбор обусловлен направленностью на формирование комплекса практических умений или компетенций. </a:t>
            </a:r>
          </a:p>
          <a:p>
            <a:pPr algn="just">
              <a:spcBef>
                <a:spcPts val="600"/>
              </a:spcBef>
              <a:spcAft>
                <a:spcPts val="600"/>
              </a:spcAft>
            </a:pPr>
            <a:r>
              <a:rPr lang="ru-RU" sz="2800" b="0" i="0" dirty="0">
                <a:solidFill>
                  <a:srgbClr val="000000"/>
                </a:solidFill>
                <a:effectLst/>
              </a:rPr>
              <a:t>Главной аутентичной проблемой курса стала проблема возникновения у школьников трудностей при решении сложных задач по планиметрии.</a:t>
            </a:r>
          </a:p>
        </p:txBody>
      </p:sp>
      <p:sp>
        <p:nvSpPr>
          <p:cNvPr id="4" name="Номер слайда 3"/>
          <p:cNvSpPr>
            <a:spLocks noGrp="1"/>
          </p:cNvSpPr>
          <p:nvPr>
            <p:ph type="sldNum" sz="quarter" idx="10"/>
          </p:nvPr>
        </p:nvSpPr>
        <p:spPr/>
        <p:txBody>
          <a:bodyPr/>
          <a:lstStyle/>
          <a:p>
            <a:fld id="{67A570D4-9143-4E91-8959-8D963457B763}" type="slidenum">
              <a:rPr lang="ru-RU" smtClean="0"/>
              <a:t>13</a:t>
            </a:fld>
            <a:endParaRPr lang="ru-RU"/>
          </a:p>
        </p:txBody>
      </p:sp>
    </p:spTree>
    <p:extLst>
      <p:ext uri="{BB962C8B-B14F-4D97-AF65-F5344CB8AC3E}">
        <p14:creationId xmlns:p14="http://schemas.microsoft.com/office/powerpoint/2010/main" val="2178386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r>
              <a:rPr lang="ru-RU" sz="1800" dirty="0">
                <a:effectLst/>
                <a:ea typeface="Times New Roman" panose="02020603050405020304" pitchFamily="18" charset="0"/>
              </a:rPr>
              <a:t>Для проектирования курса нами выделены предметные умения, формируемые в компонентах курса, которые моделируют целостный процесс решения планиметрических задач повышенного уровня трудности.</a:t>
            </a:r>
          </a:p>
          <a:p>
            <a:pPr algn="just">
              <a:spcBef>
                <a:spcPts val="600"/>
              </a:spcBef>
              <a:spcAft>
                <a:spcPts val="600"/>
              </a:spcAft>
            </a:pPr>
            <a:endParaRPr lang="ru-RU" sz="1800" dirty="0">
              <a:effectLst/>
              <a:ea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67A570D4-9143-4E91-8959-8D963457B763}" type="slidenum">
              <a:rPr lang="ru-RU" smtClean="0"/>
              <a:t>14</a:t>
            </a:fld>
            <a:endParaRPr lang="ru-RU"/>
          </a:p>
        </p:txBody>
      </p:sp>
    </p:spTree>
    <p:extLst>
      <p:ext uri="{BB962C8B-B14F-4D97-AF65-F5344CB8AC3E}">
        <p14:creationId xmlns:p14="http://schemas.microsoft.com/office/powerpoint/2010/main" val="2225604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r>
              <a:rPr lang="ru-RU" sz="1800" dirty="0">
                <a:effectLst/>
                <a:ea typeface="Times New Roman" panose="02020603050405020304" pitchFamily="18" charset="0"/>
              </a:rPr>
              <a:t>В обучающем тренажере учащиеся вместе с героями курса обсуждают процесс решения задачи - от анализа условия до оформления решения, при этом отвечают на вопросы виртуальных героев курса…</a:t>
            </a:r>
          </a:p>
        </p:txBody>
      </p:sp>
      <p:sp>
        <p:nvSpPr>
          <p:cNvPr id="4" name="Номер слайда 3"/>
          <p:cNvSpPr>
            <a:spLocks noGrp="1"/>
          </p:cNvSpPr>
          <p:nvPr>
            <p:ph type="sldNum" sz="quarter" idx="10"/>
          </p:nvPr>
        </p:nvSpPr>
        <p:spPr/>
        <p:txBody>
          <a:bodyPr/>
          <a:lstStyle/>
          <a:p>
            <a:fld id="{67A570D4-9143-4E91-8959-8D963457B763}" type="slidenum">
              <a:rPr lang="ru-RU" smtClean="0"/>
              <a:t>15</a:t>
            </a:fld>
            <a:endParaRPr lang="ru-RU"/>
          </a:p>
        </p:txBody>
      </p:sp>
    </p:spTree>
    <p:extLst>
      <p:ext uri="{BB962C8B-B14F-4D97-AF65-F5344CB8AC3E}">
        <p14:creationId xmlns:p14="http://schemas.microsoft.com/office/powerpoint/2010/main" val="2466550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r>
              <a:rPr lang="ru-RU" sz="1800" dirty="0">
                <a:effectLst/>
                <a:ea typeface="Times New Roman" panose="02020603050405020304" pitchFamily="18" charset="0"/>
              </a:rPr>
              <a:t>от которых получают индивидуальную систему рекомендаций при необходимости в случае неверного ответа на вопрос .</a:t>
            </a:r>
          </a:p>
        </p:txBody>
      </p:sp>
      <p:sp>
        <p:nvSpPr>
          <p:cNvPr id="4" name="Номер слайда 3"/>
          <p:cNvSpPr>
            <a:spLocks noGrp="1"/>
          </p:cNvSpPr>
          <p:nvPr>
            <p:ph type="sldNum" sz="quarter" idx="10"/>
          </p:nvPr>
        </p:nvSpPr>
        <p:spPr/>
        <p:txBody>
          <a:bodyPr/>
          <a:lstStyle/>
          <a:p>
            <a:fld id="{67A570D4-9143-4E91-8959-8D963457B763}" type="slidenum">
              <a:rPr lang="ru-RU" smtClean="0"/>
              <a:t>16</a:t>
            </a:fld>
            <a:endParaRPr lang="ru-RU"/>
          </a:p>
        </p:txBody>
      </p:sp>
    </p:spTree>
    <p:extLst>
      <p:ext uri="{BB962C8B-B14F-4D97-AF65-F5344CB8AC3E}">
        <p14:creationId xmlns:p14="http://schemas.microsoft.com/office/powerpoint/2010/main" val="3096401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endParaRPr lang="ru-RU" sz="1800" dirty="0">
              <a:effectLst/>
              <a:ea typeface="Times New Roman" panose="02020603050405020304" pitchFamily="18" charset="0"/>
            </a:endParaRPr>
          </a:p>
          <a:p>
            <a:pPr algn="just">
              <a:spcBef>
                <a:spcPts val="600"/>
              </a:spcBef>
              <a:spcAft>
                <a:spcPts val="600"/>
              </a:spcAft>
            </a:pPr>
            <a:r>
              <a:rPr lang="ru-RU" sz="1800" dirty="0">
                <a:effectLst/>
                <a:ea typeface="Times New Roman" panose="02020603050405020304" pitchFamily="18" charset="0"/>
              </a:rPr>
              <a:t>Каждая ссылка на страницах курса позволяет обратиться к онтологии в виде карточки математического понятия. При этом концепты отображаются в соответствии с образовательным уровнем.</a:t>
            </a:r>
          </a:p>
        </p:txBody>
      </p:sp>
      <p:sp>
        <p:nvSpPr>
          <p:cNvPr id="4" name="Номер слайда 3"/>
          <p:cNvSpPr>
            <a:spLocks noGrp="1"/>
          </p:cNvSpPr>
          <p:nvPr>
            <p:ph type="sldNum" sz="quarter" idx="10"/>
          </p:nvPr>
        </p:nvSpPr>
        <p:spPr/>
        <p:txBody>
          <a:bodyPr/>
          <a:lstStyle/>
          <a:p>
            <a:fld id="{67A570D4-9143-4E91-8959-8D963457B763}" type="slidenum">
              <a:rPr lang="ru-RU" smtClean="0"/>
              <a:t>17</a:t>
            </a:fld>
            <a:endParaRPr lang="ru-RU"/>
          </a:p>
        </p:txBody>
      </p:sp>
    </p:spTree>
    <p:extLst>
      <p:ext uri="{BB962C8B-B14F-4D97-AF65-F5344CB8AC3E}">
        <p14:creationId xmlns:p14="http://schemas.microsoft.com/office/powerpoint/2010/main" val="3660952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r>
              <a:rPr lang="ru-RU" sz="1800" dirty="0">
                <a:effectLst/>
                <a:ea typeface="Times New Roman" panose="02020603050405020304" pitchFamily="18" charset="0"/>
              </a:rPr>
              <a:t>Программа разметки учебных текстов производит ее автоматически. При этом возможна корректировка результатов преподавателем. </a:t>
            </a:r>
          </a:p>
          <a:p>
            <a:pPr algn="just">
              <a:spcBef>
                <a:spcPts val="600"/>
              </a:spcBef>
              <a:spcAft>
                <a:spcPts val="600"/>
              </a:spcAft>
            </a:pPr>
            <a:r>
              <a:rPr lang="ru-RU" sz="1800" dirty="0">
                <a:effectLst/>
                <a:ea typeface="Times New Roman" panose="02020603050405020304" pitchFamily="18" charset="0"/>
              </a:rPr>
              <a:t>Алгоритм учитывает взаимное расположение слов и их семантическую близость.</a:t>
            </a:r>
          </a:p>
        </p:txBody>
      </p:sp>
      <p:sp>
        <p:nvSpPr>
          <p:cNvPr id="4" name="Номер слайда 3"/>
          <p:cNvSpPr>
            <a:spLocks noGrp="1"/>
          </p:cNvSpPr>
          <p:nvPr>
            <p:ph type="sldNum" sz="quarter" idx="10"/>
          </p:nvPr>
        </p:nvSpPr>
        <p:spPr/>
        <p:txBody>
          <a:bodyPr/>
          <a:lstStyle/>
          <a:p>
            <a:fld id="{67A570D4-9143-4E91-8959-8D963457B763}" type="slidenum">
              <a:rPr lang="ru-RU" smtClean="0"/>
              <a:t>18</a:t>
            </a:fld>
            <a:endParaRPr lang="ru-RU"/>
          </a:p>
        </p:txBody>
      </p:sp>
    </p:spTree>
    <p:extLst>
      <p:ext uri="{BB962C8B-B14F-4D97-AF65-F5344CB8AC3E}">
        <p14:creationId xmlns:p14="http://schemas.microsoft.com/office/powerpoint/2010/main" val="4138811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r>
              <a:rPr lang="ru-RU" sz="1800" dirty="0">
                <a:effectLst/>
                <a:ea typeface="Times New Roman" panose="02020603050405020304" pitchFamily="18" charset="0"/>
              </a:rPr>
              <a:t>Обучение обеспечивается мощной системой геймификации, направленной на повышение качества понимания понятий, вызывающих затруднения, на развитие математической культуры учащихся и на мотивацию.</a:t>
            </a:r>
          </a:p>
        </p:txBody>
      </p:sp>
      <p:sp>
        <p:nvSpPr>
          <p:cNvPr id="4" name="Номер слайда 3"/>
          <p:cNvSpPr>
            <a:spLocks noGrp="1"/>
          </p:cNvSpPr>
          <p:nvPr>
            <p:ph type="sldNum" sz="quarter" idx="10"/>
          </p:nvPr>
        </p:nvSpPr>
        <p:spPr/>
        <p:txBody>
          <a:bodyPr/>
          <a:lstStyle/>
          <a:p>
            <a:fld id="{67A570D4-9143-4E91-8959-8D963457B763}" type="slidenum">
              <a:rPr lang="ru-RU" smtClean="0"/>
              <a:t>19</a:t>
            </a:fld>
            <a:endParaRPr lang="ru-RU"/>
          </a:p>
        </p:txBody>
      </p:sp>
    </p:spTree>
    <p:extLst>
      <p:ext uri="{BB962C8B-B14F-4D97-AF65-F5344CB8AC3E}">
        <p14:creationId xmlns:p14="http://schemas.microsoft.com/office/powerpoint/2010/main" val="81816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r>
              <a:rPr lang="ru-RU" sz="2800" b="0" i="0" dirty="0">
                <a:solidFill>
                  <a:srgbClr val="000000"/>
                </a:solidFill>
                <a:effectLst/>
                <a:ea typeface="Times New Roman" panose="02020603050405020304" pitchFamily="18" charset="0"/>
              </a:rPr>
              <a:t>Проект относиться к стратегическому направлению научно-технического развития Российской Федерации  - </a:t>
            </a:r>
            <a:r>
              <a:rPr lang="ru-RU" sz="1800" b="0" i="0" dirty="0">
                <a:solidFill>
                  <a:srgbClr val="000000"/>
                </a:solidFill>
                <a:effectLst/>
                <a:latin typeface="PT Sans" panose="020B0503020203020204" pitchFamily="34" charset="-52"/>
                <a:ea typeface="Times New Roman" panose="02020603050405020304" pitchFamily="18" charset="0"/>
              </a:rPr>
              <a:t>п</a:t>
            </a:r>
            <a:r>
              <a:rPr lang="ru-RU" sz="1800" dirty="0">
                <a:solidFill>
                  <a:srgbClr val="000000"/>
                </a:solidFill>
                <a:latin typeface="PT Sans" panose="020B0503020203020204" pitchFamily="34" charset="-52"/>
              </a:rPr>
              <a:t>ереходу к передовым цифровым, интеллектуальным производственным технологиям, роботизированным системам, новым материалам и способам конструирования, создание систем обработки больших объемов данных, машинного обучения и искусственного интеллекта</a:t>
            </a:r>
            <a:endParaRPr lang="ru-RU" sz="1800" dirty="0">
              <a:effectLst/>
              <a:ea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67A570D4-9143-4E91-8959-8D963457B763}" type="slidenum">
              <a:rPr lang="ru-RU" smtClean="0"/>
              <a:t>2</a:t>
            </a:fld>
            <a:endParaRPr lang="ru-RU"/>
          </a:p>
        </p:txBody>
      </p:sp>
    </p:spTree>
    <p:extLst>
      <p:ext uri="{BB962C8B-B14F-4D97-AF65-F5344CB8AC3E}">
        <p14:creationId xmlns:p14="http://schemas.microsoft.com/office/powerpoint/2010/main" val="579150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r>
              <a:rPr lang="ru-RU" sz="1800" dirty="0">
                <a:effectLst/>
                <a:ea typeface="Times New Roman" panose="02020603050405020304" pitchFamily="18" charset="0"/>
              </a:rPr>
              <a:t>В проектировании обучающих тестов по проверке процесса решения задач планиметрии используется адаптивный подход, </a:t>
            </a:r>
          </a:p>
          <a:p>
            <a:pPr algn="just">
              <a:spcBef>
                <a:spcPts val="600"/>
              </a:spcBef>
              <a:spcAft>
                <a:spcPts val="600"/>
              </a:spcAft>
            </a:pPr>
            <a:r>
              <a:rPr lang="ru-RU" sz="1800" dirty="0">
                <a:effectLst/>
                <a:ea typeface="Times New Roman" panose="02020603050405020304" pitchFamily="18" charset="0"/>
              </a:rPr>
              <a:t>регулирующий сложность теста в зависимости от уровня сформированности комплекса отдельных умений.</a:t>
            </a:r>
          </a:p>
        </p:txBody>
      </p:sp>
      <p:sp>
        <p:nvSpPr>
          <p:cNvPr id="4" name="Номер слайда 3"/>
          <p:cNvSpPr>
            <a:spLocks noGrp="1"/>
          </p:cNvSpPr>
          <p:nvPr>
            <p:ph type="sldNum" sz="quarter" idx="10"/>
          </p:nvPr>
        </p:nvSpPr>
        <p:spPr/>
        <p:txBody>
          <a:bodyPr/>
          <a:lstStyle/>
          <a:p>
            <a:fld id="{67A570D4-9143-4E91-8959-8D963457B763}" type="slidenum">
              <a:rPr lang="ru-RU" smtClean="0"/>
              <a:t>20</a:t>
            </a:fld>
            <a:endParaRPr lang="ru-RU"/>
          </a:p>
        </p:txBody>
      </p:sp>
    </p:spTree>
    <p:extLst>
      <p:ext uri="{BB962C8B-B14F-4D97-AF65-F5344CB8AC3E}">
        <p14:creationId xmlns:p14="http://schemas.microsoft.com/office/powerpoint/2010/main" val="977693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r>
              <a:rPr lang="ru-RU" sz="1800" dirty="0">
                <a:effectLst/>
                <a:ea typeface="Times New Roman" panose="02020603050405020304" pitchFamily="18" charset="0"/>
              </a:rPr>
              <a:t>Впервые для обучения школьников математике используется новый компонент </a:t>
            </a:r>
            <a:r>
              <a:rPr lang="en-US" sz="1800" dirty="0">
                <a:effectLst/>
                <a:ea typeface="Times New Roman" panose="02020603050405020304" pitchFamily="18" charset="0"/>
              </a:rPr>
              <a:t>LMS </a:t>
            </a:r>
            <a:r>
              <a:rPr lang="ru-RU" sz="1800" dirty="0">
                <a:effectLst/>
                <a:ea typeface="Times New Roman" panose="02020603050405020304" pitchFamily="18" charset="0"/>
              </a:rPr>
              <a:t>М</a:t>
            </a:r>
            <a:r>
              <a:rPr lang="en-US" sz="1800" dirty="0">
                <a:effectLst/>
                <a:ea typeface="Times New Roman" panose="02020603050405020304" pitchFamily="18" charset="0"/>
              </a:rPr>
              <a:t>o</a:t>
            </a:r>
            <a:r>
              <a:rPr lang="ru-RU" sz="1800" dirty="0">
                <a:effectLst/>
                <a:ea typeface="Times New Roman" panose="02020603050405020304" pitchFamily="18" charset="0"/>
              </a:rPr>
              <a:t>о</a:t>
            </a:r>
            <a:r>
              <a:rPr lang="en-US" sz="1800" dirty="0" err="1">
                <a:effectLst/>
                <a:ea typeface="Times New Roman" panose="02020603050405020304" pitchFamily="18" charset="0"/>
              </a:rPr>
              <a:t>dle</a:t>
            </a:r>
            <a:r>
              <a:rPr lang="ru-RU" sz="1800" dirty="0">
                <a:effectLst/>
                <a:ea typeface="Times New Roman" panose="02020603050405020304" pitchFamily="18" charset="0"/>
              </a:rPr>
              <a:t> </a:t>
            </a:r>
            <a:r>
              <a:rPr lang="en-US" sz="1800" dirty="0">
                <a:effectLst/>
                <a:ea typeface="Times New Roman" panose="02020603050405020304" pitchFamily="18" charset="0"/>
              </a:rPr>
              <a:t>Adaptive Quiz</a:t>
            </a:r>
            <a:r>
              <a:rPr lang="ru-RU" sz="1800" dirty="0">
                <a:effectLst/>
                <a:ea typeface="Times New Roman" panose="02020603050405020304" pitchFamily="18" charset="0"/>
              </a:rPr>
              <a:t>, который позволяет обучаемым осуществить самопроверку уровня геометрического мышления. Нами создано два теста для оценки динамики обучения.</a:t>
            </a:r>
          </a:p>
        </p:txBody>
      </p:sp>
      <p:sp>
        <p:nvSpPr>
          <p:cNvPr id="4" name="Номер слайда 3"/>
          <p:cNvSpPr>
            <a:spLocks noGrp="1"/>
          </p:cNvSpPr>
          <p:nvPr>
            <p:ph type="sldNum" sz="quarter" idx="10"/>
          </p:nvPr>
        </p:nvSpPr>
        <p:spPr/>
        <p:txBody>
          <a:bodyPr/>
          <a:lstStyle/>
          <a:p>
            <a:fld id="{67A570D4-9143-4E91-8959-8D963457B763}" type="slidenum">
              <a:rPr lang="ru-RU" smtClean="0"/>
              <a:t>21</a:t>
            </a:fld>
            <a:endParaRPr lang="ru-RU"/>
          </a:p>
        </p:txBody>
      </p:sp>
    </p:spTree>
    <p:extLst>
      <p:ext uri="{BB962C8B-B14F-4D97-AF65-F5344CB8AC3E}">
        <p14:creationId xmlns:p14="http://schemas.microsoft.com/office/powerpoint/2010/main" val="500961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r>
              <a:rPr lang="ru-RU" sz="1800" dirty="0">
                <a:effectLst/>
                <a:ea typeface="Times New Roman" panose="02020603050405020304" pitchFamily="18" charset="0"/>
              </a:rPr>
              <a:t>Для психолого-педагогической оценки эффективности обучения на курсе используется методика семантического дифференциала </a:t>
            </a:r>
            <a:r>
              <a:rPr lang="ru-RU" sz="1800" dirty="0" err="1">
                <a:effectLst/>
                <a:ea typeface="Times New Roman" panose="02020603050405020304" pitchFamily="18" charset="0"/>
              </a:rPr>
              <a:t>Чальза</a:t>
            </a:r>
            <a:r>
              <a:rPr lang="ru-RU" sz="1800" dirty="0">
                <a:effectLst/>
                <a:ea typeface="Times New Roman" panose="02020603050405020304" pitchFamily="18" charset="0"/>
              </a:rPr>
              <a:t> </a:t>
            </a:r>
            <a:r>
              <a:rPr lang="ru-RU" sz="1800" dirty="0" err="1">
                <a:effectLst/>
                <a:ea typeface="Times New Roman" panose="02020603050405020304" pitchFamily="18" charset="0"/>
              </a:rPr>
              <a:t>Осгуда</a:t>
            </a:r>
            <a:r>
              <a:rPr lang="ru-RU" sz="1800" dirty="0">
                <a:effectLst/>
                <a:ea typeface="Times New Roman" panose="02020603050405020304" pitchFamily="18" charset="0"/>
              </a:rPr>
              <a:t>. </a:t>
            </a:r>
          </a:p>
          <a:p>
            <a:pPr algn="just">
              <a:spcBef>
                <a:spcPts val="600"/>
              </a:spcBef>
              <a:spcAft>
                <a:spcPts val="600"/>
              </a:spcAft>
            </a:pPr>
            <a:r>
              <a:rPr lang="ru-RU" sz="1800" dirty="0">
                <a:effectLst/>
                <a:ea typeface="Times New Roman" panose="02020603050405020304" pitchFamily="18" charset="0"/>
              </a:rPr>
              <a:t>По результатам рефлексии четырех анкет получены высокие оценки учащимися как по компонентам и структуре курса, так и по эффективности самостоятельного обучения на нем.</a:t>
            </a:r>
          </a:p>
        </p:txBody>
      </p:sp>
      <p:sp>
        <p:nvSpPr>
          <p:cNvPr id="4" name="Номер слайда 3"/>
          <p:cNvSpPr>
            <a:spLocks noGrp="1"/>
          </p:cNvSpPr>
          <p:nvPr>
            <p:ph type="sldNum" sz="quarter" idx="10"/>
          </p:nvPr>
        </p:nvSpPr>
        <p:spPr/>
        <p:txBody>
          <a:bodyPr/>
          <a:lstStyle/>
          <a:p>
            <a:fld id="{67A570D4-9143-4E91-8959-8D963457B763}" type="slidenum">
              <a:rPr lang="ru-RU" smtClean="0"/>
              <a:t>22</a:t>
            </a:fld>
            <a:endParaRPr lang="ru-RU"/>
          </a:p>
        </p:txBody>
      </p:sp>
    </p:spTree>
    <p:extLst>
      <p:ext uri="{BB962C8B-B14F-4D97-AF65-F5344CB8AC3E}">
        <p14:creationId xmlns:p14="http://schemas.microsoft.com/office/powerpoint/2010/main" val="2885817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r>
              <a:rPr lang="ru-RU" sz="1800" dirty="0">
                <a:effectLst/>
                <a:ea typeface="Times New Roman" panose="02020603050405020304" pitchFamily="18" charset="0"/>
              </a:rPr>
              <a:t>Результаты работы над проектом считаем существенным вкладом в процесс цифровой трансформации школы. Созданная модель персонализированного  обучения математике спроектирована на основе интеграции ведущих дидактических идей, семантических технологий и интеллектуальных  образовательных сервисов для обеспечения индивидуального подхода при реализации электронного обучения в системе школьного математического образования. </a:t>
            </a:r>
          </a:p>
        </p:txBody>
      </p:sp>
      <p:sp>
        <p:nvSpPr>
          <p:cNvPr id="4" name="Номер слайда 3"/>
          <p:cNvSpPr>
            <a:spLocks noGrp="1"/>
          </p:cNvSpPr>
          <p:nvPr>
            <p:ph type="sldNum" sz="quarter" idx="10"/>
          </p:nvPr>
        </p:nvSpPr>
        <p:spPr/>
        <p:txBody>
          <a:bodyPr/>
          <a:lstStyle/>
          <a:p>
            <a:fld id="{67A570D4-9143-4E91-8959-8D963457B763}" type="slidenum">
              <a:rPr lang="ru-RU" smtClean="0"/>
              <a:t>23</a:t>
            </a:fld>
            <a:endParaRPr lang="ru-RU"/>
          </a:p>
        </p:txBody>
      </p:sp>
    </p:spTree>
    <p:extLst>
      <p:ext uri="{BB962C8B-B14F-4D97-AF65-F5344CB8AC3E}">
        <p14:creationId xmlns:p14="http://schemas.microsoft.com/office/powerpoint/2010/main" val="441002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i="0" dirty="0"/>
          </a:p>
        </p:txBody>
      </p:sp>
      <p:sp>
        <p:nvSpPr>
          <p:cNvPr id="4" name="Номер слайда 3"/>
          <p:cNvSpPr>
            <a:spLocks noGrp="1"/>
          </p:cNvSpPr>
          <p:nvPr>
            <p:ph type="sldNum" sz="quarter" idx="10"/>
          </p:nvPr>
        </p:nvSpPr>
        <p:spPr/>
        <p:txBody>
          <a:bodyPr/>
          <a:lstStyle/>
          <a:p>
            <a:fld id="{67A570D4-9143-4E91-8959-8D963457B763}" type="slidenum">
              <a:rPr lang="ru-RU" smtClean="0"/>
              <a:t>24</a:t>
            </a:fld>
            <a:endParaRPr lang="ru-RU"/>
          </a:p>
        </p:txBody>
      </p:sp>
    </p:spTree>
    <p:extLst>
      <p:ext uri="{BB962C8B-B14F-4D97-AF65-F5344CB8AC3E}">
        <p14:creationId xmlns:p14="http://schemas.microsoft.com/office/powerpoint/2010/main" val="415409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lang="ru-RU" sz="1800" b="1" dirty="0">
                <a:latin typeface="PT Sans" panose="020B0503020203020204" pitchFamily="34" charset="-52"/>
              </a:rPr>
              <a:t>Основная цель проекта</a:t>
            </a:r>
            <a:r>
              <a:rPr lang="ru-RU" sz="1800" b="0" dirty="0">
                <a:latin typeface="PT Sans" panose="020B0503020203020204" pitchFamily="34" charset="-52"/>
              </a:rPr>
              <a:t> это </a:t>
            </a:r>
            <a:r>
              <a:rPr lang="ru-RU" sz="1800" b="0" i="0" dirty="0">
                <a:solidFill>
                  <a:srgbClr val="000000"/>
                </a:solidFill>
                <a:effectLst/>
                <a:latin typeface="PT Sans" panose="020B0503020203020204" pitchFamily="34" charset="-52"/>
              </a:rPr>
              <a:t>проектирование и реализация персонализированной цифровой модели обучения школьной математике на площадке электронного обучения нашего университета с помощью интеллектуальных рекомендательных систем, разрабатываемой на базе онтологии школьной математики </a:t>
            </a:r>
            <a:r>
              <a:rPr lang="ru-RU" sz="1800" b="0" i="0" dirty="0" err="1">
                <a:solidFill>
                  <a:srgbClr val="000000"/>
                </a:solidFill>
                <a:effectLst/>
                <a:latin typeface="PT Sans" panose="020B0503020203020204" pitchFamily="34" charset="-52"/>
              </a:rPr>
              <a:t>OntoMathEdu</a:t>
            </a:r>
            <a:r>
              <a:rPr lang="ru-RU" sz="1800" b="0" i="0" dirty="0">
                <a:solidFill>
                  <a:srgbClr val="000000"/>
                </a:solidFill>
                <a:effectLst/>
                <a:latin typeface="PT Sans" panose="020B0503020203020204" pitchFamily="34" charset="-52"/>
              </a:rPr>
              <a:t>.</a:t>
            </a:r>
          </a:p>
          <a:p>
            <a:pPr algn="just">
              <a:spcBef>
                <a:spcPts val="600"/>
              </a:spcBef>
              <a:spcAft>
                <a:spcPts val="600"/>
              </a:spcAft>
            </a:pPr>
            <a:endParaRPr lang="ru-RU" sz="1800" dirty="0">
              <a:effectLst/>
              <a:ea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67A570D4-9143-4E91-8959-8D963457B763}" type="slidenum">
              <a:rPr lang="ru-RU" smtClean="0"/>
              <a:t>3</a:t>
            </a:fld>
            <a:endParaRPr lang="ru-RU"/>
          </a:p>
        </p:txBody>
      </p:sp>
    </p:spTree>
    <p:extLst>
      <p:ext uri="{BB962C8B-B14F-4D97-AF65-F5344CB8AC3E}">
        <p14:creationId xmlns:p14="http://schemas.microsoft.com/office/powerpoint/2010/main" val="3608357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r>
              <a:rPr lang="ru-RU" sz="1800" dirty="0">
                <a:effectLst/>
                <a:ea typeface="Times New Roman" panose="02020603050405020304" pitchFamily="18" charset="0"/>
              </a:rPr>
              <a:t>В ходе работы над проектом решены все заявленные задачи, в частности, разработана </a:t>
            </a:r>
            <a:r>
              <a:rPr lang="ru-RU" sz="1800" dirty="0" err="1">
                <a:effectLst/>
                <a:ea typeface="Times New Roman" panose="02020603050405020304" pitchFamily="18" charset="0"/>
              </a:rPr>
              <a:t>полилингвальная</a:t>
            </a:r>
            <a:r>
              <a:rPr lang="ru-RU" sz="1800" dirty="0">
                <a:effectLst/>
                <a:ea typeface="Times New Roman" panose="02020603050405020304" pitchFamily="18" charset="0"/>
              </a:rPr>
              <a:t> образовательная онтология, спроектировано облако Открытых связанных данных для математического образования, разработана персонализированная модель обучения математике, реализованная в виде электронного курса со встроенным уникальным обучающим тренажером. Расскажу обо всем подробнее.</a:t>
            </a:r>
          </a:p>
        </p:txBody>
      </p:sp>
      <p:sp>
        <p:nvSpPr>
          <p:cNvPr id="4" name="Номер слайда 3"/>
          <p:cNvSpPr>
            <a:spLocks noGrp="1"/>
          </p:cNvSpPr>
          <p:nvPr>
            <p:ph type="sldNum" sz="quarter" idx="10"/>
          </p:nvPr>
        </p:nvSpPr>
        <p:spPr/>
        <p:txBody>
          <a:bodyPr/>
          <a:lstStyle/>
          <a:p>
            <a:fld id="{67A570D4-9143-4E91-8959-8D963457B763}" type="slidenum">
              <a:rPr lang="ru-RU" smtClean="0"/>
              <a:t>4</a:t>
            </a:fld>
            <a:endParaRPr lang="ru-RU"/>
          </a:p>
        </p:txBody>
      </p:sp>
    </p:spTree>
    <p:extLst>
      <p:ext uri="{BB962C8B-B14F-4D97-AF65-F5344CB8AC3E}">
        <p14:creationId xmlns:p14="http://schemas.microsoft.com/office/powerpoint/2010/main" val="73385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spcBef>
                <a:spcPts val="600"/>
              </a:spcBef>
              <a:spcAft>
                <a:spcPts val="600"/>
              </a:spcAft>
            </a:pPr>
            <a:r>
              <a:rPr lang="ru-RU" sz="1800" dirty="0">
                <a:effectLst/>
                <a:ea typeface="Times New Roman" panose="02020603050405020304" pitchFamily="18" charset="0"/>
              </a:rPr>
              <a:t>В результате исследований реализована </a:t>
            </a:r>
            <a:r>
              <a:rPr lang="ru-RU" sz="1800" dirty="0" err="1">
                <a:effectLst/>
                <a:ea typeface="Times New Roman" panose="02020603050405020304" pitchFamily="18" charset="0"/>
              </a:rPr>
              <a:t>персонализованная</a:t>
            </a:r>
            <a:r>
              <a:rPr lang="ru-RU" sz="1800" dirty="0">
                <a:effectLst/>
                <a:ea typeface="Times New Roman" panose="02020603050405020304" pitchFamily="18" charset="0"/>
              </a:rPr>
              <a:t> цифровая модель обучения математике, включающая в себя подсистемы </a:t>
            </a:r>
            <a:r>
              <a:rPr lang="ru-RU" sz="1800" dirty="0">
                <a:solidFill>
                  <a:srgbClr val="000000"/>
                </a:solidFill>
                <a:effectLst/>
                <a:ea typeface="Calibri" panose="020F0502020204030204" pitchFamily="34" charset="0"/>
                <a:cs typeface="Times New Roman" panose="02020603050405020304" pitchFamily="18" charset="0"/>
              </a:rPr>
              <a:t>вычислительных ресурсов, онтологическую, дидактическую и управления (менеджмента). На основе которых разработаны экосистема и новая обучающая система, реализованная на примере проектирования электронного курса для учащихся средней школы.</a:t>
            </a:r>
          </a:p>
          <a:p>
            <a:pPr algn="l">
              <a:spcBef>
                <a:spcPts val="600"/>
              </a:spcBef>
              <a:spcAft>
                <a:spcPts val="600"/>
              </a:spcAft>
            </a:pPr>
            <a:endParaRPr lang="ru-RU" sz="1800" dirty="0">
              <a:solidFill>
                <a:srgbClr val="000000"/>
              </a:solidFill>
              <a:effectLst/>
              <a:ea typeface="Calibri" panose="020F0502020204030204" pitchFamily="34" charset="0"/>
              <a:cs typeface="Times New Roman" panose="02020603050405020304" pitchFamily="18" charset="0"/>
            </a:endParaRPr>
          </a:p>
          <a:p>
            <a:pPr algn="l">
              <a:spcBef>
                <a:spcPts val="600"/>
              </a:spcBef>
              <a:spcAft>
                <a:spcPts val="600"/>
              </a:spcAft>
            </a:pPr>
            <a:r>
              <a:rPr lang="ru-RU" sz="1800" dirty="0">
                <a:solidFill>
                  <a:srgbClr val="000000"/>
                </a:solidFill>
                <a:effectLst/>
                <a:ea typeface="Calibri" panose="020F0502020204030204" pitchFamily="34" charset="0"/>
                <a:cs typeface="Times New Roman" panose="02020603050405020304" pitchFamily="18" charset="0"/>
              </a:rPr>
              <a:t>Марина В.!!</a:t>
            </a:r>
            <a:br>
              <a:rPr lang="ru-RU" sz="1800" dirty="0">
                <a:solidFill>
                  <a:srgbClr val="000000"/>
                </a:solidFill>
                <a:effectLst/>
                <a:ea typeface="Calibri" panose="020F0502020204030204" pitchFamily="34" charset="0"/>
                <a:cs typeface="Times New Roman" panose="02020603050405020304" pitchFamily="18" charset="0"/>
              </a:rPr>
            </a:br>
            <a:endParaRPr lang="ru-RU" sz="1800" dirty="0">
              <a:effectLst/>
              <a:ea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67A570D4-9143-4E91-8959-8D963457B763}" type="slidenum">
              <a:rPr lang="ru-RU" smtClean="0"/>
              <a:t>5</a:t>
            </a:fld>
            <a:endParaRPr lang="ru-RU"/>
          </a:p>
        </p:txBody>
      </p:sp>
    </p:spTree>
    <p:extLst>
      <p:ext uri="{BB962C8B-B14F-4D97-AF65-F5344CB8AC3E}">
        <p14:creationId xmlns:p14="http://schemas.microsoft.com/office/powerpoint/2010/main" val="396634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r>
              <a:rPr lang="ru-RU" sz="2800" b="0" i="0" dirty="0">
                <a:solidFill>
                  <a:srgbClr val="000000"/>
                </a:solidFill>
                <a:effectLst/>
                <a:ea typeface="Times New Roman" panose="02020603050405020304" pitchFamily="18" charset="0"/>
              </a:rPr>
              <a:t>По результатам исследования опубликовано 10 статей, индексируемых в базе </a:t>
            </a:r>
            <a:r>
              <a:rPr lang="ru-RU" sz="2800" b="0" i="0" dirty="0" err="1">
                <a:solidFill>
                  <a:srgbClr val="000000"/>
                </a:solidFill>
                <a:effectLst/>
                <a:ea typeface="Times New Roman" panose="02020603050405020304" pitchFamily="18" charset="0"/>
              </a:rPr>
              <a:t>Scopus</a:t>
            </a:r>
            <a:r>
              <a:rPr lang="ru-RU" sz="2800" b="0" i="0" dirty="0">
                <a:solidFill>
                  <a:srgbClr val="000000"/>
                </a:solidFill>
                <a:effectLst/>
                <a:ea typeface="Times New Roman" panose="02020603050405020304" pitchFamily="18" charset="0"/>
              </a:rPr>
              <a:t>, 5 в </a:t>
            </a:r>
            <a:r>
              <a:rPr lang="ru-RU" sz="2800" b="0" i="0" dirty="0" err="1">
                <a:solidFill>
                  <a:srgbClr val="000000"/>
                </a:solidFill>
                <a:effectLst/>
                <a:ea typeface="Times New Roman" panose="02020603050405020304" pitchFamily="18" charset="0"/>
              </a:rPr>
              <a:t>WoS</a:t>
            </a:r>
            <a:r>
              <a:rPr lang="ru-RU" sz="2800" b="0" i="0" dirty="0">
                <a:solidFill>
                  <a:srgbClr val="000000"/>
                </a:solidFill>
                <a:effectLst/>
                <a:ea typeface="Times New Roman" panose="02020603050405020304" pitchFamily="18" charset="0"/>
              </a:rPr>
              <a:t> и 13 в РИНЦ. Также получено свидетельство о регистрации базы данных </a:t>
            </a:r>
            <a:r>
              <a:rPr lang="ru-RU" sz="2800" b="0" i="0" dirty="0" err="1">
                <a:solidFill>
                  <a:srgbClr val="000000"/>
                </a:solidFill>
                <a:effectLst/>
                <a:ea typeface="Times New Roman" panose="02020603050405020304" pitchFamily="18" charset="0"/>
              </a:rPr>
              <a:t>OntoMathEdu</a:t>
            </a:r>
            <a:r>
              <a:rPr lang="ru-RU" sz="2800" b="0" i="0" dirty="0">
                <a:solidFill>
                  <a:srgbClr val="000000"/>
                </a:solidFill>
                <a:effectLst/>
                <a:ea typeface="Times New Roman" panose="02020603050405020304" pitchFamily="18" charset="0"/>
              </a:rPr>
              <a:t>.</a:t>
            </a:r>
          </a:p>
        </p:txBody>
      </p:sp>
      <p:sp>
        <p:nvSpPr>
          <p:cNvPr id="4" name="Номер слайда 3"/>
          <p:cNvSpPr>
            <a:spLocks noGrp="1"/>
          </p:cNvSpPr>
          <p:nvPr>
            <p:ph type="sldNum" sz="quarter" idx="10"/>
          </p:nvPr>
        </p:nvSpPr>
        <p:spPr/>
        <p:txBody>
          <a:bodyPr/>
          <a:lstStyle/>
          <a:p>
            <a:fld id="{67A570D4-9143-4E91-8959-8D963457B763}" type="slidenum">
              <a:rPr lang="ru-RU" smtClean="0"/>
              <a:t>6</a:t>
            </a:fld>
            <a:endParaRPr lang="ru-RU"/>
          </a:p>
        </p:txBody>
      </p:sp>
    </p:spTree>
    <p:extLst>
      <p:ext uri="{BB962C8B-B14F-4D97-AF65-F5344CB8AC3E}">
        <p14:creationId xmlns:p14="http://schemas.microsoft.com/office/powerpoint/2010/main" val="350126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endParaRPr lang="ru-RU" sz="1800" dirty="0">
              <a:effectLst/>
              <a:ea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67A570D4-9143-4E91-8959-8D963457B763}" type="slidenum">
              <a:rPr lang="ru-RU" smtClean="0"/>
              <a:t>7</a:t>
            </a:fld>
            <a:endParaRPr lang="ru-RU"/>
          </a:p>
        </p:txBody>
      </p:sp>
    </p:spTree>
    <p:extLst>
      <p:ext uri="{BB962C8B-B14F-4D97-AF65-F5344CB8AC3E}">
        <p14:creationId xmlns:p14="http://schemas.microsoft.com/office/powerpoint/2010/main" val="328554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endParaRPr lang="ru-RU" sz="1800" dirty="0">
              <a:effectLst/>
              <a:ea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67A570D4-9143-4E91-8959-8D963457B763}" type="slidenum">
              <a:rPr lang="ru-RU" smtClean="0"/>
              <a:t>8</a:t>
            </a:fld>
            <a:endParaRPr lang="ru-RU"/>
          </a:p>
        </p:txBody>
      </p:sp>
    </p:spTree>
    <p:extLst>
      <p:ext uri="{BB962C8B-B14F-4D97-AF65-F5344CB8AC3E}">
        <p14:creationId xmlns:p14="http://schemas.microsoft.com/office/powerpoint/2010/main" val="100400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Bef>
                <a:spcPts val="600"/>
              </a:spcBef>
              <a:spcAft>
                <a:spcPts val="600"/>
              </a:spcAft>
            </a:pPr>
            <a:endParaRPr lang="ru-RU" sz="1800" dirty="0">
              <a:effectLst/>
              <a:ea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67A570D4-9143-4E91-8959-8D963457B763}" type="slidenum">
              <a:rPr lang="ru-RU" smtClean="0"/>
              <a:t>9</a:t>
            </a:fld>
            <a:endParaRPr lang="ru-RU"/>
          </a:p>
        </p:txBody>
      </p:sp>
    </p:spTree>
    <p:extLst>
      <p:ext uri="{BB962C8B-B14F-4D97-AF65-F5344CB8AC3E}">
        <p14:creationId xmlns:p14="http://schemas.microsoft.com/office/powerpoint/2010/main" val="399131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1EAFA42-46E7-4DBB-8430-461735922856}" type="datetime1">
              <a:rPr lang="ru-RU" smtClean="0"/>
              <a:t>17.05.2023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80D0EC2-C0EF-437C-89C2-DC9E4173A1EC}" type="datetime1">
              <a:rPr lang="ru-RU" smtClean="0"/>
              <a:t>17.05.2023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30C2893-B9A6-44F6-9F5C-DB505C8B6C13}" type="datetime1">
              <a:rPr lang="ru-RU" smtClean="0"/>
              <a:t>17.05.2023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EAC7D0C-D5B1-4FE6-A1FB-5E5EC5252892}" type="datetime1">
              <a:rPr lang="ru-RU" smtClean="0"/>
              <a:t>17.05.2023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2129FA1-130D-446C-9CE3-36D68437FBF7}" type="datetime1">
              <a:rPr lang="ru-RU" smtClean="0"/>
              <a:t>17.05.2023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D47354B-BCAD-4412-9930-1F12DAEFB97C}" type="datetime1">
              <a:rPr lang="ru-RU" smtClean="0"/>
              <a:t>17.05.2023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6C4D77D-3DBE-49CC-A314-25922E633C0D}" type="datetime1">
              <a:rPr lang="ru-RU" smtClean="0"/>
              <a:t>17.05.2023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A3FF9ED-B006-4844-AEF5-A599C3609353}" type="datetime1">
              <a:rPr lang="ru-RU" smtClean="0"/>
              <a:t>17.05.2023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432248-E383-43C3-B020-723FA4C36B0F}" type="datetime1">
              <a:rPr lang="ru-RU" smtClean="0"/>
              <a:t>17.05.2023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9D4ABB3-C37D-4803-B083-6EA248E1E6E0}" type="datetime1">
              <a:rPr lang="ru-RU" smtClean="0"/>
              <a:t>17.05.2023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4E8CB48-BFE8-4B23-AC77-731A840C2CCB}" type="datetime1">
              <a:rPr lang="ru-RU" smtClean="0"/>
              <a:t>17.05.2023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PT Sans" panose="020B0503020203020204" pitchFamily="34" charset="-52"/>
              </a:defRPr>
            </a:lvl1pPr>
          </a:lstStyle>
          <a:p>
            <a:fld id="{6C93D758-ACAB-41DE-AC7F-745CAC6F552E}" type="datetime1">
              <a:rPr lang="ru-RU" smtClean="0"/>
              <a:t>17.05.2023</a:t>
            </a:fld>
            <a:endParaRPr lang="ru-RU" dirty="0"/>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PT Sans" panose="020B0503020203020204" pitchFamily="34" charset="-52"/>
              </a:defRPr>
            </a:lvl1pPr>
          </a:lstStyle>
          <a:p>
            <a:endParaRPr lang="ru-RU" dirty="0"/>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PT Sans" panose="020B0503020203020204" pitchFamily="34" charset="-52"/>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PT Sans" panose="020B0503020203020204" pitchFamily="34" charset="-52"/>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PT Sans" panose="020B0503020203020204" pitchFamily="34" charset="-52"/>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PT Sans" panose="020B0503020203020204" pitchFamily="34" charset="-52"/>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PT Sans" panose="020B0503020203020204" pitchFamily="34" charset="-52"/>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PT Sans" panose="020B0503020203020204" pitchFamily="34" charset="-52"/>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PT Sans" panose="020B0503020203020204" pitchFamily="34" charset="-52"/>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kpfu.ru/Olga.Nevzorova" TargetMode="External"/><Relationship Id="rId13" Type="http://schemas.openxmlformats.org/officeDocument/2006/relationships/hyperlink" Target="https://kpfu.ru/konstantin.nikolaev" TargetMode="External"/><Relationship Id="rId3" Type="http://schemas.openxmlformats.org/officeDocument/2006/relationships/image" Target="../media/image1.png"/><Relationship Id="rId7" Type="http://schemas.openxmlformats.org/officeDocument/2006/relationships/hyperlink" Target="https://kpfu.ru/Marina.Falileeva" TargetMode="External"/><Relationship Id="rId12" Type="http://schemas.openxmlformats.org/officeDocument/2006/relationships/hyperlink" Target="https://kpfu.ru/anastasiya.gajfullin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kpfu.ru/Alexander.Elizarov" TargetMode="External"/><Relationship Id="rId11" Type="http://schemas.openxmlformats.org/officeDocument/2006/relationships/hyperlink" Target="https://scholar.google.ru/citations?hl=ru&amp;user=qAKtnHgAAAAJ&amp;view_op=list_works&amp;sortby=pubdate" TargetMode="External"/><Relationship Id="rId5" Type="http://schemas.openxmlformats.org/officeDocument/2006/relationships/hyperlink" Target="https://kpfu.ru/Liliana.Shakirova" TargetMode="External"/><Relationship Id="rId10" Type="http://schemas.openxmlformats.org/officeDocument/2006/relationships/hyperlink" Target="https://kpfu.ru/Mark.Jusupov" TargetMode="External"/><Relationship Id="rId4" Type="http://schemas.openxmlformats.org/officeDocument/2006/relationships/image" Target="../media/image2.jpeg"/><Relationship Id="rId9" Type="http://schemas.openxmlformats.org/officeDocument/2006/relationships/hyperlink" Target="https://kpfu.ru/Evgeny.Lipachev" TargetMode="External"/><Relationship Id="rId14" Type="http://schemas.openxmlformats.org/officeDocument/2006/relationships/hyperlink" Target="https://kpfu.ru/Sultan.Nurutdin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jpeg"/><Relationship Id="rId7" Type="http://schemas.openxmlformats.org/officeDocument/2006/relationships/image" Target="../media/image41.jpeg"/><Relationship Id="rId12"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png"/><Relationship Id="rId9"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png"/><Relationship Id="rId7"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hyperlink" Target="http://sunsite.informatik.rwth-aachen.de/Publications/CEUR-WS/Vol-2910/paper1.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eur-ws.org/Vol-2648/paper13.pdf" TargetMode="External"/><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hyperlink" Target="https://www.elibrary.ru/item.asp?id=41531485" TargetMode="Externa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hyperlink" Target="http://sunsite.informatik.rwth-aachen.de/Publications/CEUR-WS/Vol-2910/short8.pdf" TargetMode="External"/><Relationship Id="rId10" Type="http://schemas.openxmlformats.org/officeDocument/2006/relationships/hyperlink" Target="https://link.springer.com/chapter/10.1007/978-3-030-53518-6_10" TargetMode="External"/><Relationship Id="rId4" Type="http://schemas.openxmlformats.org/officeDocument/2006/relationships/hyperlink" Target="https://ceur-ws.org/Vol-2648/paper13.pdf" TargetMode="External"/><Relationship Id="rId9" Type="http://schemas.openxmlformats.org/officeDocument/2006/relationships/hyperlink" Target="https://ceur-ws.org/Vol-2543/rpaper26.pd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researchgate.net/profile/Alexander-Kirillovich/publication/354924033_Prerequisite_Relationships_of_the_OntoMathEdu_Educational_Mathematical_Ontology/links/6157c9054a82eb7cb5e24be1/Prerequisite-Relationships-of-the-OntoMathEdu-Educational-Mathematical-Ontology.pdf" TargetMode="External"/><Relationship Id="rId11" Type="http://schemas.openxmlformats.org/officeDocument/2006/relationships/image" Target="../media/image16.png"/><Relationship Id="rId5" Type="http://schemas.openxmlformats.org/officeDocument/2006/relationships/hyperlink" Target="https://www.researchgate.net/publication/340120301_A_CORPUS-BASED_APPROACH_TO_ELEMENTARY_GEOMETRY_KNOWLEDGE_TEST_GENERATION" TargetMode="External"/><Relationship Id="rId10" Type="http://schemas.openxmlformats.org/officeDocument/2006/relationships/hyperlink" Target="http://elib.osu.ru/handle/123456789/14769" TargetMode="External"/><Relationship Id="rId4" Type="http://schemas.openxmlformats.org/officeDocument/2006/relationships/hyperlink" Target="https://interaktivna-obrazovatelna-sreda.unibit.bg/images/pdf/DESIGN%20AND%20IMPLEMENTATION%20OF%20A%20PERSONALIZED%20DIGITAL.pdf" TargetMode="External"/><Relationship Id="rId9" Type="http://schemas.openxmlformats.org/officeDocument/2006/relationships/hyperlink" Target="https://www.elibrary.ru/download/elibrary_49275742_62485482.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19.png"/><Relationship Id="rId12" Type="http://schemas.openxmlformats.org/officeDocument/2006/relationships/hyperlink" Target="https://dspace.kpfu.ru/xmlui/bitstream/handle/net/160235/IFTE2020_4.pdf_158_163.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dspace.kpfu.ru/xmlui/bitstream/handle/net/166361/287_295.pdf" TargetMode="External"/><Relationship Id="rId11" Type="http://schemas.openxmlformats.org/officeDocument/2006/relationships/hyperlink" Target="https://www.elibrary.ru/item.asp?id=49275742" TargetMode="External"/><Relationship Id="rId5" Type="http://schemas.openxmlformats.org/officeDocument/2006/relationships/hyperlink" Target="https://rdl-journal.ru/article/view/691/770" TargetMode="External"/><Relationship Id="rId10" Type="http://schemas.openxmlformats.org/officeDocument/2006/relationships/hyperlink" Target="https://www.elibrary.ru/item.asp?id=44142673" TargetMode="External"/><Relationship Id="rId4" Type="http://schemas.openxmlformats.org/officeDocument/2006/relationships/image" Target="../media/image18.png"/><Relationship Id="rId9" Type="http://schemas.openxmlformats.org/officeDocument/2006/relationships/hyperlink" Target="https://rdl-journal.ru/article/view/567/664" TargetMode="External"/><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05090" y="-8163"/>
            <a:ext cx="3338910" cy="1931841"/>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81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7" name="Picture 2" descr="C:\Users\MSShafigullin\Desktop\Проекты\Брендбук\Готовый ББ\Логотипы в png\2_Logo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6957" y="771550"/>
            <a:ext cx="2660611" cy="3580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MSShafigullin\Downloads\IMG_1370.jpg">
            <a:extLst>
              <a:ext uri="{FF2B5EF4-FFF2-40B4-BE49-F238E27FC236}">
                <a16:creationId xmlns:a16="http://schemas.microsoft.com/office/drawing/2014/main" id="{E39E445D-8677-4CBC-8A65-DF87A8428CA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438" b="50552"/>
          <a:stretch/>
        </p:blipFill>
        <p:spPr bwMode="auto">
          <a:xfrm>
            <a:off x="12636" y="1931836"/>
            <a:ext cx="5792454" cy="2881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2804B13-E7D5-4580-B80F-2539428AEB7F}"/>
              </a:ext>
            </a:extLst>
          </p:cNvPr>
          <p:cNvSpPr txBox="1"/>
          <p:nvPr/>
        </p:nvSpPr>
        <p:spPr>
          <a:xfrm>
            <a:off x="366432" y="710143"/>
            <a:ext cx="4752529" cy="954107"/>
          </a:xfrm>
          <a:prstGeom prst="rect">
            <a:avLst/>
          </a:prstGeom>
          <a:noFill/>
          <a:ln>
            <a:noFill/>
          </a:ln>
        </p:spPr>
        <p:txBody>
          <a:bodyPr wrap="square" rtlCol="0">
            <a:spAutoFit/>
          </a:bodyPr>
          <a:lstStyle/>
          <a:p>
            <a:pPr lvl="0" algn="ctr">
              <a:buClr>
                <a:srgbClr val="000000"/>
              </a:buClr>
              <a:buSzPts val="1100"/>
            </a:pPr>
            <a:r>
              <a:rPr lang="ru-RU" sz="1400" b="1" i="0" dirty="0">
                <a:solidFill>
                  <a:srgbClr val="000000"/>
                </a:solidFill>
                <a:effectLst/>
                <a:latin typeface="PT Sans" panose="020B0503020203020204" pitchFamily="34" charset="-52"/>
              </a:rPr>
              <a:t>Фундаментальные основы проектирования индивидуального цифрового пространства в системе школьного математического образования с применением интеллектуальных рекомендательных систем</a:t>
            </a:r>
            <a:endParaRPr lang="ru-RU" sz="1400" b="1" dirty="0">
              <a:solidFill>
                <a:schemeClr val="tx1">
                  <a:lumMod val="65000"/>
                  <a:lumOff val="35000"/>
                </a:schemeClr>
              </a:solidFill>
              <a:latin typeface="PT Sans" panose="020B0503020203020204" pitchFamily="34" charset="-52"/>
            </a:endParaRPr>
          </a:p>
        </p:txBody>
      </p:sp>
      <p:sp>
        <p:nvSpPr>
          <p:cNvPr id="2" name="TextBox 1">
            <a:extLst>
              <a:ext uri="{FF2B5EF4-FFF2-40B4-BE49-F238E27FC236}">
                <a16:creationId xmlns:a16="http://schemas.microsoft.com/office/drawing/2014/main" id="{DA31EA3A-5A9A-49F2-93AA-03595535DD66}"/>
              </a:ext>
            </a:extLst>
          </p:cNvPr>
          <p:cNvSpPr txBox="1"/>
          <p:nvPr/>
        </p:nvSpPr>
        <p:spPr>
          <a:xfrm flipH="1">
            <a:off x="1575006" y="275850"/>
            <a:ext cx="2492938" cy="276999"/>
          </a:xfrm>
          <a:prstGeom prst="rect">
            <a:avLst/>
          </a:prstGeom>
          <a:noFill/>
        </p:spPr>
        <p:txBody>
          <a:bodyPr wrap="square" rtlCol="0">
            <a:spAutoFit/>
          </a:bodyPr>
          <a:lstStyle/>
          <a:p>
            <a:r>
              <a:rPr lang="ru-RU" sz="1200" dirty="0">
                <a:latin typeface="PT Sans" panose="020B0503020203020204" pitchFamily="34" charset="-52"/>
              </a:rPr>
              <a:t>Проект РФФИ № 19-29-14084</a:t>
            </a:r>
            <a:r>
              <a:rPr lang="en-US" sz="1200" dirty="0">
                <a:latin typeface="PT Sans" panose="020B0503020203020204" pitchFamily="34" charset="-52"/>
              </a:rPr>
              <a:t> </a:t>
            </a:r>
            <a:r>
              <a:rPr lang="ru-RU" sz="1200" dirty="0" err="1">
                <a:latin typeface="PT Sans" panose="020B0503020203020204" pitchFamily="34" charset="-52"/>
              </a:rPr>
              <a:t>мк</a:t>
            </a:r>
            <a:endParaRPr lang="ru-RU" sz="1200" dirty="0">
              <a:latin typeface="PT Sans" panose="020B0503020203020204" pitchFamily="34" charset="-52"/>
            </a:endParaRPr>
          </a:p>
        </p:txBody>
      </p:sp>
      <p:sp>
        <p:nvSpPr>
          <p:cNvPr id="3" name="TextBox 2">
            <a:extLst>
              <a:ext uri="{FF2B5EF4-FFF2-40B4-BE49-F238E27FC236}">
                <a16:creationId xmlns:a16="http://schemas.microsoft.com/office/drawing/2014/main" id="{373EB4E5-FC5E-42E8-6903-C1FEEC49BD44}"/>
              </a:ext>
            </a:extLst>
          </p:cNvPr>
          <p:cNvSpPr txBox="1"/>
          <p:nvPr/>
        </p:nvSpPr>
        <p:spPr>
          <a:xfrm>
            <a:off x="6101916" y="1986644"/>
            <a:ext cx="2664296" cy="2893100"/>
          </a:xfrm>
          <a:prstGeom prst="rect">
            <a:avLst/>
          </a:prstGeom>
          <a:noFill/>
        </p:spPr>
        <p:txBody>
          <a:bodyPr wrap="square" rtlCol="0">
            <a:spAutoFit/>
          </a:bodyPr>
          <a:lstStyle/>
          <a:p>
            <a:pPr>
              <a:spcAft>
                <a:spcPts val="600"/>
              </a:spcAft>
            </a:pPr>
            <a:r>
              <a:rPr lang="ru-RU" sz="1100" i="1" dirty="0">
                <a:latin typeface="PT Sans" panose="020B0503020203020204" pitchFamily="34" charset="-52"/>
              </a:rPr>
              <a:t>Руководитель</a:t>
            </a:r>
            <a:r>
              <a:rPr lang="ru-RU" sz="1100" dirty="0">
                <a:latin typeface="PT Sans" panose="020B0503020203020204" pitchFamily="34" charset="-52"/>
              </a:rPr>
              <a:t>: </a:t>
            </a:r>
            <a:br>
              <a:rPr lang="ru-RU" sz="1100" dirty="0">
                <a:latin typeface="PT Sans" panose="020B0503020203020204" pitchFamily="34" charset="-52"/>
              </a:rPr>
            </a:br>
            <a:r>
              <a:rPr lang="ru-RU" sz="1100" u="sng" dirty="0">
                <a:solidFill>
                  <a:srgbClr val="0563C1"/>
                </a:solidFill>
                <a:latin typeface="PT Sans" panose="020B0503020203020204" pitchFamily="34" charset="-52"/>
                <a:ea typeface="Calibri" panose="020F0502020204030204" pitchFamily="34" charset="0"/>
                <a:cs typeface="Times New Roman" panose="02020603050405020304" pitchFamily="18" charset="0"/>
                <a:hlinkClick r:id="rId5"/>
              </a:rPr>
              <a:t>Шакирова Л.Р.</a:t>
            </a:r>
            <a:r>
              <a:rPr lang="ru-RU" sz="1100" dirty="0">
                <a:latin typeface="PT Sans" panose="020B0503020203020204" pitchFamily="34" charset="-52"/>
              </a:rPr>
              <a:t>, д. п. н., профессор</a:t>
            </a:r>
          </a:p>
          <a:p>
            <a:pPr>
              <a:spcAft>
                <a:spcPts val="600"/>
              </a:spcAft>
            </a:pPr>
            <a:r>
              <a:rPr lang="ru-RU" sz="1100" i="1" dirty="0">
                <a:latin typeface="PT Sans" panose="020B0503020203020204" pitchFamily="34" charset="-52"/>
              </a:rPr>
              <a:t>Исполнители</a:t>
            </a:r>
            <a:r>
              <a:rPr lang="ru-RU" sz="1100" dirty="0">
                <a:latin typeface="PT Sans" panose="020B0503020203020204" pitchFamily="34" charset="-52"/>
              </a:rPr>
              <a:t>:</a:t>
            </a:r>
          </a:p>
          <a:p>
            <a:pPr>
              <a:spcAft>
                <a:spcPts val="600"/>
              </a:spcAft>
            </a:pPr>
            <a:r>
              <a:rPr lang="ru-RU" sz="1100" dirty="0">
                <a:latin typeface="PT Sans" panose="020B0503020203020204" pitchFamily="34" charset="-52"/>
                <a:hlinkClick r:id="rId6"/>
              </a:rPr>
              <a:t>Елизаров А.М.</a:t>
            </a:r>
            <a:r>
              <a:rPr lang="ru-RU" sz="1100" dirty="0">
                <a:latin typeface="PT Sans" panose="020B0503020203020204" pitchFamily="34" charset="-52"/>
              </a:rPr>
              <a:t>, д. ф.-м. н., профессор </a:t>
            </a:r>
          </a:p>
          <a:p>
            <a:pPr>
              <a:spcAft>
                <a:spcPts val="600"/>
              </a:spcAft>
            </a:pPr>
            <a:r>
              <a:rPr lang="ru-RU" sz="1100" dirty="0">
                <a:latin typeface="PT Sans" panose="020B0503020203020204" pitchFamily="34" charset="-52"/>
                <a:hlinkClick r:id="rId7"/>
              </a:rPr>
              <a:t>Фалилеева М.В.</a:t>
            </a:r>
            <a:r>
              <a:rPr lang="ru-RU" sz="1100" dirty="0">
                <a:latin typeface="PT Sans" panose="020B0503020203020204" pitchFamily="34" charset="-52"/>
              </a:rPr>
              <a:t>, к. п. н., доцент</a:t>
            </a:r>
          </a:p>
          <a:p>
            <a:pPr>
              <a:spcAft>
                <a:spcPts val="600"/>
              </a:spcAft>
            </a:pPr>
            <a:r>
              <a:rPr lang="ru-RU" sz="1100" dirty="0">
                <a:latin typeface="PT Sans" panose="020B0503020203020204" pitchFamily="34" charset="-52"/>
                <a:hlinkClick r:id="rId8"/>
              </a:rPr>
              <a:t>Невзорова О.А.</a:t>
            </a:r>
            <a:r>
              <a:rPr lang="ru-RU" sz="1100" dirty="0">
                <a:latin typeface="PT Sans" panose="020B0503020203020204" pitchFamily="34" charset="-52"/>
              </a:rPr>
              <a:t>, к. т. н., доцент</a:t>
            </a:r>
          </a:p>
          <a:p>
            <a:pPr>
              <a:spcAft>
                <a:spcPts val="600"/>
              </a:spcAft>
            </a:pPr>
            <a:r>
              <a:rPr lang="ru-RU" sz="1100" dirty="0" err="1">
                <a:latin typeface="PT Sans" panose="020B0503020203020204" pitchFamily="34" charset="-52"/>
                <a:hlinkClick r:id="rId9"/>
              </a:rPr>
              <a:t>Липачёв</a:t>
            </a:r>
            <a:r>
              <a:rPr lang="ru-RU" sz="1100" dirty="0">
                <a:latin typeface="PT Sans" panose="020B0503020203020204" pitchFamily="34" charset="-52"/>
                <a:hlinkClick r:id="rId9"/>
              </a:rPr>
              <a:t> Е.К.</a:t>
            </a:r>
            <a:r>
              <a:rPr lang="ru-RU" sz="1100" dirty="0">
                <a:latin typeface="PT Sans" panose="020B0503020203020204" pitchFamily="34" charset="-52"/>
              </a:rPr>
              <a:t>, к. ф.</a:t>
            </a:r>
            <a:r>
              <a:rPr lang="ru-RU" sz="1100" dirty="0">
                <a:latin typeface="PT Sans" panose="020B0503020203020204" pitchFamily="34" charset="-52"/>
                <a:sym typeface="Symbol" panose="05050102010706020507" pitchFamily="18" charset="2"/>
              </a:rPr>
              <a:t>-</a:t>
            </a:r>
            <a:r>
              <a:rPr lang="ru-RU" sz="1100" dirty="0">
                <a:latin typeface="PT Sans" panose="020B0503020203020204" pitchFamily="34" charset="-52"/>
              </a:rPr>
              <a:t>м. н., доцент</a:t>
            </a:r>
          </a:p>
          <a:p>
            <a:pPr>
              <a:spcAft>
                <a:spcPts val="600"/>
              </a:spcAft>
            </a:pPr>
            <a:r>
              <a:rPr lang="ru-RU" sz="1100" dirty="0">
                <a:latin typeface="PT Sans" panose="020B0503020203020204" pitchFamily="34" charset="-52"/>
                <a:hlinkClick r:id="rId10"/>
              </a:rPr>
              <a:t>Юсупов М.Г.</a:t>
            </a:r>
            <a:r>
              <a:rPr lang="ru-RU" sz="1100" dirty="0">
                <a:latin typeface="PT Sans" panose="020B0503020203020204" pitchFamily="34" charset="-52"/>
              </a:rPr>
              <a:t>, к. </a:t>
            </a:r>
            <a:r>
              <a:rPr lang="ru-RU" sz="1100" dirty="0" err="1">
                <a:latin typeface="PT Sans" panose="020B0503020203020204" pitchFamily="34" charset="-52"/>
              </a:rPr>
              <a:t>псх</a:t>
            </a:r>
            <a:r>
              <a:rPr lang="ru-RU" sz="1100" dirty="0">
                <a:latin typeface="PT Sans" panose="020B0503020203020204" pitchFamily="34" charset="-52"/>
              </a:rPr>
              <a:t>. н., доцент</a:t>
            </a:r>
          </a:p>
          <a:p>
            <a:pPr>
              <a:spcAft>
                <a:spcPts val="600"/>
              </a:spcAft>
            </a:pPr>
            <a:r>
              <a:rPr lang="ru-RU" sz="1100" dirty="0">
                <a:latin typeface="PT Sans" panose="020B0503020203020204" pitchFamily="34" charset="-52"/>
                <a:hlinkClick r:id="rId11"/>
              </a:rPr>
              <a:t>Кириллович А.В.</a:t>
            </a:r>
            <a:r>
              <a:rPr lang="ru-RU" sz="1100" dirty="0">
                <a:latin typeface="PT Sans" panose="020B0503020203020204" pitchFamily="34" charset="-52"/>
              </a:rPr>
              <a:t>, к. т. н., с. н. с.</a:t>
            </a:r>
          </a:p>
          <a:p>
            <a:pPr>
              <a:spcAft>
                <a:spcPts val="600"/>
              </a:spcAft>
            </a:pPr>
            <a:r>
              <a:rPr lang="ru-RU" sz="1100" dirty="0" err="1">
                <a:latin typeface="PT Sans" panose="020B0503020203020204" pitchFamily="34" charset="-52"/>
                <a:hlinkClick r:id="rId12"/>
              </a:rPr>
              <a:t>Гайфуллина</a:t>
            </a:r>
            <a:r>
              <a:rPr lang="ru-RU" sz="1100" dirty="0">
                <a:latin typeface="PT Sans" panose="020B0503020203020204" pitchFamily="34" charset="-52"/>
                <a:hlinkClick r:id="rId12"/>
              </a:rPr>
              <a:t> (</a:t>
            </a:r>
            <a:r>
              <a:rPr lang="ru-RU" sz="1100" dirty="0" err="1">
                <a:latin typeface="PT Sans" panose="020B0503020203020204" pitchFamily="34" charset="-52"/>
                <a:hlinkClick r:id="rId12"/>
              </a:rPr>
              <a:t>Дюпина</a:t>
            </a:r>
            <a:r>
              <a:rPr lang="ru-RU" sz="1100" dirty="0">
                <a:latin typeface="PT Sans" panose="020B0503020203020204" pitchFamily="34" charset="-52"/>
                <a:hlinkClick r:id="rId12"/>
              </a:rPr>
              <a:t>) А.Э.</a:t>
            </a:r>
            <a:r>
              <a:rPr lang="ru-RU" sz="1100" dirty="0">
                <a:latin typeface="PT Sans" panose="020B0503020203020204" pitchFamily="34" charset="-52"/>
              </a:rPr>
              <a:t>, ассистент</a:t>
            </a:r>
          </a:p>
          <a:p>
            <a:pPr>
              <a:spcAft>
                <a:spcPts val="600"/>
              </a:spcAft>
            </a:pPr>
            <a:r>
              <a:rPr lang="ru-RU" sz="1100" dirty="0">
                <a:latin typeface="PT Sans" panose="020B0503020203020204" pitchFamily="34" charset="-52"/>
                <a:hlinkClick r:id="rId13"/>
              </a:rPr>
              <a:t>Николаев К.С.</a:t>
            </a:r>
            <a:r>
              <a:rPr lang="ru-RU" sz="1100" dirty="0">
                <a:latin typeface="PT Sans" panose="020B0503020203020204" pitchFamily="34" charset="-52"/>
              </a:rPr>
              <a:t>, ассистент</a:t>
            </a:r>
          </a:p>
          <a:p>
            <a:pPr>
              <a:spcAft>
                <a:spcPts val="600"/>
              </a:spcAft>
            </a:pPr>
            <a:r>
              <a:rPr lang="ru-RU" sz="1100" dirty="0">
                <a:latin typeface="PT Sans" panose="020B0503020203020204" pitchFamily="34" charset="-52"/>
                <a:hlinkClick r:id="rId14"/>
              </a:rPr>
              <a:t>Нурутдинов С.Х.</a:t>
            </a:r>
            <a:r>
              <a:rPr lang="ru-RU" sz="1100" dirty="0">
                <a:latin typeface="PT Sans" panose="020B0503020203020204" pitchFamily="34" charset="-52"/>
              </a:rPr>
              <a:t>, директор ДИС КФУ</a:t>
            </a:r>
          </a:p>
        </p:txBody>
      </p:sp>
    </p:spTree>
    <p:extLst>
      <p:ext uri="{BB962C8B-B14F-4D97-AF65-F5344CB8AC3E}">
        <p14:creationId xmlns:p14="http://schemas.microsoft.com/office/powerpoint/2010/main" val="167742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924"/>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465248"/>
            <a:ext cx="4472125" cy="2481172"/>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818771" y="199288"/>
            <a:ext cx="4625077" cy="307777"/>
          </a:xfrm>
          <a:prstGeom prst="rect">
            <a:avLst/>
          </a:prstGeom>
          <a:noFill/>
        </p:spPr>
        <p:txBody>
          <a:bodyPr wrap="square" rtlCol="0">
            <a:spAutoFit/>
          </a:bodyPr>
          <a:lstStyle/>
          <a:p>
            <a:r>
              <a:rPr lang="ru-RU" sz="1400" dirty="0">
                <a:solidFill>
                  <a:schemeClr val="bg1"/>
                </a:solidFill>
                <a:latin typeface="PT Sans" panose="020B0503020203020204"/>
              </a:rPr>
              <a:t>Онтология </a:t>
            </a:r>
            <a:r>
              <a:rPr lang="en-US" sz="1400" dirty="0" err="1">
                <a:solidFill>
                  <a:schemeClr val="bg1"/>
                </a:solidFill>
                <a:latin typeface="PT Sans" panose="020B0503020203020204"/>
              </a:rPr>
              <a:t>OntoMath</a:t>
            </a:r>
            <a:r>
              <a:rPr lang="en-US" sz="1400" baseline="30000" dirty="0" err="1">
                <a:solidFill>
                  <a:schemeClr val="bg1"/>
                </a:solidFill>
                <a:latin typeface="PT Sans" panose="020B0503020203020204"/>
              </a:rPr>
              <a:t>Edu</a:t>
            </a:r>
            <a:endParaRPr lang="ru-RU" sz="1400" baseline="30000" dirty="0">
              <a:solidFill>
                <a:schemeClr val="bg1"/>
              </a:solidFill>
              <a:latin typeface="PT Sans" panose="020B0503020203020204"/>
            </a:endParaRPr>
          </a:p>
        </p:txBody>
      </p:sp>
      <p:sp>
        <p:nvSpPr>
          <p:cNvPr id="13" name="Прямоугольник 12"/>
          <p:cNvSpPr/>
          <p:nvPr/>
        </p:nvSpPr>
        <p:spPr>
          <a:xfrm>
            <a:off x="1378504" y="925041"/>
            <a:ext cx="2426552" cy="27699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200" dirty="0">
                <a:latin typeface="PT Sans" panose="020B0503020203020204" pitchFamily="34" charset="-52"/>
              </a:rPr>
              <a:t>Общая архитектура онтологии</a:t>
            </a:r>
          </a:p>
        </p:txBody>
      </p:sp>
      <p:sp>
        <p:nvSpPr>
          <p:cNvPr id="2" name="TextBox 1">
            <a:extLst>
              <a:ext uri="{FF2B5EF4-FFF2-40B4-BE49-F238E27FC236}">
                <a16:creationId xmlns:a16="http://schemas.microsoft.com/office/drawing/2014/main" id="{09D8EBA1-508A-BDD3-336E-451DFAC9F77E}"/>
              </a:ext>
            </a:extLst>
          </p:cNvPr>
          <p:cNvSpPr txBox="1"/>
          <p:nvPr/>
        </p:nvSpPr>
        <p:spPr>
          <a:xfrm>
            <a:off x="4931947" y="894147"/>
            <a:ext cx="4086388"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200" dirty="0">
                <a:latin typeface="PT Sans" panose="020B0503020203020204" pitchFamily="34" charset="-52"/>
              </a:rPr>
              <a:t>Распределение концептов по образовательным уровням</a:t>
            </a:r>
          </a:p>
        </p:txBody>
      </p:sp>
      <p:pic>
        <p:nvPicPr>
          <p:cNvPr id="4" name="Рисунок 3">
            <a:extLst>
              <a:ext uri="{FF2B5EF4-FFF2-40B4-BE49-F238E27FC236}">
                <a16:creationId xmlns:a16="http://schemas.microsoft.com/office/drawing/2014/main" id="{1A423BEE-8B0D-AE73-86DB-842ECB9F9D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4" y="1344345"/>
            <a:ext cx="2790055" cy="3462433"/>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D298D17B-8780-165E-234E-B5A99E7AF072}"/>
              </a:ext>
            </a:extLst>
          </p:cNvPr>
          <p:cNvSpPr txBox="1"/>
          <p:nvPr/>
        </p:nvSpPr>
        <p:spPr>
          <a:xfrm>
            <a:off x="1510099" y="4299942"/>
            <a:ext cx="2289582" cy="2462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000" b="1" dirty="0">
                <a:latin typeface="PT Sans" panose="020B0503020203020204" pitchFamily="34" charset="-52"/>
              </a:rPr>
              <a:t>Общее число концептов - 920 </a:t>
            </a:r>
          </a:p>
        </p:txBody>
      </p:sp>
      <p:sp>
        <p:nvSpPr>
          <p:cNvPr id="15" name="Номер слайда 14">
            <a:extLst>
              <a:ext uri="{FF2B5EF4-FFF2-40B4-BE49-F238E27FC236}">
                <a16:creationId xmlns:a16="http://schemas.microsoft.com/office/drawing/2014/main" id="{7272142A-CA84-FC7E-7A92-6136CEF52623}"/>
              </a:ext>
            </a:extLst>
          </p:cNvPr>
          <p:cNvSpPr>
            <a:spLocks noGrp="1"/>
          </p:cNvSpPr>
          <p:nvPr>
            <p:ph type="sldNum" sz="quarter" idx="12"/>
          </p:nvPr>
        </p:nvSpPr>
        <p:spPr/>
        <p:txBody>
          <a:bodyPr/>
          <a:lstStyle/>
          <a:p>
            <a:fld id="{B19B0651-EE4F-4900-A07F-96A6BFA9D0F0}" type="slidenum">
              <a:rPr lang="ru-RU" smtClean="0"/>
              <a:t>10</a:t>
            </a:fld>
            <a:endParaRPr lang="ru-RU"/>
          </a:p>
        </p:txBody>
      </p:sp>
    </p:spTree>
    <p:extLst>
      <p:ext uri="{BB962C8B-B14F-4D97-AF65-F5344CB8AC3E}">
        <p14:creationId xmlns:p14="http://schemas.microsoft.com/office/powerpoint/2010/main" val="4280391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924"/>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Volumes/AlikDisk/Backup/Работа, 24.09.2019/Лаборатория компьютерной лингвистики/!Доклады/INTED 2019/Статья 2/!Oth/Figures-ru.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268" y="1184276"/>
            <a:ext cx="2011663" cy="3316721"/>
          </a:xfrm>
          <a:prstGeom prst="rect">
            <a:avLst/>
          </a:prstGeom>
          <a:ln>
            <a:noFill/>
          </a:ln>
          <a:effectLst>
            <a:outerShdw blurRad="292100" dist="139700" dir="2700000" algn="tl" rotWithShape="0">
              <a:srgbClr val="333333">
                <a:alpha val="65000"/>
              </a:srgbClr>
            </a:outerShdw>
          </a:effectLst>
        </p:spPr>
      </p:pic>
      <p:pic>
        <p:nvPicPr>
          <p:cNvPr id="13" name="Рисунок 12" descr="/Volumes/AlikDisk/Backup/Работа, 24.09.2019/Лаборатория компьютерной лингвистики/!Доклады/INTED 2019/Статья 2/!Oth/Relations-ru.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1192309"/>
            <a:ext cx="2987998" cy="3146852"/>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818771" y="199288"/>
            <a:ext cx="4625077" cy="307777"/>
          </a:xfrm>
          <a:prstGeom prst="rect">
            <a:avLst/>
          </a:prstGeom>
          <a:noFill/>
        </p:spPr>
        <p:txBody>
          <a:bodyPr wrap="square" rtlCol="0">
            <a:spAutoFit/>
          </a:bodyPr>
          <a:lstStyle/>
          <a:p>
            <a:r>
              <a:rPr lang="ru-RU" sz="1400" dirty="0">
                <a:solidFill>
                  <a:schemeClr val="bg1"/>
                </a:solidFill>
                <a:latin typeface="PT Sans" panose="020B0503020203020204"/>
              </a:rPr>
              <a:t>Фрагменты онтологии </a:t>
            </a:r>
            <a:r>
              <a:rPr lang="en-US" sz="1400" dirty="0" err="1">
                <a:solidFill>
                  <a:schemeClr val="bg1"/>
                </a:solidFill>
                <a:latin typeface="PT Sans" panose="020B0503020203020204"/>
              </a:rPr>
              <a:t>OntoMath</a:t>
            </a:r>
            <a:r>
              <a:rPr lang="en-US" sz="1400" baseline="30000" dirty="0" err="1">
                <a:solidFill>
                  <a:schemeClr val="bg1"/>
                </a:solidFill>
                <a:latin typeface="PT Sans" panose="020B0503020203020204"/>
              </a:rPr>
              <a:t>Edu</a:t>
            </a:r>
            <a:endParaRPr lang="ru-RU" sz="1400" baseline="30000" dirty="0">
              <a:solidFill>
                <a:schemeClr val="bg1"/>
              </a:solidFill>
              <a:latin typeface="PT Sans" panose="020B0503020203020204"/>
            </a:endParaRPr>
          </a:p>
        </p:txBody>
      </p:sp>
      <p:sp>
        <p:nvSpPr>
          <p:cNvPr id="15" name="Прямоугольник 14"/>
          <p:cNvSpPr/>
          <p:nvPr/>
        </p:nvSpPr>
        <p:spPr>
          <a:xfrm>
            <a:off x="279003" y="816172"/>
            <a:ext cx="1728192" cy="24622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000" dirty="0">
                <a:latin typeface="PT Sans" panose="020B0503020203020204" pitchFamily="34" charset="-52"/>
              </a:rPr>
              <a:t>Иерархия объектов</a:t>
            </a:r>
          </a:p>
        </p:txBody>
      </p:sp>
      <p:sp>
        <p:nvSpPr>
          <p:cNvPr id="16" name="Прямоугольник 15"/>
          <p:cNvSpPr/>
          <p:nvPr/>
        </p:nvSpPr>
        <p:spPr>
          <a:xfrm>
            <a:off x="2501603" y="813821"/>
            <a:ext cx="252028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000" dirty="0">
                <a:latin typeface="PT Sans" panose="020B0503020203020204" pitchFamily="34" charset="-52"/>
              </a:rPr>
              <a:t>Иерархия материализованных отношений</a:t>
            </a:r>
          </a:p>
        </p:txBody>
      </p:sp>
      <p:pic>
        <p:nvPicPr>
          <p:cNvPr id="3" name="Рисунок 2">
            <a:extLst>
              <a:ext uri="{FF2B5EF4-FFF2-40B4-BE49-F238E27FC236}">
                <a16:creationId xmlns:a16="http://schemas.microsoft.com/office/drawing/2014/main" id="{58BD3A76-4E71-7CBE-D051-73EF825E5E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5295" y="1203672"/>
            <a:ext cx="4321922" cy="2013477"/>
          </a:xfrm>
          <a:prstGeom prst="rect">
            <a:avLst/>
          </a:prstGeom>
          <a:ln>
            <a:noFill/>
          </a:ln>
          <a:effectLst>
            <a:outerShdw blurRad="292100" dist="139700" dir="2700000" algn="tl" rotWithShape="0">
              <a:srgbClr val="333333">
                <a:alpha val="65000"/>
              </a:srgbClr>
            </a:outerShdw>
          </a:effectLst>
        </p:spPr>
      </p:pic>
      <p:sp>
        <p:nvSpPr>
          <p:cNvPr id="4" name="Прямоугольник 3">
            <a:extLst>
              <a:ext uri="{FF2B5EF4-FFF2-40B4-BE49-F238E27FC236}">
                <a16:creationId xmlns:a16="http://schemas.microsoft.com/office/drawing/2014/main" id="{6C86AA8A-7CF0-7B26-4B67-04797A1B9A8A}"/>
              </a:ext>
            </a:extLst>
          </p:cNvPr>
          <p:cNvSpPr/>
          <p:nvPr/>
        </p:nvSpPr>
        <p:spPr>
          <a:xfrm>
            <a:off x="5542559" y="813597"/>
            <a:ext cx="2987998" cy="24622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000" dirty="0">
                <a:latin typeface="PT Sans" panose="020B0503020203020204" pitchFamily="34" charset="-52"/>
              </a:rPr>
              <a:t>Представление концепта в редакторе </a:t>
            </a:r>
            <a:r>
              <a:rPr lang="en-US" sz="1000" dirty="0" err="1">
                <a:latin typeface="PT Sans" panose="020B0503020203020204" pitchFamily="34" charset="-52"/>
              </a:rPr>
              <a:t>WebProtege</a:t>
            </a:r>
            <a:r>
              <a:rPr lang="ru-RU" sz="1000" dirty="0">
                <a:latin typeface="PT Sans" panose="020B0503020203020204" pitchFamily="34" charset="-52"/>
              </a:rPr>
              <a:t> </a:t>
            </a:r>
          </a:p>
        </p:txBody>
      </p:sp>
      <p:pic>
        <p:nvPicPr>
          <p:cNvPr id="7" name="Рисунок 6">
            <a:extLst>
              <a:ext uri="{FF2B5EF4-FFF2-40B4-BE49-F238E27FC236}">
                <a16:creationId xmlns:a16="http://schemas.microsoft.com/office/drawing/2014/main" id="{41A3DF9B-86F2-1936-B552-AAA47113C8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7566" y="3162187"/>
            <a:ext cx="5437751" cy="1771982"/>
          </a:xfrm>
          <a:prstGeom prst="rect">
            <a:avLst/>
          </a:prstGeom>
          <a:ln>
            <a:noFill/>
          </a:ln>
          <a:effectLst>
            <a:outerShdw blurRad="292100" dist="139700" dir="2700000" algn="tl" rotWithShape="0">
              <a:srgbClr val="333333">
                <a:alpha val="65000"/>
              </a:srgbClr>
            </a:outerShdw>
          </a:effectLst>
        </p:spPr>
      </p:pic>
      <p:sp>
        <p:nvSpPr>
          <p:cNvPr id="17" name="Прямоугольник 16">
            <a:extLst>
              <a:ext uri="{FF2B5EF4-FFF2-40B4-BE49-F238E27FC236}">
                <a16:creationId xmlns:a16="http://schemas.microsoft.com/office/drawing/2014/main" id="{B42E1462-4A65-8682-B06A-1DE32CA2AB9B}"/>
              </a:ext>
            </a:extLst>
          </p:cNvPr>
          <p:cNvSpPr/>
          <p:nvPr/>
        </p:nvSpPr>
        <p:spPr>
          <a:xfrm>
            <a:off x="3796161" y="4575664"/>
            <a:ext cx="1279895" cy="24622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000" dirty="0">
                <a:latin typeface="PT Sans" panose="020B0503020203020204" pitchFamily="34" charset="-52"/>
              </a:rPr>
              <a:t>Сеть </a:t>
            </a:r>
            <a:r>
              <a:rPr lang="ru-RU" sz="1000" dirty="0" err="1">
                <a:latin typeface="PT Sans" panose="020B0503020203020204" pitchFamily="34" charset="-52"/>
              </a:rPr>
              <a:t>пререквизитов</a:t>
            </a:r>
            <a:endParaRPr lang="ru-RU" sz="1000" dirty="0">
              <a:latin typeface="PT Sans" panose="020B0503020203020204" pitchFamily="34" charset="-52"/>
            </a:endParaRPr>
          </a:p>
        </p:txBody>
      </p:sp>
      <p:sp>
        <p:nvSpPr>
          <p:cNvPr id="18" name="Номер слайда 17">
            <a:extLst>
              <a:ext uri="{FF2B5EF4-FFF2-40B4-BE49-F238E27FC236}">
                <a16:creationId xmlns:a16="http://schemas.microsoft.com/office/drawing/2014/main" id="{09B33B0C-306C-6C1B-BC76-C41253CD09AF}"/>
              </a:ext>
            </a:extLst>
          </p:cNvPr>
          <p:cNvSpPr>
            <a:spLocks noGrp="1"/>
          </p:cNvSpPr>
          <p:nvPr>
            <p:ph type="sldNum" sz="quarter" idx="12"/>
          </p:nvPr>
        </p:nvSpPr>
        <p:spPr/>
        <p:txBody>
          <a:bodyPr/>
          <a:lstStyle/>
          <a:p>
            <a:fld id="{B19B0651-EE4F-4900-A07F-96A6BFA9D0F0}" type="slidenum">
              <a:rPr lang="ru-RU" smtClean="0"/>
              <a:t>11</a:t>
            </a:fld>
            <a:endParaRPr lang="ru-RU"/>
          </a:p>
        </p:txBody>
      </p:sp>
    </p:spTree>
    <p:extLst>
      <p:ext uri="{BB962C8B-B14F-4D97-AF65-F5344CB8AC3E}">
        <p14:creationId xmlns:p14="http://schemas.microsoft.com/office/powerpoint/2010/main" val="33487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924"/>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24170" y="196716"/>
            <a:ext cx="8149952" cy="307777"/>
          </a:xfrm>
          <a:prstGeom prst="rect">
            <a:avLst/>
          </a:prstGeom>
          <a:noFill/>
        </p:spPr>
        <p:txBody>
          <a:bodyPr wrap="square" rtlCol="0">
            <a:spAutoFit/>
          </a:bodyPr>
          <a:lstStyle/>
          <a:p>
            <a:r>
              <a:rPr lang="ru-RU" sz="1400" dirty="0">
                <a:solidFill>
                  <a:schemeClr val="bg1"/>
                </a:solidFill>
                <a:latin typeface="PT Sans" panose="020B0503020203020204"/>
              </a:rPr>
              <a:t>Проектирование электронного курса «Технология решения планиметрических задач»</a:t>
            </a:r>
          </a:p>
        </p:txBody>
      </p:sp>
      <p:pic>
        <p:nvPicPr>
          <p:cNvPr id="13" name="Рисунок 12">
            <a:extLst>
              <a:ext uri="{FF2B5EF4-FFF2-40B4-BE49-F238E27FC236}">
                <a16:creationId xmlns:a16="http://schemas.microsoft.com/office/drawing/2014/main" id="{EEC49934-4D63-3E62-1419-BA2B5E6D8D25}"/>
              </a:ext>
            </a:extLst>
          </p:cNvPr>
          <p:cNvPicPr>
            <a:picLocks noChangeAspect="1"/>
          </p:cNvPicPr>
          <p:nvPr/>
        </p:nvPicPr>
        <p:blipFill>
          <a:blip r:embed="rId4"/>
          <a:stretch>
            <a:fillRect/>
          </a:stretch>
        </p:blipFill>
        <p:spPr>
          <a:xfrm>
            <a:off x="0" y="710287"/>
            <a:ext cx="5004048" cy="3322846"/>
          </a:xfrm>
          <a:prstGeom prst="rect">
            <a:avLst/>
          </a:prstGeom>
          <a:ln>
            <a:noFill/>
          </a:ln>
          <a:effectLst>
            <a:outerShdw blurRad="292100" dist="139700" dir="2700000" algn="tl" rotWithShape="0">
              <a:srgbClr val="333333">
                <a:alpha val="65000"/>
              </a:srgbClr>
            </a:outerShdw>
          </a:effectLst>
        </p:spPr>
      </p:pic>
      <p:pic>
        <p:nvPicPr>
          <p:cNvPr id="15" name="Рисунок 14">
            <a:extLst>
              <a:ext uri="{FF2B5EF4-FFF2-40B4-BE49-F238E27FC236}">
                <a16:creationId xmlns:a16="http://schemas.microsoft.com/office/drawing/2014/main" id="{2EAB9DB0-88A9-3F4F-C2FD-4371609241CE}"/>
              </a:ext>
            </a:extLst>
          </p:cNvPr>
          <p:cNvPicPr>
            <a:picLocks noChangeAspect="1"/>
          </p:cNvPicPr>
          <p:nvPr/>
        </p:nvPicPr>
        <p:blipFill rotWithShape="1">
          <a:blip r:embed="rId5"/>
          <a:srcRect r="12397" b="32287"/>
          <a:stretch/>
        </p:blipFill>
        <p:spPr>
          <a:xfrm>
            <a:off x="3491880" y="1052625"/>
            <a:ext cx="5582242" cy="2501679"/>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0811ACB9-F1D8-CECC-F5BB-D6CAB879A1A9}"/>
              </a:ext>
            </a:extLst>
          </p:cNvPr>
          <p:cNvSpPr txBox="1"/>
          <p:nvPr/>
        </p:nvSpPr>
        <p:spPr>
          <a:xfrm flipH="1">
            <a:off x="1995685" y="1599176"/>
            <a:ext cx="1224136" cy="76944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ru-RU" sz="1100" dirty="0">
                <a:latin typeface="PT Sans" panose="020B0503020203020204" pitchFamily="34" charset="-52"/>
              </a:rPr>
              <a:t>Адаптивный тест по уровню геометрического мышления</a:t>
            </a:r>
          </a:p>
        </p:txBody>
      </p:sp>
      <p:cxnSp>
        <p:nvCxnSpPr>
          <p:cNvPr id="18" name="Прямая со стрелкой 17">
            <a:extLst>
              <a:ext uri="{FF2B5EF4-FFF2-40B4-BE49-F238E27FC236}">
                <a16:creationId xmlns:a16="http://schemas.microsoft.com/office/drawing/2014/main" id="{1BAA1085-811E-430B-5B1C-97A8783E405D}"/>
              </a:ext>
            </a:extLst>
          </p:cNvPr>
          <p:cNvCxnSpPr>
            <a:cxnSpLocks/>
            <a:stCxn id="16" idx="2"/>
          </p:cNvCxnSpPr>
          <p:nvPr/>
        </p:nvCxnSpPr>
        <p:spPr>
          <a:xfrm flipH="1">
            <a:off x="2331562" y="2368617"/>
            <a:ext cx="276191" cy="396233"/>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F2022B11-FE1D-3933-1C72-A70757598D06}"/>
              </a:ext>
            </a:extLst>
          </p:cNvPr>
          <p:cNvSpPr txBox="1"/>
          <p:nvPr/>
        </p:nvSpPr>
        <p:spPr>
          <a:xfrm flipH="1">
            <a:off x="7714778" y="1340792"/>
            <a:ext cx="1224136" cy="76944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ru-RU" sz="1100" dirty="0">
                <a:latin typeface="PT Sans" panose="020B0503020203020204" pitchFamily="34" charset="-52"/>
              </a:rPr>
              <a:t>Тренажер по обучению процессу решения задачи</a:t>
            </a:r>
          </a:p>
        </p:txBody>
      </p:sp>
      <p:cxnSp>
        <p:nvCxnSpPr>
          <p:cNvPr id="20" name="Прямая со стрелкой 19">
            <a:extLst>
              <a:ext uri="{FF2B5EF4-FFF2-40B4-BE49-F238E27FC236}">
                <a16:creationId xmlns:a16="http://schemas.microsoft.com/office/drawing/2014/main" id="{2ACE3AE1-8880-A86B-D08B-175F8490D787}"/>
              </a:ext>
            </a:extLst>
          </p:cNvPr>
          <p:cNvCxnSpPr/>
          <p:nvPr/>
        </p:nvCxnSpPr>
        <p:spPr>
          <a:xfrm flipH="1">
            <a:off x="7730751" y="2110233"/>
            <a:ext cx="324036" cy="386462"/>
          </a:xfrm>
          <a:prstGeom prst="straightConnector1">
            <a:avLst/>
          </a:prstGeom>
          <a:ln>
            <a:headEnd type="none" w="med" len="med"/>
            <a:tailEnd type="arrow" w="med" len="med"/>
          </a:ln>
        </p:spPr>
        <p:style>
          <a:lnRef idx="3">
            <a:schemeClr val="accent3"/>
          </a:lnRef>
          <a:fillRef idx="0">
            <a:schemeClr val="accent3"/>
          </a:fillRef>
          <a:effectRef idx="2">
            <a:schemeClr val="accent3"/>
          </a:effectRef>
          <a:fontRef idx="minor">
            <a:schemeClr val="tx1"/>
          </a:fontRef>
        </p:style>
      </p:cxnSp>
      <p:pic>
        <p:nvPicPr>
          <p:cNvPr id="22" name="Рисунок 21">
            <a:extLst>
              <a:ext uri="{FF2B5EF4-FFF2-40B4-BE49-F238E27FC236}">
                <a16:creationId xmlns:a16="http://schemas.microsoft.com/office/drawing/2014/main" id="{BFE5A02F-A1AD-4E31-8BB7-4375D4499D61}"/>
              </a:ext>
            </a:extLst>
          </p:cNvPr>
          <p:cNvPicPr>
            <a:picLocks noChangeAspect="1"/>
          </p:cNvPicPr>
          <p:nvPr/>
        </p:nvPicPr>
        <p:blipFill rotWithShape="1">
          <a:blip r:embed="rId6"/>
          <a:srcRect r="8949" b="31875"/>
          <a:stretch/>
        </p:blipFill>
        <p:spPr>
          <a:xfrm>
            <a:off x="1475656" y="3379688"/>
            <a:ext cx="5904656" cy="1588359"/>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D94F3EB6-1A2E-A220-1A6C-353CBD01483A}"/>
              </a:ext>
            </a:extLst>
          </p:cNvPr>
          <p:cNvSpPr txBox="1"/>
          <p:nvPr/>
        </p:nvSpPr>
        <p:spPr>
          <a:xfrm flipH="1">
            <a:off x="5558053" y="3457379"/>
            <a:ext cx="1224136" cy="1107996"/>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ru-RU" sz="1100" dirty="0">
                <a:latin typeface="PT Sans" panose="020B0503020203020204" pitchFamily="34" charset="-52"/>
              </a:rPr>
              <a:t>Адаптивный тест по обучению и проверке умений по решению задач планиметрии</a:t>
            </a:r>
          </a:p>
        </p:txBody>
      </p:sp>
      <p:cxnSp>
        <p:nvCxnSpPr>
          <p:cNvPr id="26" name="Прямая со стрелкой 25">
            <a:extLst>
              <a:ext uri="{FF2B5EF4-FFF2-40B4-BE49-F238E27FC236}">
                <a16:creationId xmlns:a16="http://schemas.microsoft.com/office/drawing/2014/main" id="{514AD215-1176-4CA2-5015-C006122B015A}"/>
              </a:ext>
            </a:extLst>
          </p:cNvPr>
          <p:cNvCxnSpPr>
            <a:cxnSpLocks/>
          </p:cNvCxnSpPr>
          <p:nvPr/>
        </p:nvCxnSpPr>
        <p:spPr>
          <a:xfrm flipH="1">
            <a:off x="5148064" y="4014071"/>
            <a:ext cx="409989" cy="419142"/>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sp>
        <p:nvSpPr>
          <p:cNvPr id="30" name="Номер слайда 29">
            <a:extLst>
              <a:ext uri="{FF2B5EF4-FFF2-40B4-BE49-F238E27FC236}">
                <a16:creationId xmlns:a16="http://schemas.microsoft.com/office/drawing/2014/main" id="{7FDC8732-CCAC-26D4-8161-397E2279DB16}"/>
              </a:ext>
            </a:extLst>
          </p:cNvPr>
          <p:cNvSpPr>
            <a:spLocks noGrp="1"/>
          </p:cNvSpPr>
          <p:nvPr>
            <p:ph type="sldNum" sz="quarter" idx="12"/>
          </p:nvPr>
        </p:nvSpPr>
        <p:spPr/>
        <p:txBody>
          <a:bodyPr/>
          <a:lstStyle/>
          <a:p>
            <a:fld id="{B19B0651-EE4F-4900-A07F-96A6BFA9D0F0}" type="slidenum">
              <a:rPr lang="ru-RU" smtClean="0"/>
              <a:t>12</a:t>
            </a:fld>
            <a:endParaRPr lang="ru-RU"/>
          </a:p>
        </p:txBody>
      </p:sp>
    </p:spTree>
    <p:extLst>
      <p:ext uri="{BB962C8B-B14F-4D97-AF65-F5344CB8AC3E}">
        <p14:creationId xmlns:p14="http://schemas.microsoft.com/office/powerpoint/2010/main" val="2593996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a:extLst>
              <a:ext uri="{FF2B5EF4-FFF2-40B4-BE49-F238E27FC236}">
                <a16:creationId xmlns:a16="http://schemas.microsoft.com/office/drawing/2014/main" id="{E68FAF8F-9322-60F3-EE7E-9B64803045E1}"/>
              </a:ext>
            </a:extLst>
          </p:cNvPr>
          <p:cNvSpPr/>
          <p:nvPr/>
        </p:nvSpPr>
        <p:spPr>
          <a:xfrm>
            <a:off x="5801221" y="818413"/>
            <a:ext cx="3168352" cy="42103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latin typeface="PT Sans" panose="020B0503020203020204" pitchFamily="34" charset="-52"/>
            </a:endParaRPr>
          </a:p>
        </p:txBody>
      </p:sp>
      <p:sp>
        <p:nvSpPr>
          <p:cNvPr id="5" name="Прямоугольник 4"/>
          <p:cNvSpPr/>
          <p:nvPr/>
        </p:nvSpPr>
        <p:spPr>
          <a:xfrm>
            <a:off x="0" y="1924"/>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73130" y="78899"/>
            <a:ext cx="7707491" cy="523220"/>
          </a:xfrm>
          <a:prstGeom prst="rect">
            <a:avLst/>
          </a:prstGeom>
          <a:noFill/>
        </p:spPr>
        <p:txBody>
          <a:bodyPr wrap="square" rtlCol="0">
            <a:spAutoFit/>
          </a:bodyPr>
          <a:lstStyle/>
          <a:p>
            <a:r>
              <a:rPr lang="ru-RU" sz="1400" dirty="0">
                <a:solidFill>
                  <a:schemeClr val="bg1"/>
                </a:solidFill>
                <a:latin typeface="PT Sans" panose="020B0503020203020204"/>
              </a:rPr>
              <a:t>Реализация педагогического дизайна 4</a:t>
            </a:r>
            <a:r>
              <a:rPr lang="en-US" sz="1400" dirty="0">
                <a:solidFill>
                  <a:schemeClr val="bg1"/>
                </a:solidFill>
                <a:latin typeface="PT Sans" panose="020B0503020203020204"/>
              </a:rPr>
              <a:t>C/ID</a:t>
            </a:r>
            <a:r>
              <a:rPr lang="ru-RU" sz="1400" dirty="0">
                <a:solidFill>
                  <a:schemeClr val="bg1"/>
                </a:solidFill>
                <a:latin typeface="PT Sans" panose="020B0503020203020204"/>
              </a:rPr>
              <a:t> при проектировании электронного курса «Технология решения планиметрических задач» </a:t>
            </a:r>
          </a:p>
        </p:txBody>
      </p:sp>
      <p:pic>
        <p:nvPicPr>
          <p:cNvPr id="4" name="Рисунок 3">
            <a:extLst>
              <a:ext uri="{FF2B5EF4-FFF2-40B4-BE49-F238E27FC236}">
                <a16:creationId xmlns:a16="http://schemas.microsoft.com/office/drawing/2014/main" id="{63322D28-29F4-4548-9E68-9A36DC2EB109}"/>
              </a:ext>
            </a:extLst>
          </p:cNvPr>
          <p:cNvPicPr>
            <a:picLocks noChangeAspect="1"/>
          </p:cNvPicPr>
          <p:nvPr/>
        </p:nvPicPr>
        <p:blipFill rotWithShape="1">
          <a:blip r:embed="rId4"/>
          <a:srcRect l="4357" t="7666" r="62555" b="65150"/>
          <a:stretch/>
        </p:blipFill>
        <p:spPr>
          <a:xfrm>
            <a:off x="1605370" y="1229474"/>
            <a:ext cx="403848" cy="196394"/>
          </a:xfrm>
          <a:prstGeom prst="rect">
            <a:avLst/>
          </a:prstGeom>
        </p:spPr>
      </p:pic>
      <p:pic>
        <p:nvPicPr>
          <p:cNvPr id="12" name="Рисунок 11">
            <a:extLst>
              <a:ext uri="{FF2B5EF4-FFF2-40B4-BE49-F238E27FC236}">
                <a16:creationId xmlns:a16="http://schemas.microsoft.com/office/drawing/2014/main" id="{DFC45AF2-3753-474B-B173-4C7A8FB3A2A4}"/>
              </a:ext>
            </a:extLst>
          </p:cNvPr>
          <p:cNvPicPr>
            <a:picLocks noChangeAspect="1"/>
          </p:cNvPicPr>
          <p:nvPr/>
        </p:nvPicPr>
        <p:blipFill rotWithShape="1">
          <a:blip r:embed="rId4"/>
          <a:srcRect l="4357" t="7666" r="62555" b="65150"/>
          <a:stretch/>
        </p:blipFill>
        <p:spPr>
          <a:xfrm>
            <a:off x="2004710" y="1230639"/>
            <a:ext cx="403846" cy="196394"/>
          </a:xfrm>
          <a:prstGeom prst="rect">
            <a:avLst/>
          </a:prstGeom>
        </p:spPr>
      </p:pic>
      <p:pic>
        <p:nvPicPr>
          <p:cNvPr id="13" name="Рисунок 12">
            <a:extLst>
              <a:ext uri="{FF2B5EF4-FFF2-40B4-BE49-F238E27FC236}">
                <a16:creationId xmlns:a16="http://schemas.microsoft.com/office/drawing/2014/main" id="{CAD03E48-C0B8-4AEA-BBF1-5836B45B5C36}"/>
              </a:ext>
            </a:extLst>
          </p:cNvPr>
          <p:cNvPicPr>
            <a:picLocks noChangeAspect="1"/>
          </p:cNvPicPr>
          <p:nvPr/>
        </p:nvPicPr>
        <p:blipFill rotWithShape="1">
          <a:blip r:embed="rId4"/>
          <a:srcRect l="60728" t="55016" r="3870" b="24790"/>
          <a:stretch/>
        </p:blipFill>
        <p:spPr>
          <a:xfrm>
            <a:off x="2918377" y="1457470"/>
            <a:ext cx="806341" cy="251048"/>
          </a:xfrm>
          <a:prstGeom prst="rect">
            <a:avLst/>
          </a:prstGeom>
        </p:spPr>
      </p:pic>
      <p:pic>
        <p:nvPicPr>
          <p:cNvPr id="15" name="Рисунок 14">
            <a:extLst>
              <a:ext uri="{FF2B5EF4-FFF2-40B4-BE49-F238E27FC236}">
                <a16:creationId xmlns:a16="http://schemas.microsoft.com/office/drawing/2014/main" id="{B24C0C7A-DEC7-41B5-A71F-57B993587F58}"/>
              </a:ext>
            </a:extLst>
          </p:cNvPr>
          <p:cNvPicPr>
            <a:picLocks noChangeAspect="1"/>
          </p:cNvPicPr>
          <p:nvPr/>
        </p:nvPicPr>
        <p:blipFill rotWithShape="1">
          <a:blip r:embed="rId4"/>
          <a:srcRect l="42732" t="760" r="2684" b="65008"/>
          <a:stretch/>
        </p:blipFill>
        <p:spPr>
          <a:xfrm>
            <a:off x="1748714" y="4243407"/>
            <a:ext cx="705843" cy="303482"/>
          </a:xfrm>
          <a:prstGeom prst="rect">
            <a:avLst/>
          </a:prstGeom>
        </p:spPr>
      </p:pic>
      <p:pic>
        <p:nvPicPr>
          <p:cNvPr id="14" name="Рисунок 13">
            <a:extLst>
              <a:ext uri="{FF2B5EF4-FFF2-40B4-BE49-F238E27FC236}">
                <a16:creationId xmlns:a16="http://schemas.microsoft.com/office/drawing/2014/main" id="{DE4B7529-1170-48BB-AC40-50A98B423D07}"/>
              </a:ext>
            </a:extLst>
          </p:cNvPr>
          <p:cNvPicPr>
            <a:picLocks noChangeAspect="1"/>
          </p:cNvPicPr>
          <p:nvPr/>
        </p:nvPicPr>
        <p:blipFill rotWithShape="1">
          <a:blip r:embed="rId4"/>
          <a:srcRect l="4943" t="53133" r="50110" b="25703"/>
          <a:stretch/>
        </p:blipFill>
        <p:spPr>
          <a:xfrm>
            <a:off x="2855830" y="4211056"/>
            <a:ext cx="906732" cy="318143"/>
          </a:xfrm>
          <a:prstGeom prst="rect">
            <a:avLst/>
          </a:prstGeom>
        </p:spPr>
      </p:pic>
      <p:sp>
        <p:nvSpPr>
          <p:cNvPr id="2" name="TextBox 1">
            <a:extLst>
              <a:ext uri="{FF2B5EF4-FFF2-40B4-BE49-F238E27FC236}">
                <a16:creationId xmlns:a16="http://schemas.microsoft.com/office/drawing/2014/main" id="{BD56576B-734F-49B8-8C43-52C8E4DEB739}"/>
              </a:ext>
            </a:extLst>
          </p:cNvPr>
          <p:cNvSpPr txBox="1"/>
          <p:nvPr/>
        </p:nvSpPr>
        <p:spPr>
          <a:xfrm>
            <a:off x="3846523" y="994981"/>
            <a:ext cx="996055" cy="430887"/>
          </a:xfrm>
          <a:prstGeom prst="rect">
            <a:avLst/>
          </a:prstGeom>
          <a:noFill/>
        </p:spPr>
        <p:txBody>
          <a:bodyPr wrap="square" rtlCol="0">
            <a:spAutoFit/>
          </a:bodyPr>
          <a:lstStyle/>
          <a:p>
            <a:pPr algn="r"/>
            <a:r>
              <a:rPr lang="ru-RU" sz="1100" b="1" dirty="0">
                <a:solidFill>
                  <a:schemeClr val="accent6">
                    <a:lumMod val="75000"/>
                  </a:schemeClr>
                </a:solidFill>
                <a:latin typeface="PT Sans" panose="020B0503020203020204" pitchFamily="34" charset="-52"/>
              </a:rPr>
              <a:t>Частичная </a:t>
            </a:r>
          </a:p>
          <a:p>
            <a:pPr algn="r"/>
            <a:r>
              <a:rPr lang="ru-RU" sz="1100" b="1" dirty="0">
                <a:solidFill>
                  <a:schemeClr val="accent6">
                    <a:lumMod val="75000"/>
                  </a:schemeClr>
                </a:solidFill>
                <a:latin typeface="PT Sans" panose="020B0503020203020204" pitchFamily="34" charset="-52"/>
              </a:rPr>
              <a:t>практика</a:t>
            </a:r>
          </a:p>
        </p:txBody>
      </p:sp>
      <p:sp>
        <p:nvSpPr>
          <p:cNvPr id="19" name="TextBox 18">
            <a:extLst>
              <a:ext uri="{FF2B5EF4-FFF2-40B4-BE49-F238E27FC236}">
                <a16:creationId xmlns:a16="http://schemas.microsoft.com/office/drawing/2014/main" id="{E4045D3E-6E19-4944-A79B-7FA69590BB13}"/>
              </a:ext>
            </a:extLst>
          </p:cNvPr>
          <p:cNvSpPr txBox="1"/>
          <p:nvPr/>
        </p:nvSpPr>
        <p:spPr>
          <a:xfrm>
            <a:off x="419615" y="1469787"/>
            <a:ext cx="2034942"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100" b="1" dirty="0">
                <a:solidFill>
                  <a:schemeClr val="tx1"/>
                </a:solidFill>
                <a:latin typeface="PT Sans" panose="020B0503020203020204" pitchFamily="34" charset="-52"/>
              </a:rPr>
              <a:t>1. </a:t>
            </a:r>
            <a:r>
              <a:rPr lang="ru-RU" sz="1100" dirty="0">
                <a:solidFill>
                  <a:schemeClr val="tx1">
                    <a:lumMod val="75000"/>
                    <a:lumOff val="25000"/>
                  </a:schemeClr>
                </a:solidFill>
                <a:latin typeface="PT Sans" panose="020B0503020203020204" pitchFamily="34" charset="-52"/>
              </a:rPr>
              <a:t>Сбор банка учебных задач</a:t>
            </a:r>
          </a:p>
          <a:p>
            <a:r>
              <a:rPr lang="ru-RU" sz="1100" b="1" dirty="0">
                <a:solidFill>
                  <a:schemeClr val="tx1">
                    <a:lumMod val="75000"/>
                    <a:lumOff val="25000"/>
                  </a:schemeClr>
                </a:solidFill>
                <a:latin typeface="PT Sans" panose="020B0503020203020204" pitchFamily="34" charset="-52"/>
              </a:rPr>
              <a:t>2. </a:t>
            </a:r>
            <a:r>
              <a:rPr lang="ru-RU" sz="1100" dirty="0">
                <a:solidFill>
                  <a:schemeClr val="tx1">
                    <a:lumMod val="75000"/>
                    <a:lumOff val="25000"/>
                  </a:schemeClr>
                </a:solidFill>
                <a:latin typeface="PT Sans" panose="020B0503020203020204" pitchFamily="34" charset="-52"/>
              </a:rPr>
              <a:t>Проектирование оценки</a:t>
            </a:r>
          </a:p>
          <a:p>
            <a:r>
              <a:rPr lang="ru-RU" sz="1100" b="1" dirty="0">
                <a:solidFill>
                  <a:schemeClr val="tx1">
                    <a:lumMod val="75000"/>
                    <a:lumOff val="25000"/>
                  </a:schemeClr>
                </a:solidFill>
                <a:latin typeface="PT Sans" panose="020B0503020203020204" pitchFamily="34" charset="-52"/>
              </a:rPr>
              <a:t>3. </a:t>
            </a:r>
            <a:r>
              <a:rPr lang="ru-RU" sz="1100" dirty="0">
                <a:solidFill>
                  <a:schemeClr val="tx1">
                    <a:lumMod val="75000"/>
                    <a:lumOff val="25000"/>
                  </a:schemeClr>
                </a:solidFill>
                <a:latin typeface="PT Sans" panose="020B0503020203020204" pitchFamily="34" charset="-52"/>
              </a:rPr>
              <a:t>Выстраивание учебных задач в последовательность</a:t>
            </a:r>
          </a:p>
        </p:txBody>
      </p:sp>
      <p:sp>
        <p:nvSpPr>
          <p:cNvPr id="16" name="TextBox 15">
            <a:extLst>
              <a:ext uri="{FF2B5EF4-FFF2-40B4-BE49-F238E27FC236}">
                <a16:creationId xmlns:a16="http://schemas.microsoft.com/office/drawing/2014/main" id="{E132FC02-6A8F-4DB9-860E-F3782B167339}"/>
              </a:ext>
            </a:extLst>
          </p:cNvPr>
          <p:cNvSpPr txBox="1"/>
          <p:nvPr/>
        </p:nvSpPr>
        <p:spPr>
          <a:xfrm>
            <a:off x="3629630" y="4154685"/>
            <a:ext cx="1277215" cy="430887"/>
          </a:xfrm>
          <a:prstGeom prst="rect">
            <a:avLst/>
          </a:prstGeom>
          <a:noFill/>
        </p:spPr>
        <p:txBody>
          <a:bodyPr wrap="square" rtlCol="0">
            <a:spAutoFit/>
          </a:bodyPr>
          <a:lstStyle/>
          <a:p>
            <a:pPr algn="r"/>
            <a:r>
              <a:rPr lang="ru-RU" sz="1100" b="1" dirty="0">
                <a:solidFill>
                  <a:schemeClr val="accent3">
                    <a:lumMod val="75000"/>
                  </a:schemeClr>
                </a:solidFill>
                <a:latin typeface="PT Sans" panose="020B0503020203020204" pitchFamily="34" charset="-52"/>
              </a:rPr>
              <a:t>Своевременная </a:t>
            </a:r>
            <a:br>
              <a:rPr lang="ru-RU" sz="1100" b="1" dirty="0">
                <a:solidFill>
                  <a:schemeClr val="accent3">
                    <a:lumMod val="75000"/>
                  </a:schemeClr>
                </a:solidFill>
                <a:latin typeface="PT Sans" panose="020B0503020203020204" pitchFamily="34" charset="-52"/>
              </a:rPr>
            </a:br>
            <a:r>
              <a:rPr lang="ru-RU" sz="1100" b="1" dirty="0">
                <a:solidFill>
                  <a:schemeClr val="accent3">
                    <a:lumMod val="75000"/>
                  </a:schemeClr>
                </a:solidFill>
                <a:latin typeface="PT Sans" panose="020B0503020203020204" pitchFamily="34" charset="-52"/>
              </a:rPr>
              <a:t>информация</a:t>
            </a:r>
          </a:p>
        </p:txBody>
      </p:sp>
      <p:sp>
        <p:nvSpPr>
          <p:cNvPr id="17" name="TextBox 16">
            <a:extLst>
              <a:ext uri="{FF2B5EF4-FFF2-40B4-BE49-F238E27FC236}">
                <a16:creationId xmlns:a16="http://schemas.microsoft.com/office/drawing/2014/main" id="{56223ED2-3FEC-4FF2-A967-BA5CD3092B90}"/>
              </a:ext>
            </a:extLst>
          </p:cNvPr>
          <p:cNvSpPr txBox="1"/>
          <p:nvPr/>
        </p:nvSpPr>
        <p:spPr>
          <a:xfrm>
            <a:off x="386594" y="957490"/>
            <a:ext cx="939482" cy="430887"/>
          </a:xfrm>
          <a:prstGeom prst="rect">
            <a:avLst/>
          </a:prstGeom>
          <a:noFill/>
        </p:spPr>
        <p:txBody>
          <a:bodyPr wrap="square" rtlCol="0">
            <a:spAutoFit/>
          </a:bodyPr>
          <a:lstStyle/>
          <a:p>
            <a:r>
              <a:rPr lang="ru-RU" sz="1100" b="1" dirty="0">
                <a:solidFill>
                  <a:srgbClr val="0070C0"/>
                </a:solidFill>
                <a:latin typeface="PT Sans" panose="020B0503020203020204" pitchFamily="34" charset="-52"/>
              </a:rPr>
              <a:t>Учебные </a:t>
            </a:r>
          </a:p>
          <a:p>
            <a:r>
              <a:rPr lang="ru-RU" sz="1100" b="1" dirty="0">
                <a:solidFill>
                  <a:srgbClr val="0070C0"/>
                </a:solidFill>
                <a:latin typeface="PT Sans" panose="020B0503020203020204" pitchFamily="34" charset="-52"/>
              </a:rPr>
              <a:t>задачи</a:t>
            </a:r>
          </a:p>
        </p:txBody>
      </p:sp>
      <p:sp>
        <p:nvSpPr>
          <p:cNvPr id="18" name="TextBox 17">
            <a:extLst>
              <a:ext uri="{FF2B5EF4-FFF2-40B4-BE49-F238E27FC236}">
                <a16:creationId xmlns:a16="http://schemas.microsoft.com/office/drawing/2014/main" id="{1075F622-6BF2-4D99-BE91-6A6F4F383E35}"/>
              </a:ext>
            </a:extLst>
          </p:cNvPr>
          <p:cNvSpPr txBox="1"/>
          <p:nvPr/>
        </p:nvSpPr>
        <p:spPr>
          <a:xfrm>
            <a:off x="325357" y="4157619"/>
            <a:ext cx="1423357" cy="430887"/>
          </a:xfrm>
          <a:prstGeom prst="rect">
            <a:avLst/>
          </a:prstGeom>
          <a:noFill/>
        </p:spPr>
        <p:txBody>
          <a:bodyPr wrap="square" rtlCol="0">
            <a:spAutoFit/>
          </a:bodyPr>
          <a:lstStyle/>
          <a:p>
            <a:r>
              <a:rPr lang="ru-RU" sz="1100" b="1" dirty="0">
                <a:solidFill>
                  <a:srgbClr val="7030A0"/>
                </a:solidFill>
                <a:latin typeface="PT Sans" panose="020B0503020203020204" pitchFamily="34" charset="-52"/>
              </a:rPr>
              <a:t>Вспомогательная</a:t>
            </a:r>
            <a:br>
              <a:rPr lang="ru-RU" sz="1100" b="1" dirty="0">
                <a:solidFill>
                  <a:srgbClr val="7030A0"/>
                </a:solidFill>
                <a:latin typeface="PT Sans" panose="020B0503020203020204" pitchFamily="34" charset="-52"/>
              </a:rPr>
            </a:br>
            <a:r>
              <a:rPr lang="ru-RU" sz="1100" b="1" dirty="0">
                <a:solidFill>
                  <a:srgbClr val="7030A0"/>
                </a:solidFill>
                <a:latin typeface="PT Sans" panose="020B0503020203020204" pitchFamily="34" charset="-52"/>
              </a:rPr>
              <a:t>информация</a:t>
            </a:r>
          </a:p>
        </p:txBody>
      </p:sp>
      <p:sp>
        <p:nvSpPr>
          <p:cNvPr id="20" name="TextBox 19">
            <a:extLst>
              <a:ext uri="{FF2B5EF4-FFF2-40B4-BE49-F238E27FC236}">
                <a16:creationId xmlns:a16="http://schemas.microsoft.com/office/drawing/2014/main" id="{26A8E19E-658F-48E1-9A46-A2B8ADAC0C97}"/>
              </a:ext>
            </a:extLst>
          </p:cNvPr>
          <p:cNvSpPr txBox="1"/>
          <p:nvPr/>
        </p:nvSpPr>
        <p:spPr>
          <a:xfrm>
            <a:off x="2928861" y="1812606"/>
            <a:ext cx="1890094"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1100" b="1" dirty="0">
                <a:solidFill>
                  <a:schemeClr val="tx1">
                    <a:lumMod val="75000"/>
                    <a:lumOff val="25000"/>
                  </a:schemeClr>
                </a:solidFill>
                <a:latin typeface="PT Sans" panose="020B0503020203020204" pitchFamily="34" charset="-52"/>
              </a:rPr>
              <a:t>10. </a:t>
            </a:r>
            <a:r>
              <a:rPr lang="ru-RU" sz="1100" dirty="0">
                <a:solidFill>
                  <a:schemeClr val="tx1">
                    <a:lumMod val="75000"/>
                    <a:lumOff val="25000"/>
                  </a:schemeClr>
                </a:solidFill>
                <a:latin typeface="PT Sans" panose="020B0503020203020204" pitchFamily="34" charset="-52"/>
              </a:rPr>
              <a:t>Проектирование частичной практики </a:t>
            </a:r>
          </a:p>
        </p:txBody>
      </p:sp>
      <p:sp>
        <p:nvSpPr>
          <p:cNvPr id="21" name="TextBox 20">
            <a:extLst>
              <a:ext uri="{FF2B5EF4-FFF2-40B4-BE49-F238E27FC236}">
                <a16:creationId xmlns:a16="http://schemas.microsoft.com/office/drawing/2014/main" id="{9E6C7828-C3A4-48B2-B309-CD27FCF0FB9B}"/>
              </a:ext>
            </a:extLst>
          </p:cNvPr>
          <p:cNvSpPr txBox="1"/>
          <p:nvPr/>
        </p:nvSpPr>
        <p:spPr>
          <a:xfrm>
            <a:off x="2880045" y="2805710"/>
            <a:ext cx="1938909" cy="12772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1100" b="1" dirty="0">
                <a:solidFill>
                  <a:schemeClr val="tx1">
                    <a:lumMod val="75000"/>
                    <a:lumOff val="25000"/>
                  </a:schemeClr>
                </a:solidFill>
                <a:latin typeface="PT Sans" panose="020B0503020203020204" pitchFamily="34" charset="-52"/>
              </a:rPr>
              <a:t>7. </a:t>
            </a:r>
            <a:r>
              <a:rPr lang="ru-RU" sz="1100" dirty="0">
                <a:solidFill>
                  <a:schemeClr val="tx1">
                    <a:lumMod val="75000"/>
                    <a:lumOff val="25000"/>
                  </a:schemeClr>
                </a:solidFill>
                <a:latin typeface="PT Sans" panose="020B0503020203020204" pitchFamily="34" charset="-52"/>
              </a:rPr>
              <a:t>Разработка своевременной информации</a:t>
            </a:r>
          </a:p>
          <a:p>
            <a:r>
              <a:rPr lang="ru-RU" sz="1100" b="1" dirty="0">
                <a:solidFill>
                  <a:schemeClr val="tx1">
                    <a:lumMod val="75000"/>
                    <a:lumOff val="25000"/>
                  </a:schemeClr>
                </a:solidFill>
                <a:latin typeface="PT Sans" panose="020B0503020203020204" pitchFamily="34" charset="-52"/>
              </a:rPr>
              <a:t>8. </a:t>
            </a:r>
            <a:r>
              <a:rPr lang="ru-RU" sz="1100" dirty="0">
                <a:solidFill>
                  <a:schemeClr val="tx1">
                    <a:lumMod val="75000"/>
                    <a:lumOff val="25000"/>
                  </a:schemeClr>
                </a:solidFill>
                <a:latin typeface="PT Sans" panose="020B0503020203020204" pitchFamily="34" charset="-52"/>
              </a:rPr>
              <a:t>Выделение и внедрение когнитивных правил</a:t>
            </a:r>
          </a:p>
          <a:p>
            <a:r>
              <a:rPr lang="ru-RU" sz="1100" b="1" dirty="0">
                <a:solidFill>
                  <a:schemeClr val="tx1">
                    <a:lumMod val="75000"/>
                    <a:lumOff val="25000"/>
                  </a:schemeClr>
                </a:solidFill>
                <a:latin typeface="PT Sans" panose="020B0503020203020204" pitchFamily="34" charset="-52"/>
              </a:rPr>
              <a:t>9. </a:t>
            </a:r>
            <a:r>
              <a:rPr lang="ru-RU" sz="1100" dirty="0">
                <a:solidFill>
                  <a:schemeClr val="tx1">
                    <a:lumMod val="75000"/>
                    <a:lumOff val="25000"/>
                  </a:schemeClr>
                </a:solidFill>
                <a:latin typeface="PT Sans" panose="020B0503020203020204" pitchFamily="34" charset="-52"/>
              </a:rPr>
              <a:t>Выделение и внедрение предварительных знаний</a:t>
            </a:r>
          </a:p>
        </p:txBody>
      </p:sp>
      <p:sp>
        <p:nvSpPr>
          <p:cNvPr id="22" name="TextBox 21">
            <a:extLst>
              <a:ext uri="{FF2B5EF4-FFF2-40B4-BE49-F238E27FC236}">
                <a16:creationId xmlns:a16="http://schemas.microsoft.com/office/drawing/2014/main" id="{EB513F04-8A5D-4767-AC71-6F5DC1F56247}"/>
              </a:ext>
            </a:extLst>
          </p:cNvPr>
          <p:cNvSpPr txBox="1"/>
          <p:nvPr/>
        </p:nvSpPr>
        <p:spPr>
          <a:xfrm>
            <a:off x="386594" y="2798936"/>
            <a:ext cx="2043883" cy="127727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1100" b="1" dirty="0">
                <a:solidFill>
                  <a:schemeClr val="tx1">
                    <a:lumMod val="75000"/>
                    <a:lumOff val="25000"/>
                  </a:schemeClr>
                </a:solidFill>
                <a:latin typeface="PT Sans" panose="020B0503020203020204" pitchFamily="34" charset="-52"/>
              </a:rPr>
              <a:t>4. </a:t>
            </a:r>
            <a:r>
              <a:rPr lang="ru-RU" sz="1100" dirty="0">
                <a:solidFill>
                  <a:schemeClr val="tx1">
                    <a:lumMod val="75000"/>
                    <a:lumOff val="25000"/>
                  </a:schemeClr>
                </a:solidFill>
                <a:latin typeface="PT Sans" panose="020B0503020203020204" pitchFamily="34" charset="-52"/>
              </a:rPr>
              <a:t>Разработка вспомогательной информации</a:t>
            </a:r>
          </a:p>
          <a:p>
            <a:r>
              <a:rPr lang="ru-RU" sz="1100" b="1" dirty="0">
                <a:solidFill>
                  <a:schemeClr val="tx1">
                    <a:lumMod val="75000"/>
                    <a:lumOff val="25000"/>
                  </a:schemeClr>
                </a:solidFill>
                <a:latin typeface="PT Sans" panose="020B0503020203020204" pitchFamily="34" charset="-52"/>
              </a:rPr>
              <a:t>5. </a:t>
            </a:r>
            <a:r>
              <a:rPr lang="ru-RU" sz="1100" dirty="0">
                <a:solidFill>
                  <a:schemeClr val="tx1">
                    <a:lumMod val="75000"/>
                    <a:lumOff val="25000"/>
                  </a:schemeClr>
                </a:solidFill>
                <a:latin typeface="PT Sans" panose="020B0503020203020204" pitchFamily="34" charset="-52"/>
              </a:rPr>
              <a:t>Выделение и внедрение когнитивных стратегий</a:t>
            </a:r>
          </a:p>
          <a:p>
            <a:r>
              <a:rPr lang="ru-RU" sz="1100" b="1" dirty="0">
                <a:solidFill>
                  <a:schemeClr val="tx1">
                    <a:lumMod val="75000"/>
                    <a:lumOff val="25000"/>
                  </a:schemeClr>
                </a:solidFill>
                <a:latin typeface="PT Sans" panose="020B0503020203020204" pitchFamily="34" charset="-52"/>
              </a:rPr>
              <a:t>6. </a:t>
            </a:r>
            <a:r>
              <a:rPr lang="ru-RU" sz="1100" dirty="0">
                <a:solidFill>
                  <a:schemeClr val="tx1">
                    <a:lumMod val="75000"/>
                    <a:lumOff val="25000"/>
                  </a:schemeClr>
                </a:solidFill>
                <a:latin typeface="PT Sans" panose="020B0503020203020204" pitchFamily="34" charset="-52"/>
              </a:rPr>
              <a:t>Выделение и внедрение ментальных моделей</a:t>
            </a:r>
          </a:p>
        </p:txBody>
      </p:sp>
      <p:sp>
        <p:nvSpPr>
          <p:cNvPr id="31" name="TextBox 30">
            <a:extLst>
              <a:ext uri="{FF2B5EF4-FFF2-40B4-BE49-F238E27FC236}">
                <a16:creationId xmlns:a16="http://schemas.microsoft.com/office/drawing/2014/main" id="{DA80A338-F61F-41D1-AB5E-4D3BCC29F4B6}"/>
              </a:ext>
            </a:extLst>
          </p:cNvPr>
          <p:cNvSpPr txBox="1"/>
          <p:nvPr/>
        </p:nvSpPr>
        <p:spPr>
          <a:xfrm>
            <a:off x="2095444" y="2359025"/>
            <a:ext cx="1252420" cy="336157"/>
          </a:xfrm>
          <a:prstGeom prst="rect">
            <a:avLst/>
          </a:prstGeom>
          <a:noFill/>
        </p:spPr>
        <p:txBody>
          <a:bodyPr wrap="square">
            <a:spAutoFit/>
          </a:bodyPr>
          <a:lstStyle/>
          <a:p>
            <a:r>
              <a:rPr lang="en-US" sz="1600" b="1" dirty="0">
                <a:solidFill>
                  <a:srgbClr val="C00000"/>
                </a:solidFill>
                <a:latin typeface="PT Sans" panose="020B0503020203020204"/>
              </a:rPr>
              <a:t>Tens Steps </a:t>
            </a:r>
            <a:endParaRPr lang="ru-RU" sz="1600" dirty="0">
              <a:solidFill>
                <a:srgbClr val="C00000"/>
              </a:solidFill>
              <a:latin typeface="PT Sans" panose="020B0503020203020204" pitchFamily="34" charset="-52"/>
            </a:endParaRPr>
          </a:p>
        </p:txBody>
      </p:sp>
      <p:sp>
        <p:nvSpPr>
          <p:cNvPr id="3" name="Стрелка: влево 2">
            <a:extLst>
              <a:ext uri="{FF2B5EF4-FFF2-40B4-BE49-F238E27FC236}">
                <a16:creationId xmlns:a16="http://schemas.microsoft.com/office/drawing/2014/main" id="{2FA9ECCB-C9C6-E380-5237-305EB40501C2}"/>
              </a:ext>
            </a:extLst>
          </p:cNvPr>
          <p:cNvSpPr/>
          <p:nvPr/>
        </p:nvSpPr>
        <p:spPr>
          <a:xfrm flipH="1">
            <a:off x="2439015" y="3263470"/>
            <a:ext cx="416815" cy="256619"/>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latin typeface="PT Sans" panose="020B0503020203020204" pitchFamily="34" charset="-52"/>
            </a:endParaRPr>
          </a:p>
        </p:txBody>
      </p:sp>
      <p:sp>
        <p:nvSpPr>
          <p:cNvPr id="23" name="Стрелка: влево 22">
            <a:extLst>
              <a:ext uri="{FF2B5EF4-FFF2-40B4-BE49-F238E27FC236}">
                <a16:creationId xmlns:a16="http://schemas.microsoft.com/office/drawing/2014/main" id="{EC45CAA5-45A8-706A-05E0-DF134BA3BC21}"/>
              </a:ext>
            </a:extLst>
          </p:cNvPr>
          <p:cNvSpPr/>
          <p:nvPr/>
        </p:nvSpPr>
        <p:spPr>
          <a:xfrm rot="5400000" flipH="1">
            <a:off x="1192111" y="2396567"/>
            <a:ext cx="524549" cy="2566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PT Sans" panose="020B0503020203020204" pitchFamily="34" charset="-52"/>
            </a:endParaRPr>
          </a:p>
        </p:txBody>
      </p:sp>
      <p:sp>
        <p:nvSpPr>
          <p:cNvPr id="24" name="Стрелка: влево 23">
            <a:extLst>
              <a:ext uri="{FF2B5EF4-FFF2-40B4-BE49-F238E27FC236}">
                <a16:creationId xmlns:a16="http://schemas.microsoft.com/office/drawing/2014/main" id="{33AE069C-4772-7E07-603C-3810B2CB1CAF}"/>
              </a:ext>
            </a:extLst>
          </p:cNvPr>
          <p:cNvSpPr/>
          <p:nvPr/>
        </p:nvSpPr>
        <p:spPr>
          <a:xfrm rot="16200000" flipH="1">
            <a:off x="3591063" y="2402460"/>
            <a:ext cx="536334" cy="256619"/>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dirty="0">
              <a:latin typeface="PT Sans" panose="020B0503020203020204" pitchFamily="34" charset="-52"/>
            </a:endParaRPr>
          </a:p>
        </p:txBody>
      </p:sp>
      <p:sp>
        <p:nvSpPr>
          <p:cNvPr id="25" name="TextBox 24">
            <a:extLst>
              <a:ext uri="{FF2B5EF4-FFF2-40B4-BE49-F238E27FC236}">
                <a16:creationId xmlns:a16="http://schemas.microsoft.com/office/drawing/2014/main" id="{44C0DAC6-BB46-DCE8-B23A-E65989199EF4}"/>
              </a:ext>
            </a:extLst>
          </p:cNvPr>
          <p:cNvSpPr txBox="1"/>
          <p:nvPr/>
        </p:nvSpPr>
        <p:spPr>
          <a:xfrm>
            <a:off x="5977018" y="1362614"/>
            <a:ext cx="2788270" cy="85959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nSpc>
                <a:spcPct val="115000"/>
              </a:lnSpc>
              <a:spcBef>
                <a:spcPts val="500"/>
              </a:spcBef>
              <a:spcAft>
                <a:spcPts val="1000"/>
              </a:spcAft>
            </a:pPr>
            <a:r>
              <a:rPr lang="ru-RU" sz="1100" b="1" dirty="0">
                <a:solidFill>
                  <a:schemeClr val="bg1"/>
                </a:solidFill>
                <a:effectLst/>
                <a:latin typeface="PT Sans" panose="020B0503020203020204" pitchFamily="34" charset="-52"/>
                <a:ea typeface="Times New Roman" panose="02020603050405020304" pitchFamily="18" charset="0"/>
                <a:cs typeface="Times New Roman" panose="02020603050405020304" pitchFamily="18" charset="0"/>
              </a:rPr>
              <a:t>Аутентичная проблема:</a:t>
            </a:r>
            <a:r>
              <a:rPr lang="ru-RU" sz="1100" dirty="0">
                <a:solidFill>
                  <a:schemeClr val="bg1"/>
                </a:solidFill>
                <a:effectLst/>
                <a:latin typeface="PT Sans" panose="020B0503020203020204" pitchFamily="34" charset="-52"/>
                <a:ea typeface="Times New Roman" panose="02020603050405020304" pitchFamily="18" charset="0"/>
                <a:cs typeface="Corbel" panose="020B0503020204020204" pitchFamily="34" charset="0"/>
              </a:rPr>
              <a:t> неумение решать планиметрические задачи повышенного уровня трудности большей частью учащихся в школе</a:t>
            </a:r>
            <a:endParaRPr lang="ru-RU" sz="1100" dirty="0">
              <a:solidFill>
                <a:schemeClr val="bg1"/>
              </a:solidFill>
              <a:effectLst/>
              <a:latin typeface="PT Sans" panose="020B0503020203020204" pitchFamily="34" charset="-52"/>
              <a:ea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F0A657BC-A0A6-E26E-E5F1-3E018A0C0470}"/>
              </a:ext>
            </a:extLst>
          </p:cNvPr>
          <p:cNvSpPr txBox="1"/>
          <p:nvPr/>
        </p:nvSpPr>
        <p:spPr>
          <a:xfrm>
            <a:off x="5950990" y="2458260"/>
            <a:ext cx="2821918" cy="212365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179388" lvl="0" indent="-179388">
              <a:spcBef>
                <a:spcPts val="500"/>
              </a:spcBef>
              <a:buFont typeface="+mj-lt"/>
              <a:buAutoNum type="arabicParenR"/>
            </a:pPr>
            <a:r>
              <a:rPr lang="ru-RU" sz="1100" dirty="0">
                <a:solidFill>
                  <a:schemeClr val="bg1"/>
                </a:solidFill>
                <a:effectLst/>
                <a:latin typeface="PT Sans" panose="020B0503020203020204" pitchFamily="34" charset="-52"/>
                <a:ea typeface="Times New Roman" panose="02020603050405020304" pitchFamily="18" charset="0"/>
                <a:cs typeface="Corbel" panose="020B0503020204020204" pitchFamily="34" charset="0"/>
              </a:rPr>
              <a:t>Сформировать представление о реальном процессе решения планиметрической задачи</a:t>
            </a:r>
            <a:endParaRPr lang="ru-RU" sz="1100" dirty="0">
              <a:solidFill>
                <a:schemeClr val="bg1"/>
              </a:solidFill>
              <a:effectLst/>
              <a:latin typeface="PT Sans" panose="020B0503020203020204" pitchFamily="34" charset="-52"/>
              <a:ea typeface="Times New Roman" panose="02020603050405020304" pitchFamily="18" charset="0"/>
              <a:cs typeface="Times New Roman" panose="02020603050405020304" pitchFamily="18" charset="0"/>
            </a:endParaRPr>
          </a:p>
          <a:p>
            <a:pPr marL="179388" lvl="0" indent="-179388">
              <a:buFont typeface="+mj-lt"/>
              <a:buAutoNum type="arabicParenR"/>
            </a:pPr>
            <a:r>
              <a:rPr lang="ru-RU" sz="1100" dirty="0">
                <a:solidFill>
                  <a:schemeClr val="bg1"/>
                </a:solidFill>
                <a:latin typeface="PT Sans" panose="020B0503020203020204" pitchFamily="34" charset="-52"/>
                <a:ea typeface="Times New Roman" panose="02020603050405020304" pitchFamily="18" charset="0"/>
                <a:cs typeface="Corbel" panose="020B0503020204020204" pitchFamily="34" charset="0"/>
              </a:rPr>
              <a:t>Знать основные принципы построения геометрического</a:t>
            </a:r>
            <a:r>
              <a:rPr lang="ru-RU" sz="1100" dirty="0">
                <a:solidFill>
                  <a:schemeClr val="bg1"/>
                </a:solidFill>
                <a:effectLst/>
                <a:latin typeface="PT Sans" panose="020B0503020203020204" pitchFamily="34" charset="-52"/>
                <a:ea typeface="Times New Roman" panose="02020603050405020304" pitchFamily="18" charset="0"/>
                <a:cs typeface="Corbel" panose="020B0503020204020204" pitchFamily="34" charset="0"/>
              </a:rPr>
              <a:t> чертежа и выработать умение работать с ним</a:t>
            </a:r>
            <a:endParaRPr lang="ru-RU" sz="1100" dirty="0">
              <a:solidFill>
                <a:schemeClr val="bg1"/>
              </a:solidFill>
              <a:effectLst/>
              <a:latin typeface="PT Sans" panose="020B0503020203020204" pitchFamily="34" charset="-52"/>
              <a:ea typeface="Times New Roman" panose="02020603050405020304" pitchFamily="18" charset="0"/>
              <a:cs typeface="Times New Roman" panose="02020603050405020304" pitchFamily="18" charset="0"/>
            </a:endParaRPr>
          </a:p>
          <a:p>
            <a:pPr marL="179388" lvl="0" indent="-179388">
              <a:buFont typeface="+mj-lt"/>
              <a:buAutoNum type="arabicParenR"/>
            </a:pPr>
            <a:r>
              <a:rPr lang="ru-RU" sz="1100" dirty="0">
                <a:solidFill>
                  <a:schemeClr val="bg1"/>
                </a:solidFill>
                <a:effectLst/>
                <a:latin typeface="PT Sans" panose="020B0503020203020204" pitchFamily="34" charset="-52"/>
                <a:ea typeface="Times New Roman" panose="02020603050405020304" pitchFamily="18" charset="0"/>
                <a:cs typeface="Corbel" panose="020B0503020204020204" pitchFamily="34" charset="0"/>
              </a:rPr>
              <a:t>Уметь проводить анализ планиметрической задачи</a:t>
            </a:r>
            <a:endParaRPr lang="ru-RU" sz="1100" dirty="0">
              <a:solidFill>
                <a:schemeClr val="bg1"/>
              </a:solidFill>
              <a:effectLst/>
              <a:latin typeface="PT Sans" panose="020B0503020203020204" pitchFamily="34" charset="-52"/>
              <a:ea typeface="Times New Roman" panose="02020603050405020304" pitchFamily="18" charset="0"/>
              <a:cs typeface="Times New Roman" panose="02020603050405020304" pitchFamily="18" charset="0"/>
            </a:endParaRPr>
          </a:p>
          <a:p>
            <a:pPr marL="179388" lvl="0" indent="-179388">
              <a:buFont typeface="+mj-lt"/>
              <a:buAutoNum type="arabicParenR"/>
            </a:pPr>
            <a:r>
              <a:rPr lang="ru-RU" sz="1100" dirty="0">
                <a:solidFill>
                  <a:schemeClr val="bg1"/>
                </a:solidFill>
                <a:effectLst/>
                <a:latin typeface="PT Sans" panose="020B0503020203020204" pitchFamily="34" charset="-52"/>
                <a:ea typeface="Times New Roman" panose="02020603050405020304" pitchFamily="18" charset="0"/>
                <a:cs typeface="Corbel" panose="020B0503020204020204" pitchFamily="34" charset="0"/>
              </a:rPr>
              <a:t>Уметь выстраивать решение (синтез)</a:t>
            </a:r>
            <a:endParaRPr lang="ru-RU" sz="1100" dirty="0">
              <a:solidFill>
                <a:schemeClr val="bg1"/>
              </a:solidFill>
              <a:effectLst/>
              <a:latin typeface="PT Sans" panose="020B0503020203020204" pitchFamily="34" charset="-52"/>
              <a:ea typeface="Times New Roman" panose="02020603050405020304" pitchFamily="18" charset="0"/>
              <a:cs typeface="Times New Roman" panose="02020603050405020304" pitchFamily="18" charset="0"/>
            </a:endParaRPr>
          </a:p>
          <a:p>
            <a:pPr marL="179388" lvl="0" indent="-179388">
              <a:spcAft>
                <a:spcPts val="1000"/>
              </a:spcAft>
              <a:buFont typeface="+mj-lt"/>
              <a:buAutoNum type="arabicParenR"/>
            </a:pPr>
            <a:r>
              <a:rPr lang="ru-RU" sz="1100" dirty="0">
                <a:solidFill>
                  <a:schemeClr val="bg1"/>
                </a:solidFill>
                <a:effectLst/>
                <a:latin typeface="PT Sans" panose="020B0503020203020204" pitchFamily="34" charset="-52"/>
                <a:ea typeface="Times New Roman" panose="02020603050405020304" pitchFamily="18" charset="0"/>
                <a:cs typeface="Corbel" panose="020B0503020204020204" pitchFamily="34" charset="0"/>
              </a:rPr>
              <a:t>Знать планиметрические факты, обеспечивающие решение задач профильного уровня</a:t>
            </a:r>
            <a:endParaRPr lang="ru-RU" sz="1100" dirty="0">
              <a:solidFill>
                <a:schemeClr val="bg1"/>
              </a:solidFill>
              <a:effectLst/>
              <a:latin typeface="PT Sans" panose="020B0503020203020204" pitchFamily="34" charset="-52"/>
              <a:ea typeface="Times New Roman" panose="02020603050405020304" pitchFamily="18" charset="0"/>
              <a:cs typeface="Times New Roman" panose="02020603050405020304" pitchFamily="18" charset="0"/>
            </a:endParaRPr>
          </a:p>
        </p:txBody>
      </p:sp>
      <p:pic>
        <p:nvPicPr>
          <p:cNvPr id="30" name="Рисунок 29">
            <a:extLst>
              <a:ext uri="{FF2B5EF4-FFF2-40B4-BE49-F238E27FC236}">
                <a16:creationId xmlns:a16="http://schemas.microsoft.com/office/drawing/2014/main" id="{92A56168-7AF1-71BC-644E-F208F0CD5CF3}"/>
              </a:ext>
            </a:extLst>
          </p:cNvPr>
          <p:cNvPicPr>
            <a:picLocks noChangeAspect="1"/>
          </p:cNvPicPr>
          <p:nvPr/>
        </p:nvPicPr>
        <p:blipFill rotWithShape="1">
          <a:blip r:embed="rId4"/>
          <a:srcRect l="4357" t="7666" r="62555" b="65150"/>
          <a:stretch/>
        </p:blipFill>
        <p:spPr>
          <a:xfrm>
            <a:off x="6239223" y="1008213"/>
            <a:ext cx="493017" cy="239758"/>
          </a:xfrm>
          <a:prstGeom prst="rect">
            <a:avLst/>
          </a:prstGeom>
        </p:spPr>
      </p:pic>
      <p:pic>
        <p:nvPicPr>
          <p:cNvPr id="32" name="Рисунок 31">
            <a:extLst>
              <a:ext uri="{FF2B5EF4-FFF2-40B4-BE49-F238E27FC236}">
                <a16:creationId xmlns:a16="http://schemas.microsoft.com/office/drawing/2014/main" id="{0A37769C-7AB4-C868-F5FF-5B0ABA954998}"/>
              </a:ext>
            </a:extLst>
          </p:cNvPr>
          <p:cNvPicPr>
            <a:picLocks noChangeAspect="1"/>
          </p:cNvPicPr>
          <p:nvPr/>
        </p:nvPicPr>
        <p:blipFill rotWithShape="1">
          <a:blip r:embed="rId4"/>
          <a:srcRect l="4357" t="7666" r="62555" b="65150"/>
          <a:stretch/>
        </p:blipFill>
        <p:spPr>
          <a:xfrm>
            <a:off x="6732240" y="1016752"/>
            <a:ext cx="445918" cy="216853"/>
          </a:xfrm>
          <a:prstGeom prst="rect">
            <a:avLst/>
          </a:prstGeom>
        </p:spPr>
      </p:pic>
      <p:sp>
        <p:nvSpPr>
          <p:cNvPr id="33" name="TextBox 32">
            <a:extLst>
              <a:ext uri="{FF2B5EF4-FFF2-40B4-BE49-F238E27FC236}">
                <a16:creationId xmlns:a16="http://schemas.microsoft.com/office/drawing/2014/main" id="{27E8DEB8-2E03-7346-DE43-ACF4499F8C97}"/>
              </a:ext>
            </a:extLst>
          </p:cNvPr>
          <p:cNvSpPr txBox="1"/>
          <p:nvPr/>
        </p:nvSpPr>
        <p:spPr>
          <a:xfrm>
            <a:off x="7264956" y="994981"/>
            <a:ext cx="1630129" cy="276999"/>
          </a:xfrm>
          <a:prstGeom prst="rect">
            <a:avLst/>
          </a:prstGeom>
          <a:noFill/>
        </p:spPr>
        <p:txBody>
          <a:bodyPr wrap="square" rtlCol="0">
            <a:spAutoFit/>
          </a:bodyPr>
          <a:lstStyle/>
          <a:p>
            <a:r>
              <a:rPr lang="ru-RU" sz="1200" b="1" dirty="0">
                <a:solidFill>
                  <a:srgbClr val="0070C0"/>
                </a:solidFill>
                <a:latin typeface="PT Sans" panose="020B0503020203020204" pitchFamily="34" charset="-52"/>
              </a:rPr>
              <a:t>Учебные задачи</a:t>
            </a:r>
          </a:p>
        </p:txBody>
      </p:sp>
      <p:sp>
        <p:nvSpPr>
          <p:cNvPr id="26" name="Номер слайда 25">
            <a:extLst>
              <a:ext uri="{FF2B5EF4-FFF2-40B4-BE49-F238E27FC236}">
                <a16:creationId xmlns:a16="http://schemas.microsoft.com/office/drawing/2014/main" id="{1E312A6C-5548-3FB4-A6BB-92B257A8E5DA}"/>
              </a:ext>
            </a:extLst>
          </p:cNvPr>
          <p:cNvSpPr>
            <a:spLocks noGrp="1"/>
          </p:cNvSpPr>
          <p:nvPr>
            <p:ph type="sldNum" sz="quarter" idx="12"/>
          </p:nvPr>
        </p:nvSpPr>
        <p:spPr/>
        <p:txBody>
          <a:bodyPr/>
          <a:lstStyle/>
          <a:p>
            <a:fld id="{B19B0651-EE4F-4900-A07F-96A6BFA9D0F0}" type="slidenum">
              <a:rPr lang="ru-RU" smtClean="0"/>
              <a:t>13</a:t>
            </a:fld>
            <a:endParaRPr lang="ru-RU"/>
          </a:p>
        </p:txBody>
      </p:sp>
    </p:spTree>
    <p:extLst>
      <p:ext uri="{BB962C8B-B14F-4D97-AF65-F5344CB8AC3E}">
        <p14:creationId xmlns:p14="http://schemas.microsoft.com/office/powerpoint/2010/main" val="408709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E4FC21B-8773-B328-9F17-274C7AF2BD36}"/>
              </a:ext>
            </a:extLst>
          </p:cNvPr>
          <p:cNvSpPr txBox="1"/>
          <p:nvPr/>
        </p:nvSpPr>
        <p:spPr>
          <a:xfrm flipH="1">
            <a:off x="244930" y="810763"/>
            <a:ext cx="2836376" cy="67710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sz="1000" b="1" dirty="0">
                <a:latin typeface="PT Sans" panose="020B0503020203020204" pitchFamily="34" charset="-52"/>
              </a:rPr>
              <a:t>Разметка текста</a:t>
            </a:r>
            <a:endParaRPr lang="ru-RU" sz="1200" dirty="0">
              <a:latin typeface="PT Sans" panose="020B0503020203020204" pitchFamily="34" charset="-52"/>
            </a:endParaRPr>
          </a:p>
          <a:p>
            <a:endParaRPr lang="ru-RU" sz="1000" dirty="0">
              <a:latin typeface="PT Sans" panose="020B0503020203020204" pitchFamily="34" charset="-52"/>
            </a:endParaRPr>
          </a:p>
          <a:p>
            <a:endParaRPr lang="ru-RU" sz="1000" dirty="0">
              <a:latin typeface="PT Sans" panose="020B0503020203020204" pitchFamily="34" charset="-52"/>
            </a:endParaRPr>
          </a:p>
          <a:p>
            <a:endParaRPr lang="ru-RU" sz="800" dirty="0">
              <a:latin typeface="PT Sans" panose="020B0503020203020204" pitchFamily="34" charset="-52"/>
            </a:endParaRPr>
          </a:p>
        </p:txBody>
      </p:sp>
      <p:sp>
        <p:nvSpPr>
          <p:cNvPr id="15" name="TextBox 14">
            <a:extLst>
              <a:ext uri="{FF2B5EF4-FFF2-40B4-BE49-F238E27FC236}">
                <a16:creationId xmlns:a16="http://schemas.microsoft.com/office/drawing/2014/main" id="{2983D71E-EE02-487A-309B-5BDBA95AE005}"/>
              </a:ext>
            </a:extLst>
          </p:cNvPr>
          <p:cNvSpPr txBox="1"/>
          <p:nvPr/>
        </p:nvSpPr>
        <p:spPr>
          <a:xfrm flipH="1">
            <a:off x="244930" y="2985970"/>
            <a:ext cx="2836376" cy="181588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ru-RU" sz="1000" b="1" dirty="0">
                <a:latin typeface="PT Sans" panose="020B0503020203020204" pitchFamily="34" charset="-52"/>
              </a:rPr>
              <a:t>2 часть курса</a:t>
            </a:r>
          </a:p>
          <a:p>
            <a:endParaRPr lang="ru-RU" sz="1200" dirty="0">
              <a:latin typeface="PT Sans" panose="020B0503020203020204" pitchFamily="34" charset="-52"/>
            </a:endParaRPr>
          </a:p>
          <a:p>
            <a:endParaRPr lang="ru-RU" sz="1000" dirty="0">
              <a:latin typeface="PT Sans" panose="020B0503020203020204" pitchFamily="34" charset="-52"/>
            </a:endParaRPr>
          </a:p>
          <a:p>
            <a:endParaRPr lang="ru-RU" sz="1000" dirty="0">
              <a:latin typeface="PT Sans" panose="020B0503020203020204" pitchFamily="34" charset="-52"/>
            </a:endParaRPr>
          </a:p>
          <a:p>
            <a:endParaRPr lang="ru-RU" sz="1000" dirty="0">
              <a:latin typeface="PT Sans" panose="020B0503020203020204" pitchFamily="34" charset="-52"/>
            </a:endParaRPr>
          </a:p>
          <a:p>
            <a:endParaRPr lang="ru-RU" sz="1200" dirty="0">
              <a:latin typeface="PT Sans" panose="020B0503020203020204" pitchFamily="34" charset="-52"/>
            </a:endParaRPr>
          </a:p>
          <a:p>
            <a:endParaRPr lang="ru-RU" sz="1200" dirty="0">
              <a:latin typeface="PT Sans" panose="020B0503020203020204" pitchFamily="34" charset="-52"/>
            </a:endParaRPr>
          </a:p>
          <a:p>
            <a:endParaRPr lang="ru-RU" sz="1200" dirty="0">
              <a:latin typeface="PT Sans" panose="020B0503020203020204" pitchFamily="34" charset="-52"/>
            </a:endParaRPr>
          </a:p>
          <a:p>
            <a:endParaRPr lang="ru-RU" sz="1200" dirty="0">
              <a:latin typeface="PT Sans" panose="020B0503020203020204" pitchFamily="34" charset="-52"/>
            </a:endParaRPr>
          </a:p>
          <a:p>
            <a:endParaRPr lang="ru-RU" sz="1200" dirty="0">
              <a:latin typeface="PT Sans" panose="020B0503020203020204" pitchFamily="34" charset="-52"/>
            </a:endParaRPr>
          </a:p>
        </p:txBody>
      </p:sp>
      <p:sp>
        <p:nvSpPr>
          <p:cNvPr id="14" name="TextBox 13">
            <a:extLst>
              <a:ext uri="{FF2B5EF4-FFF2-40B4-BE49-F238E27FC236}">
                <a16:creationId xmlns:a16="http://schemas.microsoft.com/office/drawing/2014/main" id="{1769501C-54C2-BE3D-9D60-3E18F70DF2C7}"/>
              </a:ext>
            </a:extLst>
          </p:cNvPr>
          <p:cNvSpPr txBox="1"/>
          <p:nvPr/>
        </p:nvSpPr>
        <p:spPr>
          <a:xfrm flipH="1">
            <a:off x="244930" y="1717201"/>
            <a:ext cx="2836376" cy="98488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u-RU" sz="1000" b="1" dirty="0">
                <a:latin typeface="PT Sans" panose="020B0503020203020204" pitchFamily="34" charset="-52"/>
              </a:rPr>
              <a:t>1 часть курса</a:t>
            </a:r>
            <a:endParaRPr lang="ru-RU" sz="1200" dirty="0">
              <a:latin typeface="PT Sans" panose="020B0503020203020204" pitchFamily="34" charset="-52"/>
            </a:endParaRPr>
          </a:p>
          <a:p>
            <a:endParaRPr lang="ru-RU" sz="1200" dirty="0">
              <a:latin typeface="PT Sans" panose="020B0503020203020204" pitchFamily="34" charset="-52"/>
            </a:endParaRPr>
          </a:p>
          <a:p>
            <a:endParaRPr lang="ru-RU" sz="1200" dirty="0">
              <a:latin typeface="PT Sans" panose="020B0503020203020204" pitchFamily="34" charset="-52"/>
            </a:endParaRPr>
          </a:p>
          <a:p>
            <a:endParaRPr lang="ru-RU" sz="1200" dirty="0">
              <a:latin typeface="PT Sans" panose="020B0503020203020204" pitchFamily="34" charset="-52"/>
            </a:endParaRPr>
          </a:p>
          <a:p>
            <a:endParaRPr lang="ru-RU" sz="1200" dirty="0">
              <a:latin typeface="PT Sans" panose="020B0503020203020204" pitchFamily="34" charset="-52"/>
            </a:endParaRPr>
          </a:p>
        </p:txBody>
      </p:sp>
      <p:sp>
        <p:nvSpPr>
          <p:cNvPr id="5" name="Прямоугольник 4"/>
          <p:cNvSpPr/>
          <p:nvPr/>
        </p:nvSpPr>
        <p:spPr>
          <a:xfrm>
            <a:off x="0" y="1924"/>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7832" y="200177"/>
            <a:ext cx="7770114" cy="307777"/>
          </a:xfrm>
          <a:prstGeom prst="rect">
            <a:avLst/>
          </a:prstGeom>
          <a:noFill/>
        </p:spPr>
        <p:txBody>
          <a:bodyPr wrap="square" rtlCol="0">
            <a:spAutoFit/>
          </a:bodyPr>
          <a:lstStyle/>
          <a:p>
            <a:r>
              <a:rPr lang="ru-RU" sz="1400" dirty="0">
                <a:solidFill>
                  <a:schemeClr val="bg1"/>
                </a:solidFill>
                <a:latin typeface="PT Sans" panose="020B0503020203020204"/>
              </a:rPr>
              <a:t>Предметные умения, обеспечивающие решение задач повышенного уровня трудности</a:t>
            </a:r>
          </a:p>
        </p:txBody>
      </p:sp>
      <p:sp>
        <p:nvSpPr>
          <p:cNvPr id="2" name="TextBox 1">
            <a:extLst>
              <a:ext uri="{FF2B5EF4-FFF2-40B4-BE49-F238E27FC236}">
                <a16:creationId xmlns:a16="http://schemas.microsoft.com/office/drawing/2014/main" id="{D69FC99D-C89D-75FE-6611-FC3656D0E522}"/>
              </a:ext>
            </a:extLst>
          </p:cNvPr>
          <p:cNvSpPr txBox="1"/>
          <p:nvPr/>
        </p:nvSpPr>
        <p:spPr>
          <a:xfrm flipH="1">
            <a:off x="446346" y="1932402"/>
            <a:ext cx="2410055" cy="24622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ru-RU" sz="1000" dirty="0">
                <a:latin typeface="PT Sans" panose="020B0503020203020204" pitchFamily="34" charset="-52"/>
              </a:rPr>
              <a:t>Анализ задачи</a:t>
            </a:r>
          </a:p>
        </p:txBody>
      </p:sp>
      <p:sp>
        <p:nvSpPr>
          <p:cNvPr id="4" name="TextBox 3">
            <a:extLst>
              <a:ext uri="{FF2B5EF4-FFF2-40B4-BE49-F238E27FC236}">
                <a16:creationId xmlns:a16="http://schemas.microsoft.com/office/drawing/2014/main" id="{D45BFF39-A9F5-8115-7E49-DA6396B32FCA}"/>
              </a:ext>
            </a:extLst>
          </p:cNvPr>
          <p:cNvSpPr txBox="1"/>
          <p:nvPr/>
        </p:nvSpPr>
        <p:spPr>
          <a:xfrm flipH="1">
            <a:off x="443862" y="2303085"/>
            <a:ext cx="2410055" cy="24622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ru-RU" sz="1000" dirty="0">
                <a:latin typeface="PT Sans" panose="020B0503020203020204" pitchFamily="34" charset="-52"/>
              </a:rPr>
              <a:t>Работа с чертежом</a:t>
            </a:r>
          </a:p>
        </p:txBody>
      </p:sp>
      <p:sp>
        <p:nvSpPr>
          <p:cNvPr id="12" name="TextBox 11">
            <a:extLst>
              <a:ext uri="{FF2B5EF4-FFF2-40B4-BE49-F238E27FC236}">
                <a16:creationId xmlns:a16="http://schemas.microsoft.com/office/drawing/2014/main" id="{B16F3045-F35B-54B5-38E7-CDD576388F0A}"/>
              </a:ext>
            </a:extLst>
          </p:cNvPr>
          <p:cNvSpPr txBox="1"/>
          <p:nvPr/>
        </p:nvSpPr>
        <p:spPr>
          <a:xfrm flipH="1">
            <a:off x="443862" y="1055482"/>
            <a:ext cx="2399601" cy="24622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ru-RU" sz="1000" dirty="0">
                <a:latin typeface="PT Sans" panose="020B0503020203020204" pitchFamily="34" charset="-52"/>
              </a:rPr>
              <a:t>Владение фактами</a:t>
            </a:r>
          </a:p>
        </p:txBody>
      </p:sp>
      <p:sp>
        <p:nvSpPr>
          <p:cNvPr id="13" name="TextBox 12">
            <a:extLst>
              <a:ext uri="{FF2B5EF4-FFF2-40B4-BE49-F238E27FC236}">
                <a16:creationId xmlns:a16="http://schemas.microsoft.com/office/drawing/2014/main" id="{1C78F384-FF59-7DD3-2EB0-F1C756DEAB9E}"/>
              </a:ext>
            </a:extLst>
          </p:cNvPr>
          <p:cNvSpPr txBox="1"/>
          <p:nvPr/>
        </p:nvSpPr>
        <p:spPr>
          <a:xfrm flipH="1">
            <a:off x="424247" y="3209692"/>
            <a:ext cx="2429671" cy="55399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ru-RU" sz="1000" dirty="0">
                <a:latin typeface="PT Sans" panose="020B0503020203020204" pitchFamily="34" charset="-52"/>
              </a:rPr>
              <a:t>Построение математических утверждений и логической последовательности утверждений</a:t>
            </a:r>
          </a:p>
        </p:txBody>
      </p:sp>
      <p:sp>
        <p:nvSpPr>
          <p:cNvPr id="16" name="TextBox 15">
            <a:extLst>
              <a:ext uri="{FF2B5EF4-FFF2-40B4-BE49-F238E27FC236}">
                <a16:creationId xmlns:a16="http://schemas.microsoft.com/office/drawing/2014/main" id="{120F8DBA-12CB-1018-7089-304E86FE6095}"/>
              </a:ext>
            </a:extLst>
          </p:cNvPr>
          <p:cNvSpPr txBox="1"/>
          <p:nvPr/>
        </p:nvSpPr>
        <p:spPr>
          <a:xfrm flipH="1">
            <a:off x="413793" y="3893911"/>
            <a:ext cx="2429670" cy="24622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ru-RU" sz="1000" dirty="0">
                <a:latin typeface="PT Sans" panose="020B0503020203020204" pitchFamily="34" charset="-52"/>
              </a:rPr>
              <a:t>Выстраивание логики решения</a:t>
            </a:r>
          </a:p>
        </p:txBody>
      </p:sp>
      <p:sp>
        <p:nvSpPr>
          <p:cNvPr id="17" name="TextBox 16">
            <a:extLst>
              <a:ext uri="{FF2B5EF4-FFF2-40B4-BE49-F238E27FC236}">
                <a16:creationId xmlns:a16="http://schemas.microsoft.com/office/drawing/2014/main" id="{D0828241-42DE-2D9B-574C-194479673905}"/>
              </a:ext>
            </a:extLst>
          </p:cNvPr>
          <p:cNvSpPr txBox="1"/>
          <p:nvPr/>
        </p:nvSpPr>
        <p:spPr>
          <a:xfrm flipH="1">
            <a:off x="427014" y="4321678"/>
            <a:ext cx="2426903" cy="24622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ru-RU" sz="1000" dirty="0">
                <a:latin typeface="PT Sans" panose="020B0503020203020204" pitchFamily="34" charset="-52"/>
              </a:rPr>
              <a:t>Оформление решения</a:t>
            </a:r>
          </a:p>
        </p:txBody>
      </p:sp>
      <p:sp>
        <p:nvSpPr>
          <p:cNvPr id="19" name="TextBox 18">
            <a:extLst>
              <a:ext uri="{FF2B5EF4-FFF2-40B4-BE49-F238E27FC236}">
                <a16:creationId xmlns:a16="http://schemas.microsoft.com/office/drawing/2014/main" id="{F401B85B-AA41-9A95-0A0F-A460BEBEE5ED}"/>
              </a:ext>
            </a:extLst>
          </p:cNvPr>
          <p:cNvSpPr txBox="1"/>
          <p:nvPr/>
        </p:nvSpPr>
        <p:spPr>
          <a:xfrm flipH="1">
            <a:off x="3332500" y="1766281"/>
            <a:ext cx="3471747" cy="24622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1000" dirty="0" err="1">
                <a:effectLst/>
                <a:latin typeface="PT Sans" panose="020B0503020203020204" pitchFamily="34" charset="-52"/>
              </a:rPr>
              <a:t>Символьно</a:t>
            </a:r>
            <a:r>
              <a:rPr lang="ru-RU" sz="1000" dirty="0">
                <a:effectLst/>
                <a:latin typeface="PT Sans" panose="020B0503020203020204" pitchFamily="34" charset="-52"/>
              </a:rPr>
              <a:t> запис</a:t>
            </a:r>
            <a:r>
              <a:rPr lang="ru-RU" sz="1000" dirty="0">
                <a:latin typeface="PT Sans" panose="020B0503020203020204" pitchFamily="34" charset="-52"/>
              </a:rPr>
              <a:t>ывает</a:t>
            </a:r>
            <a:r>
              <a:rPr lang="ru-RU" sz="1000" dirty="0">
                <a:effectLst/>
                <a:latin typeface="PT Sans" panose="020B0503020203020204" pitchFamily="34" charset="-52"/>
              </a:rPr>
              <a:t> условие задачи и решение задачи</a:t>
            </a:r>
            <a:endParaRPr lang="ru-RU" sz="1000" dirty="0">
              <a:effectLst/>
              <a:latin typeface="PT Sans" panose="020B0503020203020204" pitchFamily="34" charset="-52"/>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15BF5B3-8B64-C618-8106-9C0749AB2608}"/>
              </a:ext>
            </a:extLst>
          </p:cNvPr>
          <p:cNvSpPr txBox="1"/>
          <p:nvPr/>
        </p:nvSpPr>
        <p:spPr>
          <a:xfrm flipH="1">
            <a:off x="3332499" y="3001540"/>
            <a:ext cx="4249047" cy="25891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15000"/>
              </a:lnSpc>
              <a:spcBef>
                <a:spcPts val="500"/>
              </a:spcBef>
              <a:spcAft>
                <a:spcPts val="1000"/>
              </a:spcAft>
            </a:pPr>
            <a:r>
              <a:rPr lang="ru-RU" sz="1000" dirty="0">
                <a:effectLst/>
                <a:latin typeface="PT Sans" panose="020B0503020203020204" pitchFamily="34" charset="-52"/>
                <a:ea typeface="Times New Roman" panose="02020603050405020304" pitchFamily="18" charset="0"/>
                <a:cs typeface="Times New Roman" panose="02020603050405020304" pitchFamily="18" charset="0"/>
              </a:rPr>
              <a:t>Формулирует утверждения вида «условие +</a:t>
            </a:r>
            <a:r>
              <a:rPr lang="ru-RU" sz="1000" dirty="0">
                <a:effectLst/>
                <a:latin typeface="PT Sans" panose="020B0503020203020204" pitchFamily="34" charset="-52"/>
                <a:ea typeface="Times New Roman" panose="02020603050405020304" pitchFamily="18" charset="0"/>
                <a:cs typeface="Times New Roman" panose="02020603050405020304" pitchFamily="18" charset="0"/>
                <a:sym typeface="Symbol" panose="05050102010706020507" pitchFamily="18" charset="2"/>
              </a:rPr>
              <a:t> обоснование + следствие»</a:t>
            </a:r>
            <a:endParaRPr lang="ru-RU" sz="1000" dirty="0">
              <a:effectLst/>
              <a:latin typeface="PT Sans" panose="020B0503020203020204" pitchFamily="34" charset="-52"/>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61B2828-5668-80DD-F94E-FD0369ACD01B}"/>
              </a:ext>
            </a:extLst>
          </p:cNvPr>
          <p:cNvSpPr txBox="1"/>
          <p:nvPr/>
        </p:nvSpPr>
        <p:spPr>
          <a:xfrm flipH="1">
            <a:off x="3332500" y="830953"/>
            <a:ext cx="3749160" cy="2462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000" dirty="0">
                <a:latin typeface="PT Sans" panose="020B0503020203020204" pitchFamily="34" charset="-52"/>
                <a:ea typeface="Times New Roman" panose="02020603050405020304" pitchFamily="18" charset="0"/>
                <a:cs typeface="Times New Roman" panose="02020603050405020304" pitchFamily="18" charset="0"/>
              </a:rPr>
              <a:t>Знает планиметрические базовые понятия и способы действий </a:t>
            </a:r>
            <a:endParaRPr lang="ru-RU" sz="1000" dirty="0">
              <a:effectLst/>
              <a:latin typeface="PT Sans" panose="020B0503020203020204" pitchFamily="34" charset="-52"/>
              <a:ea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C977D37F-ECD7-DC7E-D352-8D2A61947247}"/>
              </a:ext>
            </a:extLst>
          </p:cNvPr>
          <p:cNvSpPr txBox="1"/>
          <p:nvPr/>
        </p:nvSpPr>
        <p:spPr>
          <a:xfrm flipH="1">
            <a:off x="4059343" y="1203857"/>
            <a:ext cx="4824535" cy="2462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000" dirty="0">
                <a:latin typeface="PT Sans" panose="020B0503020203020204" pitchFamily="34" charset="-52"/>
                <a:ea typeface="Times New Roman" panose="02020603050405020304" pitchFamily="18" charset="0"/>
                <a:cs typeface="Times New Roman" panose="02020603050405020304" pitchFamily="18" charset="0"/>
              </a:rPr>
              <a:t>Знает факты, необходимые для углубленного уровня подготовки по планиметрии</a:t>
            </a:r>
            <a:endParaRPr lang="ru-RU" sz="1000" dirty="0">
              <a:effectLst/>
              <a:latin typeface="PT Sans" panose="020B0503020203020204" pitchFamily="34" charset="-52"/>
              <a:ea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07EE7D3E-976A-A642-9499-EDF45ED0C7FD}"/>
              </a:ext>
            </a:extLst>
          </p:cNvPr>
          <p:cNvSpPr txBox="1"/>
          <p:nvPr/>
        </p:nvSpPr>
        <p:spPr>
          <a:xfrm flipH="1">
            <a:off x="4731210" y="3387402"/>
            <a:ext cx="4167860" cy="25789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15000"/>
              </a:lnSpc>
              <a:spcBef>
                <a:spcPts val="500"/>
              </a:spcBef>
              <a:spcAft>
                <a:spcPts val="1000"/>
              </a:spcAft>
            </a:pPr>
            <a:r>
              <a:rPr lang="ru-RU" sz="1000" dirty="0">
                <a:latin typeface="PT Sans" panose="020B0503020203020204" pitchFamily="34" charset="-52"/>
              </a:rPr>
              <a:t>В</a:t>
            </a:r>
            <a:r>
              <a:rPr lang="ru-RU" sz="1000" dirty="0">
                <a:effectLst/>
                <a:latin typeface="PT Sans" panose="020B0503020203020204" pitchFamily="34" charset="-52"/>
              </a:rPr>
              <a:t>ыстраивает логические последовательности из 2-3 </a:t>
            </a:r>
            <a:r>
              <a:rPr lang="ru-RU" sz="1000" dirty="0">
                <a:latin typeface="PT Sans" panose="020B0503020203020204" pitchFamily="34" charset="-52"/>
              </a:rPr>
              <a:t>утверждений </a:t>
            </a:r>
            <a:endParaRPr lang="ru-RU" sz="1000" dirty="0">
              <a:effectLst/>
              <a:latin typeface="PT Sans" panose="020B0503020203020204" pitchFamily="34" charset="-52"/>
              <a:ea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735DB98-2015-BEBC-4471-4765E303E501}"/>
              </a:ext>
            </a:extLst>
          </p:cNvPr>
          <p:cNvSpPr txBox="1"/>
          <p:nvPr/>
        </p:nvSpPr>
        <p:spPr>
          <a:xfrm flipH="1">
            <a:off x="3332498" y="3772238"/>
            <a:ext cx="4249047" cy="25789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15000"/>
              </a:lnSpc>
              <a:spcBef>
                <a:spcPts val="500"/>
              </a:spcBef>
              <a:spcAft>
                <a:spcPts val="1000"/>
              </a:spcAft>
            </a:pPr>
            <a:r>
              <a:rPr lang="ru-RU" sz="1000" dirty="0">
                <a:effectLst/>
                <a:latin typeface="PT Sans" panose="020B0503020203020204" pitchFamily="34" charset="-52"/>
              </a:rPr>
              <a:t>Выстраивает логические последовательности из</a:t>
            </a:r>
            <a:r>
              <a:rPr lang="ru-RU" sz="1000" dirty="0">
                <a:latin typeface="PT Sans" panose="020B0503020203020204" pitchFamily="34" charset="-52"/>
              </a:rPr>
              <a:t> 4</a:t>
            </a:r>
            <a:r>
              <a:rPr lang="ru-RU" sz="1000" dirty="0">
                <a:effectLst/>
                <a:latin typeface="PT Sans" panose="020B0503020203020204" pitchFamily="34" charset="-52"/>
              </a:rPr>
              <a:t>-5 утверждений</a:t>
            </a:r>
            <a:endParaRPr lang="ru-RU" sz="1000" dirty="0">
              <a:effectLst/>
              <a:latin typeface="PT Sans" panose="020B0503020203020204" pitchFamily="34" charset="-52"/>
              <a:ea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2F4857D2-8E44-A728-BE78-03DDD7B2D427}"/>
              </a:ext>
            </a:extLst>
          </p:cNvPr>
          <p:cNvSpPr txBox="1"/>
          <p:nvPr/>
        </p:nvSpPr>
        <p:spPr>
          <a:xfrm flipH="1">
            <a:off x="5436096" y="4157074"/>
            <a:ext cx="3447780" cy="25891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15000"/>
              </a:lnSpc>
              <a:spcBef>
                <a:spcPts val="500"/>
              </a:spcBef>
              <a:spcAft>
                <a:spcPts val="1000"/>
              </a:spcAft>
            </a:pPr>
            <a:r>
              <a:rPr lang="ru-RU" sz="1000" dirty="0">
                <a:effectLst/>
                <a:latin typeface="PT Sans" panose="020B0503020203020204" pitchFamily="34" charset="-52"/>
              </a:rPr>
              <a:t>Выстраивает решение из </a:t>
            </a:r>
            <a:r>
              <a:rPr lang="ru-RU" sz="1000" dirty="0">
                <a:latin typeface="PT Sans" panose="020B0503020203020204" pitchFamily="34" charset="-52"/>
              </a:rPr>
              <a:t>логических</a:t>
            </a:r>
            <a:r>
              <a:rPr lang="ru-RU" sz="1000" dirty="0">
                <a:effectLst/>
                <a:latin typeface="PT Sans" panose="020B0503020203020204" pitchFamily="34" charset="-52"/>
              </a:rPr>
              <a:t> блоков утверждений </a:t>
            </a:r>
            <a:endParaRPr lang="ru-RU" sz="1000" dirty="0">
              <a:effectLst/>
              <a:latin typeface="PT Sans" panose="020B0503020203020204" pitchFamily="34" charset="-52"/>
              <a:ea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3C52FDE7-8E30-4A7B-5E1A-984737DEDC6E}"/>
              </a:ext>
            </a:extLst>
          </p:cNvPr>
          <p:cNvSpPr txBox="1"/>
          <p:nvPr/>
        </p:nvSpPr>
        <p:spPr>
          <a:xfrm flipH="1">
            <a:off x="3332500" y="4542935"/>
            <a:ext cx="3447781" cy="25789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15000"/>
              </a:lnSpc>
              <a:spcBef>
                <a:spcPts val="500"/>
              </a:spcBef>
              <a:spcAft>
                <a:spcPts val="1000"/>
              </a:spcAft>
            </a:pPr>
            <a:r>
              <a:rPr lang="ru-RU" sz="1000" dirty="0">
                <a:latin typeface="PT Sans" panose="020B0503020203020204" pitchFamily="34" charset="-52"/>
                <a:ea typeface="Times New Roman" panose="02020603050405020304" pitchFamily="18" charset="0"/>
                <a:cs typeface="Times New Roman" panose="02020603050405020304" pitchFamily="18" charset="0"/>
              </a:rPr>
              <a:t>Оформляет решение задачи без логических пробелов</a:t>
            </a:r>
            <a:endParaRPr lang="ru-RU" sz="1000" dirty="0">
              <a:effectLst/>
              <a:latin typeface="PT Sans" panose="020B0503020203020204" pitchFamily="34" charset="-52"/>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96F6EEE-1DF6-9109-B6A7-5698602B190F}"/>
              </a:ext>
            </a:extLst>
          </p:cNvPr>
          <p:cNvSpPr txBox="1"/>
          <p:nvPr/>
        </p:nvSpPr>
        <p:spPr>
          <a:xfrm flipH="1">
            <a:off x="6340525" y="2209643"/>
            <a:ext cx="2560778" cy="24622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1000" dirty="0">
                <a:latin typeface="PT Sans" panose="020B0503020203020204" pitchFamily="34" charset="-52"/>
                <a:ea typeface="Times New Roman" panose="02020603050405020304" pitchFamily="18" charset="0"/>
                <a:cs typeface="Times New Roman" panose="02020603050405020304" pitchFamily="18" charset="0"/>
              </a:rPr>
              <a:t>Работает с чертежом при решении задачи</a:t>
            </a:r>
            <a:endParaRPr lang="ru-RU" sz="1000" dirty="0">
              <a:effectLst/>
              <a:latin typeface="PT Sans" panose="020B0503020203020204" pitchFamily="34" charset="-52"/>
              <a:ea typeface="Times New Roman" panose="02020603050405020304" pitchFamily="18" charset="0"/>
              <a:cs typeface="Times New Roman" panose="02020603050405020304" pitchFamily="18" charset="0"/>
            </a:endParaRPr>
          </a:p>
        </p:txBody>
      </p:sp>
      <p:sp>
        <p:nvSpPr>
          <p:cNvPr id="28" name="Номер слайда 27">
            <a:extLst>
              <a:ext uri="{FF2B5EF4-FFF2-40B4-BE49-F238E27FC236}">
                <a16:creationId xmlns:a16="http://schemas.microsoft.com/office/drawing/2014/main" id="{5D9A40A9-660F-3A74-578B-87C92DDA6FBB}"/>
              </a:ext>
            </a:extLst>
          </p:cNvPr>
          <p:cNvSpPr>
            <a:spLocks noGrp="1"/>
          </p:cNvSpPr>
          <p:nvPr>
            <p:ph type="sldNum" sz="quarter" idx="12"/>
          </p:nvPr>
        </p:nvSpPr>
        <p:spPr/>
        <p:txBody>
          <a:bodyPr/>
          <a:lstStyle/>
          <a:p>
            <a:fld id="{B19B0651-EE4F-4900-A07F-96A6BFA9D0F0}" type="slidenum">
              <a:rPr lang="ru-RU" smtClean="0"/>
              <a:t>14</a:t>
            </a:fld>
            <a:endParaRPr lang="ru-RU"/>
          </a:p>
        </p:txBody>
      </p:sp>
    </p:spTree>
    <p:extLst>
      <p:ext uri="{BB962C8B-B14F-4D97-AF65-F5344CB8AC3E}">
        <p14:creationId xmlns:p14="http://schemas.microsoft.com/office/powerpoint/2010/main" val="3365580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924"/>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88963" y="196716"/>
            <a:ext cx="4500696" cy="307777"/>
          </a:xfrm>
          <a:prstGeom prst="rect">
            <a:avLst/>
          </a:prstGeom>
          <a:noFill/>
        </p:spPr>
        <p:txBody>
          <a:bodyPr wrap="square" rtlCol="0">
            <a:spAutoFit/>
          </a:bodyPr>
          <a:lstStyle/>
          <a:p>
            <a:r>
              <a:rPr lang="ru-RU" sz="1400" dirty="0">
                <a:solidFill>
                  <a:schemeClr val="bg1"/>
                </a:solidFill>
                <a:latin typeface="PT Sans" panose="020B0503020203020204"/>
              </a:rPr>
              <a:t>Тренажер частичной практики</a:t>
            </a:r>
          </a:p>
        </p:txBody>
      </p:sp>
      <p:pic>
        <p:nvPicPr>
          <p:cNvPr id="3" name="Рисунок 2">
            <a:extLst>
              <a:ext uri="{FF2B5EF4-FFF2-40B4-BE49-F238E27FC236}">
                <a16:creationId xmlns:a16="http://schemas.microsoft.com/office/drawing/2014/main" id="{77E9C9B7-9839-C30D-0D5B-9D5CF3F2B968}"/>
              </a:ext>
            </a:extLst>
          </p:cNvPr>
          <p:cNvPicPr>
            <a:picLocks noChangeAspect="1"/>
          </p:cNvPicPr>
          <p:nvPr/>
        </p:nvPicPr>
        <p:blipFill>
          <a:blip r:embed="rId4"/>
          <a:stretch>
            <a:fillRect/>
          </a:stretch>
        </p:blipFill>
        <p:spPr>
          <a:xfrm>
            <a:off x="690318" y="714712"/>
            <a:ext cx="7861439" cy="4140844"/>
          </a:xfrm>
          <a:prstGeom prst="rect">
            <a:avLst/>
          </a:prstGeom>
        </p:spPr>
      </p:pic>
      <p:sp>
        <p:nvSpPr>
          <p:cNvPr id="2" name="Номер слайда 1">
            <a:extLst>
              <a:ext uri="{FF2B5EF4-FFF2-40B4-BE49-F238E27FC236}">
                <a16:creationId xmlns:a16="http://schemas.microsoft.com/office/drawing/2014/main" id="{9CD35741-6597-90AA-3287-D8DAD461E81F}"/>
              </a:ext>
            </a:extLst>
          </p:cNvPr>
          <p:cNvSpPr>
            <a:spLocks noGrp="1"/>
          </p:cNvSpPr>
          <p:nvPr>
            <p:ph type="sldNum" sz="quarter" idx="12"/>
          </p:nvPr>
        </p:nvSpPr>
        <p:spPr/>
        <p:txBody>
          <a:bodyPr/>
          <a:lstStyle/>
          <a:p>
            <a:fld id="{B19B0651-EE4F-4900-A07F-96A6BFA9D0F0}" type="slidenum">
              <a:rPr lang="ru-RU" smtClean="0"/>
              <a:t>15</a:t>
            </a:fld>
            <a:endParaRPr lang="ru-RU"/>
          </a:p>
        </p:txBody>
      </p:sp>
    </p:spTree>
    <p:extLst>
      <p:ext uri="{BB962C8B-B14F-4D97-AF65-F5344CB8AC3E}">
        <p14:creationId xmlns:p14="http://schemas.microsoft.com/office/powerpoint/2010/main" val="26907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924"/>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88963" y="196716"/>
            <a:ext cx="4500696" cy="307777"/>
          </a:xfrm>
          <a:prstGeom prst="rect">
            <a:avLst/>
          </a:prstGeom>
          <a:noFill/>
        </p:spPr>
        <p:txBody>
          <a:bodyPr wrap="square" rtlCol="0">
            <a:spAutoFit/>
          </a:bodyPr>
          <a:lstStyle/>
          <a:p>
            <a:r>
              <a:rPr lang="ru-RU" sz="1400" dirty="0">
                <a:solidFill>
                  <a:schemeClr val="bg1"/>
                </a:solidFill>
                <a:latin typeface="PT Sans" panose="020B0503020203020204"/>
              </a:rPr>
              <a:t>Тренажер частичной практики</a:t>
            </a:r>
          </a:p>
        </p:txBody>
      </p:sp>
      <p:pic>
        <p:nvPicPr>
          <p:cNvPr id="4" name="Рисунок 3">
            <a:extLst>
              <a:ext uri="{FF2B5EF4-FFF2-40B4-BE49-F238E27FC236}">
                <a16:creationId xmlns:a16="http://schemas.microsoft.com/office/drawing/2014/main" id="{D68DD4AC-BEAB-2D0A-0543-3641EB842C92}"/>
              </a:ext>
            </a:extLst>
          </p:cNvPr>
          <p:cNvPicPr>
            <a:picLocks noChangeAspect="1"/>
          </p:cNvPicPr>
          <p:nvPr/>
        </p:nvPicPr>
        <p:blipFill>
          <a:blip r:embed="rId4"/>
          <a:stretch>
            <a:fillRect/>
          </a:stretch>
        </p:blipFill>
        <p:spPr>
          <a:xfrm>
            <a:off x="1157053" y="720949"/>
            <a:ext cx="6673090" cy="4411285"/>
          </a:xfrm>
          <a:prstGeom prst="rect">
            <a:avLst/>
          </a:prstGeom>
        </p:spPr>
      </p:pic>
      <p:sp>
        <p:nvSpPr>
          <p:cNvPr id="12" name="Номер слайда 11">
            <a:extLst>
              <a:ext uri="{FF2B5EF4-FFF2-40B4-BE49-F238E27FC236}">
                <a16:creationId xmlns:a16="http://schemas.microsoft.com/office/drawing/2014/main" id="{650C8B29-4FCF-8067-B2DF-6A2E323A7560}"/>
              </a:ext>
            </a:extLst>
          </p:cNvPr>
          <p:cNvSpPr>
            <a:spLocks noGrp="1"/>
          </p:cNvSpPr>
          <p:nvPr>
            <p:ph type="sldNum" sz="quarter" idx="12"/>
          </p:nvPr>
        </p:nvSpPr>
        <p:spPr/>
        <p:txBody>
          <a:bodyPr/>
          <a:lstStyle/>
          <a:p>
            <a:fld id="{B19B0651-EE4F-4900-A07F-96A6BFA9D0F0}" type="slidenum">
              <a:rPr lang="ru-RU" smtClean="0"/>
              <a:t>16</a:t>
            </a:fld>
            <a:endParaRPr lang="ru-RU"/>
          </a:p>
        </p:txBody>
      </p:sp>
    </p:spTree>
    <p:extLst>
      <p:ext uri="{BB962C8B-B14F-4D97-AF65-F5344CB8AC3E}">
        <p14:creationId xmlns:p14="http://schemas.microsoft.com/office/powerpoint/2010/main" val="1402699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924"/>
            <a:ext cx="9144000" cy="832664"/>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7" y="148256"/>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8963" y="240719"/>
            <a:ext cx="5797624" cy="307777"/>
          </a:xfrm>
          <a:prstGeom prst="rect">
            <a:avLst/>
          </a:prstGeom>
          <a:noFill/>
        </p:spPr>
        <p:txBody>
          <a:bodyPr wrap="square" rtlCol="0">
            <a:spAutoFit/>
          </a:bodyPr>
          <a:lstStyle/>
          <a:p>
            <a:r>
              <a:rPr lang="ru-RU" sz="1400" dirty="0">
                <a:solidFill>
                  <a:schemeClr val="bg1"/>
                </a:solidFill>
                <a:latin typeface="PT Sans" panose="020B0503020203020204"/>
              </a:rPr>
              <a:t>Карточка понятия, включенного в своевременную информацию</a:t>
            </a:r>
          </a:p>
        </p:txBody>
      </p:sp>
      <p:pic>
        <p:nvPicPr>
          <p:cNvPr id="4" name="Рисунок 3">
            <a:extLst>
              <a:ext uri="{FF2B5EF4-FFF2-40B4-BE49-F238E27FC236}">
                <a16:creationId xmlns:a16="http://schemas.microsoft.com/office/drawing/2014/main" id="{22E7BB6D-4FFB-4FA4-985E-4EDC5262AA01}"/>
              </a:ext>
            </a:extLst>
          </p:cNvPr>
          <p:cNvPicPr>
            <a:picLocks noChangeAspect="1"/>
          </p:cNvPicPr>
          <p:nvPr/>
        </p:nvPicPr>
        <p:blipFill rotWithShape="1">
          <a:blip r:embed="rId4"/>
          <a:srcRect r="27861"/>
          <a:stretch/>
        </p:blipFill>
        <p:spPr>
          <a:xfrm>
            <a:off x="0" y="834588"/>
            <a:ext cx="5592613" cy="4306988"/>
          </a:xfrm>
          <a:prstGeom prst="rect">
            <a:avLst/>
          </a:prstGeom>
        </p:spPr>
      </p:pic>
      <p:sp>
        <p:nvSpPr>
          <p:cNvPr id="13" name="Объект 2">
            <a:extLst>
              <a:ext uri="{FF2B5EF4-FFF2-40B4-BE49-F238E27FC236}">
                <a16:creationId xmlns:a16="http://schemas.microsoft.com/office/drawing/2014/main" id="{3A174FC2-8A00-4054-98D4-3F92613BA521}"/>
              </a:ext>
            </a:extLst>
          </p:cNvPr>
          <p:cNvSpPr>
            <a:spLocks noGrp="1"/>
          </p:cNvSpPr>
          <p:nvPr>
            <p:ph idx="1"/>
          </p:nvPr>
        </p:nvSpPr>
        <p:spPr>
          <a:xfrm>
            <a:off x="5592613" y="831686"/>
            <a:ext cx="3536950" cy="4311814"/>
          </a:xfrm>
        </p:spPr>
        <p:txBody>
          <a:bodyPr/>
          <a:lstStyle/>
          <a:p>
            <a:endParaRPr lang="ru-RU" sz="1200" dirty="0">
              <a:latin typeface="PT Sans" panose="020B0503020203020204" pitchFamily="34" charset="-52"/>
            </a:endParaRPr>
          </a:p>
          <a:p>
            <a:endParaRPr lang="ru-RU" dirty="0"/>
          </a:p>
        </p:txBody>
      </p:sp>
      <p:graphicFrame>
        <p:nvGraphicFramePr>
          <p:cNvPr id="12" name="Таблица 13">
            <a:extLst>
              <a:ext uri="{FF2B5EF4-FFF2-40B4-BE49-F238E27FC236}">
                <a16:creationId xmlns:a16="http://schemas.microsoft.com/office/drawing/2014/main" id="{70647D3A-7C49-4690-B11F-1F53C7B49C8C}"/>
              </a:ext>
            </a:extLst>
          </p:cNvPr>
          <p:cNvGraphicFramePr>
            <a:graphicFrameLocks noGrp="1"/>
          </p:cNvGraphicFramePr>
          <p:nvPr>
            <p:extLst>
              <p:ext uri="{D42A27DB-BD31-4B8C-83A1-F6EECF244321}">
                <p14:modId xmlns:p14="http://schemas.microsoft.com/office/powerpoint/2010/main" val="3517393616"/>
              </p:ext>
            </p:extLst>
          </p:nvPr>
        </p:nvGraphicFramePr>
        <p:xfrm>
          <a:off x="5643274" y="879806"/>
          <a:ext cx="3261508" cy="4022974"/>
        </p:xfrm>
        <a:graphic>
          <a:graphicData uri="http://schemas.openxmlformats.org/drawingml/2006/table">
            <a:tbl>
              <a:tblPr firstRow="1" bandRow="1">
                <a:tableStyleId>{2D5ABB26-0587-4C30-8999-92F81FD0307C}</a:tableStyleId>
              </a:tblPr>
              <a:tblGrid>
                <a:gridCol w="3261508">
                  <a:extLst>
                    <a:ext uri="{9D8B030D-6E8A-4147-A177-3AD203B41FA5}">
                      <a16:colId xmlns:a16="http://schemas.microsoft.com/office/drawing/2014/main" val="3082403767"/>
                    </a:ext>
                  </a:extLst>
                </a:gridCol>
              </a:tblGrid>
              <a:tr h="589453">
                <a:tc>
                  <a:txBody>
                    <a:bodyPr/>
                    <a:lstStyle/>
                    <a:p>
                      <a:pPr marL="0" indent="0" algn="l">
                        <a:buNone/>
                      </a:pPr>
                      <a:r>
                        <a:rPr lang="ru-RU" sz="1100" b="1" dirty="0">
                          <a:latin typeface="PT Sans" panose="020B0503020203020204" pitchFamily="34" charset="-52"/>
                        </a:rPr>
                        <a:t>Переключение максимального отображаемого образовательного уровня</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34319235"/>
                  </a:ext>
                </a:extLst>
              </a:tr>
              <a:tr h="591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1" dirty="0">
                          <a:latin typeface="PT Sans" panose="020B0503020203020204" pitchFamily="34" charset="-52"/>
                        </a:rPr>
                        <a:t>Название понятия</a:t>
                      </a:r>
                      <a:endParaRPr lang="en-US" sz="1100" b="1" dirty="0">
                        <a:latin typeface="PT Sans" panose="020B0503020203020204" pitchFamily="34" charset="-52"/>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04942490"/>
                  </a:ext>
                </a:extLst>
              </a:tr>
              <a:tr h="432842">
                <a:tc>
                  <a:txBody>
                    <a:bodyPr/>
                    <a:lstStyle/>
                    <a:p>
                      <a:pPr algn="l"/>
                      <a:r>
                        <a:rPr lang="ru-RU" sz="1100" b="1" dirty="0">
                          <a:latin typeface="PT Sans" panose="020B0503020203020204" pitchFamily="34" charset="-52"/>
                        </a:rPr>
                        <a:t>Определение понятия из учебников по геометрии</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95941385"/>
                  </a:ext>
                </a:extLst>
              </a:tr>
              <a:tr h="394559">
                <a:tc>
                  <a:txBody>
                    <a:bodyPr/>
                    <a:lstStyle/>
                    <a:p>
                      <a:pPr algn="l"/>
                      <a:r>
                        <a:rPr lang="ru-RU" sz="1100" b="1" dirty="0">
                          <a:latin typeface="PT Sans" panose="020B0503020203020204" pitchFamily="34" charset="-52"/>
                        </a:rPr>
                        <a:t>Ссылки на внешние ресурсы</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9879829"/>
                  </a:ext>
                </a:extLst>
              </a:tr>
              <a:tr h="262797">
                <a:tc>
                  <a:txBody>
                    <a:bodyPr/>
                    <a:lstStyle/>
                    <a:p>
                      <a:pPr algn="l"/>
                      <a:r>
                        <a:rPr lang="ru-RU" sz="1100" b="1" dirty="0">
                          <a:latin typeface="PT Sans" panose="020B0503020203020204" pitchFamily="34" charset="-52"/>
                        </a:rPr>
                        <a:t>Список предикатов</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19231087"/>
                  </a:ext>
                </a:extLst>
              </a:tr>
              <a:tr h="262797">
                <a:tc>
                  <a:txBody>
                    <a:bodyPr/>
                    <a:lstStyle/>
                    <a:p>
                      <a:pPr algn="l"/>
                      <a:r>
                        <a:rPr lang="ru-RU" sz="1100" b="1" dirty="0">
                          <a:latin typeface="PT Sans" panose="020B0503020203020204" pitchFamily="34" charset="-52"/>
                        </a:rPr>
                        <a:t>Список онтологически связанных понятий</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632867"/>
                  </a:ext>
                </a:extLst>
              </a:tr>
              <a:tr h="381679">
                <a:tc>
                  <a:txBody>
                    <a:bodyPr/>
                    <a:lstStyle/>
                    <a:p>
                      <a:pPr algn="l"/>
                      <a:r>
                        <a:rPr lang="ru-RU" sz="1100" b="1" dirty="0">
                          <a:latin typeface="PT Sans" panose="020B0503020203020204" pitchFamily="34" charset="-52"/>
                        </a:rPr>
                        <a:t>Список связанных свойств и теорем</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85798764"/>
                  </a:ext>
                </a:extLst>
              </a:tr>
              <a:tr h="772931">
                <a:tc>
                  <a:txBody>
                    <a:bodyPr/>
                    <a:lstStyle/>
                    <a:p>
                      <a:pPr algn="l"/>
                      <a:r>
                        <a:rPr lang="ru-RU" sz="1100" b="1" dirty="0">
                          <a:latin typeface="PT Sans" panose="020B0503020203020204" pitchFamily="34" charset="-52"/>
                        </a:rPr>
                        <a:t>Навигация по иерархии объектов</a:t>
                      </a:r>
                    </a:p>
                    <a:p>
                      <a:pPr algn="l"/>
                      <a:endParaRPr lang="ru-RU" sz="1100" b="1" dirty="0">
                        <a:latin typeface="PT Sans" panose="020B0503020203020204" pitchFamily="34" charset="-52"/>
                      </a:endParaRPr>
                    </a:p>
                    <a:p>
                      <a:pPr algn="l"/>
                      <a:endParaRPr lang="ru-RU" sz="1100" b="1" dirty="0">
                        <a:latin typeface="PT Sans" panose="020B0503020203020204" pitchFamily="34" charset="-52"/>
                      </a:endParaRPr>
                    </a:p>
                    <a:p>
                      <a:pPr algn="l"/>
                      <a:endParaRPr lang="ru-RU" sz="1100" b="1" dirty="0">
                        <a:latin typeface="PT Sans" panose="020B0503020203020204" pitchFamily="34" charset="-52"/>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07607610"/>
                  </a:ext>
                </a:extLst>
              </a:tr>
              <a:tr h="334076">
                <a:tc>
                  <a:txBody>
                    <a:bodyPr/>
                    <a:lstStyle/>
                    <a:p>
                      <a:pPr algn="l"/>
                      <a:r>
                        <a:rPr lang="ru-RU" sz="1100" b="1" dirty="0">
                          <a:latin typeface="PT Sans" panose="020B0503020203020204" pitchFamily="34" charset="-52"/>
                        </a:rPr>
                        <a:t>Информация об онтологии </a:t>
                      </a:r>
                      <a:r>
                        <a:rPr lang="en-US" sz="1100" b="1" dirty="0">
                          <a:latin typeface="PT Sans" panose="020B0503020203020204" pitchFamily="34" charset="-52"/>
                        </a:rPr>
                        <a:t>OntoMathEdu</a:t>
                      </a:r>
                      <a:endParaRPr lang="ru-RU" sz="1100" b="1" dirty="0">
                        <a:latin typeface="PT Sans" panose="020B0503020203020204" pitchFamily="34" charset="-52"/>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6797595"/>
                  </a:ext>
                </a:extLst>
              </a:tr>
            </a:tbl>
          </a:graphicData>
        </a:graphic>
      </p:graphicFrame>
      <p:cxnSp>
        <p:nvCxnSpPr>
          <p:cNvPr id="15" name="Прямая со стрелкой 14">
            <a:extLst>
              <a:ext uri="{FF2B5EF4-FFF2-40B4-BE49-F238E27FC236}">
                <a16:creationId xmlns:a16="http://schemas.microsoft.com/office/drawing/2014/main" id="{95928793-A89F-4E15-83C6-2E24C2E66D2B}"/>
              </a:ext>
            </a:extLst>
          </p:cNvPr>
          <p:cNvCxnSpPr>
            <a:cxnSpLocks/>
          </p:cNvCxnSpPr>
          <p:nvPr/>
        </p:nvCxnSpPr>
        <p:spPr>
          <a:xfrm flipH="1">
            <a:off x="5364088" y="980920"/>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FB7F1723-D9EB-4F97-AE08-E409AE314F29}"/>
              </a:ext>
            </a:extLst>
          </p:cNvPr>
          <p:cNvCxnSpPr>
            <a:cxnSpLocks/>
          </p:cNvCxnSpPr>
          <p:nvPr/>
        </p:nvCxnSpPr>
        <p:spPr>
          <a:xfrm flipH="1">
            <a:off x="4139952" y="1635646"/>
            <a:ext cx="15121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66D2CC07-6306-43CC-A53B-28EE488C2DF3}"/>
              </a:ext>
            </a:extLst>
          </p:cNvPr>
          <p:cNvCxnSpPr>
            <a:cxnSpLocks/>
          </p:cNvCxnSpPr>
          <p:nvPr/>
        </p:nvCxnSpPr>
        <p:spPr>
          <a:xfrm flipH="1">
            <a:off x="5364088" y="2283718"/>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5AE36D94-C9BE-408F-B230-F34C58086661}"/>
              </a:ext>
            </a:extLst>
          </p:cNvPr>
          <p:cNvCxnSpPr>
            <a:cxnSpLocks/>
          </p:cNvCxnSpPr>
          <p:nvPr/>
        </p:nvCxnSpPr>
        <p:spPr>
          <a:xfrm flipH="1">
            <a:off x="2699792" y="2571750"/>
            <a:ext cx="2952328" cy="3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Прямая со стрелкой 26">
            <a:extLst>
              <a:ext uri="{FF2B5EF4-FFF2-40B4-BE49-F238E27FC236}">
                <a16:creationId xmlns:a16="http://schemas.microsoft.com/office/drawing/2014/main" id="{0293DBDD-0707-4C0C-BDE6-66E093CDAEF9}"/>
              </a:ext>
            </a:extLst>
          </p:cNvPr>
          <p:cNvCxnSpPr>
            <a:cxnSpLocks/>
          </p:cNvCxnSpPr>
          <p:nvPr/>
        </p:nvCxnSpPr>
        <p:spPr>
          <a:xfrm flipH="1">
            <a:off x="2483768" y="3003798"/>
            <a:ext cx="31683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Прямая со стрелкой 30">
            <a:extLst>
              <a:ext uri="{FF2B5EF4-FFF2-40B4-BE49-F238E27FC236}">
                <a16:creationId xmlns:a16="http://schemas.microsoft.com/office/drawing/2014/main" id="{5AC360EA-0CAB-479F-B1D5-E267A4C55D9D}"/>
              </a:ext>
            </a:extLst>
          </p:cNvPr>
          <p:cNvCxnSpPr>
            <a:cxnSpLocks/>
          </p:cNvCxnSpPr>
          <p:nvPr/>
        </p:nvCxnSpPr>
        <p:spPr>
          <a:xfrm flipH="1">
            <a:off x="2280444" y="3236218"/>
            <a:ext cx="33716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Прямая со стрелкой 33">
            <a:extLst>
              <a:ext uri="{FF2B5EF4-FFF2-40B4-BE49-F238E27FC236}">
                <a16:creationId xmlns:a16="http://schemas.microsoft.com/office/drawing/2014/main" id="{33D45AB5-3951-4122-AF34-C0BA13968968}"/>
              </a:ext>
            </a:extLst>
          </p:cNvPr>
          <p:cNvCxnSpPr>
            <a:cxnSpLocks/>
          </p:cNvCxnSpPr>
          <p:nvPr/>
        </p:nvCxnSpPr>
        <p:spPr>
          <a:xfrm flipH="1">
            <a:off x="5364088" y="3507854"/>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Прямая со стрелкой 47">
            <a:extLst>
              <a:ext uri="{FF2B5EF4-FFF2-40B4-BE49-F238E27FC236}">
                <a16:creationId xmlns:a16="http://schemas.microsoft.com/office/drawing/2014/main" id="{B0DFC825-A873-4F00-92CE-F88FECD46794}"/>
              </a:ext>
            </a:extLst>
          </p:cNvPr>
          <p:cNvCxnSpPr>
            <a:cxnSpLocks/>
          </p:cNvCxnSpPr>
          <p:nvPr/>
        </p:nvCxnSpPr>
        <p:spPr>
          <a:xfrm flipH="1">
            <a:off x="1835696" y="3929236"/>
            <a:ext cx="576064" cy="1396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Прямая со стрелкой 49">
            <a:extLst>
              <a:ext uri="{FF2B5EF4-FFF2-40B4-BE49-F238E27FC236}">
                <a16:creationId xmlns:a16="http://schemas.microsoft.com/office/drawing/2014/main" id="{397872EE-80AD-4C0A-88E7-81BB4D98D231}"/>
              </a:ext>
            </a:extLst>
          </p:cNvPr>
          <p:cNvCxnSpPr>
            <a:cxnSpLocks/>
          </p:cNvCxnSpPr>
          <p:nvPr/>
        </p:nvCxnSpPr>
        <p:spPr>
          <a:xfrm flipH="1" flipV="1">
            <a:off x="1835696" y="3792430"/>
            <a:ext cx="576064" cy="1348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Прямая соединительная линия 51">
            <a:extLst>
              <a:ext uri="{FF2B5EF4-FFF2-40B4-BE49-F238E27FC236}">
                <a16:creationId xmlns:a16="http://schemas.microsoft.com/office/drawing/2014/main" id="{AA501C52-4978-4B41-ABB4-C3D0463786DC}"/>
              </a:ext>
            </a:extLst>
          </p:cNvPr>
          <p:cNvCxnSpPr/>
          <p:nvPr/>
        </p:nvCxnSpPr>
        <p:spPr>
          <a:xfrm>
            <a:off x="2411760" y="3927312"/>
            <a:ext cx="324036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56" name="Прямая со стрелкой 55">
            <a:extLst>
              <a:ext uri="{FF2B5EF4-FFF2-40B4-BE49-F238E27FC236}">
                <a16:creationId xmlns:a16="http://schemas.microsoft.com/office/drawing/2014/main" id="{33B9C082-DC72-4B85-A805-35DFF8D3018F}"/>
              </a:ext>
            </a:extLst>
          </p:cNvPr>
          <p:cNvCxnSpPr>
            <a:cxnSpLocks/>
          </p:cNvCxnSpPr>
          <p:nvPr/>
        </p:nvCxnSpPr>
        <p:spPr>
          <a:xfrm flipH="1">
            <a:off x="5368533" y="4695304"/>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Номер слайда 1">
            <a:extLst>
              <a:ext uri="{FF2B5EF4-FFF2-40B4-BE49-F238E27FC236}">
                <a16:creationId xmlns:a16="http://schemas.microsoft.com/office/drawing/2014/main" id="{465D7489-FBE8-8EBC-E00F-947D7F2F1963}"/>
              </a:ext>
            </a:extLst>
          </p:cNvPr>
          <p:cNvSpPr>
            <a:spLocks noGrp="1"/>
          </p:cNvSpPr>
          <p:nvPr>
            <p:ph type="sldNum" sz="quarter" idx="12"/>
          </p:nvPr>
        </p:nvSpPr>
        <p:spPr/>
        <p:txBody>
          <a:bodyPr/>
          <a:lstStyle/>
          <a:p>
            <a:fld id="{B19B0651-EE4F-4900-A07F-96A6BFA9D0F0}" type="slidenum">
              <a:rPr lang="ru-RU" smtClean="0"/>
              <a:t>17</a:t>
            </a:fld>
            <a:endParaRPr lang="ru-RU"/>
          </a:p>
        </p:txBody>
      </p:sp>
    </p:spTree>
    <p:extLst>
      <p:ext uri="{BB962C8B-B14F-4D97-AF65-F5344CB8AC3E}">
        <p14:creationId xmlns:p14="http://schemas.microsoft.com/office/powerpoint/2010/main" val="146747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313A60E-B553-3321-4984-F12AA022C075}"/>
              </a:ext>
            </a:extLst>
          </p:cNvPr>
          <p:cNvPicPr>
            <a:picLocks noChangeAspect="1"/>
          </p:cNvPicPr>
          <p:nvPr/>
        </p:nvPicPr>
        <p:blipFill>
          <a:blip r:embed="rId3"/>
          <a:stretch>
            <a:fillRect/>
          </a:stretch>
        </p:blipFill>
        <p:spPr>
          <a:xfrm>
            <a:off x="0" y="1214344"/>
            <a:ext cx="5397789" cy="3932741"/>
          </a:xfrm>
          <a:prstGeom prst="rect">
            <a:avLst/>
          </a:prstGeom>
        </p:spPr>
      </p:pic>
      <p:sp>
        <p:nvSpPr>
          <p:cNvPr id="5" name="Прямоугольник 4"/>
          <p:cNvSpPr/>
          <p:nvPr/>
        </p:nvSpPr>
        <p:spPr>
          <a:xfrm>
            <a:off x="0" y="1924"/>
            <a:ext cx="9144000" cy="832664"/>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267" y="148256"/>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8771" y="284533"/>
            <a:ext cx="6898066" cy="307777"/>
          </a:xfrm>
          <a:prstGeom prst="rect">
            <a:avLst/>
          </a:prstGeom>
          <a:noFill/>
        </p:spPr>
        <p:txBody>
          <a:bodyPr wrap="square" rtlCol="0">
            <a:spAutoFit/>
          </a:bodyPr>
          <a:lstStyle/>
          <a:p>
            <a:r>
              <a:rPr lang="ru-RU" sz="1400" dirty="0">
                <a:solidFill>
                  <a:schemeClr val="bg1"/>
                </a:solidFill>
                <a:latin typeface="PT Sans" panose="020B0503020203020204"/>
              </a:rPr>
              <a:t>Разметка учебных текстов тренажеров частичной практики и обучающих тестов </a:t>
            </a:r>
          </a:p>
        </p:txBody>
      </p:sp>
      <p:sp>
        <p:nvSpPr>
          <p:cNvPr id="17" name="Заголовок 1">
            <a:extLst>
              <a:ext uri="{FF2B5EF4-FFF2-40B4-BE49-F238E27FC236}">
                <a16:creationId xmlns:a16="http://schemas.microsoft.com/office/drawing/2014/main" id="{0B14E1C0-CA6B-438E-BDEF-A575A64426BD}"/>
              </a:ext>
            </a:extLst>
          </p:cNvPr>
          <p:cNvSpPr>
            <a:spLocks noGrp="1"/>
          </p:cNvSpPr>
          <p:nvPr>
            <p:ph type="title"/>
          </p:nvPr>
        </p:nvSpPr>
        <p:spPr>
          <a:xfrm>
            <a:off x="771250" y="956838"/>
            <a:ext cx="2789634" cy="289734"/>
          </a:xfrm>
        </p:spPr>
        <p:style>
          <a:lnRef idx="1">
            <a:schemeClr val="accent1"/>
          </a:lnRef>
          <a:fillRef idx="2">
            <a:schemeClr val="accent1"/>
          </a:fillRef>
          <a:effectRef idx="1">
            <a:schemeClr val="accent1"/>
          </a:effectRef>
          <a:fontRef idx="minor">
            <a:schemeClr val="dk1"/>
          </a:fontRef>
        </p:style>
        <p:txBody>
          <a:bodyPr>
            <a:normAutofit/>
          </a:bodyPr>
          <a:lstStyle/>
          <a:p>
            <a:r>
              <a:rPr lang="ru-RU" sz="1200" dirty="0">
                <a:latin typeface="PT Sans" panose="020B0503020203020204" pitchFamily="34" charset="-52"/>
              </a:rPr>
              <a:t>Исходная версия документа курса</a:t>
            </a:r>
          </a:p>
        </p:txBody>
      </p:sp>
      <p:sp>
        <p:nvSpPr>
          <p:cNvPr id="18" name="Заголовок 1">
            <a:extLst>
              <a:ext uri="{FF2B5EF4-FFF2-40B4-BE49-F238E27FC236}">
                <a16:creationId xmlns:a16="http://schemas.microsoft.com/office/drawing/2014/main" id="{1EB338A1-3CBF-4CC0-AF88-15232E7FFE14}"/>
              </a:ext>
            </a:extLst>
          </p:cNvPr>
          <p:cNvSpPr txBox="1">
            <a:spLocks/>
          </p:cNvSpPr>
          <p:nvPr/>
        </p:nvSpPr>
        <p:spPr>
          <a:xfrm>
            <a:off x="4627773" y="938533"/>
            <a:ext cx="4265290" cy="7774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PT Sans" panose="020B0503020203020204" pitchFamily="34" charset="-52"/>
            </a:endParaRPr>
          </a:p>
        </p:txBody>
      </p:sp>
      <p:sp>
        <p:nvSpPr>
          <p:cNvPr id="19" name="Заголовок 1">
            <a:extLst>
              <a:ext uri="{FF2B5EF4-FFF2-40B4-BE49-F238E27FC236}">
                <a16:creationId xmlns:a16="http://schemas.microsoft.com/office/drawing/2014/main" id="{809EC5CB-DF2A-4035-B7F0-F9AF7DB6C9D4}"/>
              </a:ext>
            </a:extLst>
          </p:cNvPr>
          <p:cNvSpPr txBox="1">
            <a:spLocks/>
          </p:cNvSpPr>
          <p:nvPr/>
        </p:nvSpPr>
        <p:spPr>
          <a:xfrm>
            <a:off x="4509837" y="950190"/>
            <a:ext cx="4444806" cy="330929"/>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200" dirty="0">
                <a:latin typeface="PT Sans" panose="020B0503020203020204" pitchFamily="34" charset="-52"/>
              </a:rPr>
              <a:t>Программа разметки документа ссылками на карточки понятий </a:t>
            </a:r>
          </a:p>
        </p:txBody>
      </p:sp>
      <p:pic>
        <p:nvPicPr>
          <p:cNvPr id="3" name="Рисунок 2">
            <a:extLst>
              <a:ext uri="{FF2B5EF4-FFF2-40B4-BE49-F238E27FC236}">
                <a16:creationId xmlns:a16="http://schemas.microsoft.com/office/drawing/2014/main" id="{B66278B5-986A-4CCA-9DA5-798249C9E5AE}"/>
              </a:ext>
            </a:extLst>
          </p:cNvPr>
          <p:cNvPicPr>
            <a:picLocks noChangeAspect="1"/>
          </p:cNvPicPr>
          <p:nvPr/>
        </p:nvPicPr>
        <p:blipFill>
          <a:blip r:embed="rId5"/>
          <a:stretch>
            <a:fillRect/>
          </a:stretch>
        </p:blipFill>
        <p:spPr>
          <a:xfrm>
            <a:off x="4211960" y="1486725"/>
            <a:ext cx="4833553" cy="3087257"/>
          </a:xfrm>
          <a:prstGeom prst="rect">
            <a:avLst/>
          </a:prstGeom>
          <a:ln>
            <a:noFill/>
          </a:ln>
          <a:effectLst>
            <a:outerShdw blurRad="292100" dist="139700" dir="2700000" algn="tl" rotWithShape="0">
              <a:srgbClr val="333333">
                <a:alpha val="65000"/>
              </a:srgbClr>
            </a:outerShdw>
          </a:effectLst>
        </p:spPr>
      </p:pic>
      <p:sp>
        <p:nvSpPr>
          <p:cNvPr id="4" name="Номер слайда 3">
            <a:extLst>
              <a:ext uri="{FF2B5EF4-FFF2-40B4-BE49-F238E27FC236}">
                <a16:creationId xmlns:a16="http://schemas.microsoft.com/office/drawing/2014/main" id="{1D2DAD71-A1D8-F727-AF1A-9782CAE511E1}"/>
              </a:ext>
            </a:extLst>
          </p:cNvPr>
          <p:cNvSpPr>
            <a:spLocks noGrp="1"/>
          </p:cNvSpPr>
          <p:nvPr>
            <p:ph type="sldNum" sz="quarter" idx="12"/>
          </p:nvPr>
        </p:nvSpPr>
        <p:spPr/>
        <p:txBody>
          <a:bodyPr/>
          <a:lstStyle/>
          <a:p>
            <a:fld id="{B19B0651-EE4F-4900-A07F-96A6BFA9D0F0}" type="slidenum">
              <a:rPr lang="ru-RU" smtClean="0"/>
              <a:t>18</a:t>
            </a:fld>
            <a:endParaRPr lang="ru-RU"/>
          </a:p>
        </p:txBody>
      </p:sp>
    </p:spTree>
    <p:extLst>
      <p:ext uri="{BB962C8B-B14F-4D97-AF65-F5344CB8AC3E}">
        <p14:creationId xmlns:p14="http://schemas.microsoft.com/office/powerpoint/2010/main" val="463593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a:extLst>
              <a:ext uri="{FF2B5EF4-FFF2-40B4-BE49-F238E27FC236}">
                <a16:creationId xmlns:a16="http://schemas.microsoft.com/office/drawing/2014/main" id="{5DD1839F-5ABF-87BE-2AFE-8E70DAD343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874" y="3819973"/>
            <a:ext cx="950342" cy="950342"/>
          </a:xfrm>
          <a:prstGeom prst="rect">
            <a:avLst/>
          </a:prstGeom>
        </p:spPr>
      </p:pic>
      <p:sp>
        <p:nvSpPr>
          <p:cNvPr id="5" name="Прямоугольник 4"/>
          <p:cNvSpPr/>
          <p:nvPr/>
        </p:nvSpPr>
        <p:spPr>
          <a:xfrm>
            <a:off x="0" y="1924"/>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3123" y="191326"/>
            <a:ext cx="7677754" cy="307777"/>
          </a:xfrm>
          <a:prstGeom prst="rect">
            <a:avLst/>
          </a:prstGeom>
          <a:noFill/>
        </p:spPr>
        <p:txBody>
          <a:bodyPr wrap="square" rtlCol="0">
            <a:spAutoFit/>
          </a:bodyPr>
          <a:lstStyle/>
          <a:p>
            <a:r>
              <a:rPr lang="ru-RU" sz="1400" dirty="0">
                <a:solidFill>
                  <a:schemeClr val="bg1"/>
                </a:solidFill>
                <a:latin typeface="PT Sans" panose="020B0503020203020204"/>
              </a:rPr>
              <a:t>Компоненты курса</a:t>
            </a:r>
            <a:r>
              <a:rPr lang="en-US" sz="1400" dirty="0">
                <a:solidFill>
                  <a:schemeClr val="bg1"/>
                </a:solidFill>
                <a:latin typeface="PT Sans" panose="020B0503020203020204"/>
              </a:rPr>
              <a:t>,</a:t>
            </a:r>
            <a:r>
              <a:rPr lang="ru-RU" sz="1400" dirty="0">
                <a:solidFill>
                  <a:schemeClr val="bg1"/>
                </a:solidFill>
                <a:latin typeface="PT Sans" panose="020B0503020203020204"/>
              </a:rPr>
              <a:t> обеспечивающие вспомогательную информацию и геймификацию</a:t>
            </a:r>
          </a:p>
        </p:txBody>
      </p:sp>
      <p:pic>
        <p:nvPicPr>
          <p:cNvPr id="3" name="Рисунок 2">
            <a:extLst>
              <a:ext uri="{FF2B5EF4-FFF2-40B4-BE49-F238E27FC236}">
                <a16:creationId xmlns:a16="http://schemas.microsoft.com/office/drawing/2014/main" id="{7CD93532-E5A4-778B-1784-6A2728E95CF6}"/>
              </a:ext>
            </a:extLst>
          </p:cNvPr>
          <p:cNvPicPr>
            <a:picLocks noChangeAspect="1"/>
          </p:cNvPicPr>
          <p:nvPr/>
        </p:nvPicPr>
        <p:blipFill>
          <a:blip r:embed="rId5"/>
          <a:stretch>
            <a:fillRect/>
          </a:stretch>
        </p:blipFill>
        <p:spPr>
          <a:xfrm>
            <a:off x="1049573" y="1236275"/>
            <a:ext cx="2861448" cy="1712503"/>
          </a:xfrm>
          <a:prstGeom prst="rect">
            <a:avLst/>
          </a:prstGeom>
          <a:ln>
            <a:noFill/>
          </a:ln>
          <a:effectLst>
            <a:outerShdw blurRad="292100" dist="139700" dir="2700000" algn="tl" rotWithShape="0">
              <a:srgbClr val="333333">
                <a:alpha val="65000"/>
              </a:srgbClr>
            </a:outerShdw>
          </a:effectLst>
        </p:spPr>
      </p:pic>
      <p:pic>
        <p:nvPicPr>
          <p:cNvPr id="4" name="Рисунок 3">
            <a:extLst>
              <a:ext uri="{FF2B5EF4-FFF2-40B4-BE49-F238E27FC236}">
                <a16:creationId xmlns:a16="http://schemas.microsoft.com/office/drawing/2014/main" id="{51C66F8F-B19E-C454-60B2-08C88409AAE3}"/>
              </a:ext>
            </a:extLst>
          </p:cNvPr>
          <p:cNvPicPr>
            <a:picLocks noChangeAspect="1"/>
          </p:cNvPicPr>
          <p:nvPr/>
        </p:nvPicPr>
        <p:blipFill>
          <a:blip r:embed="rId6"/>
          <a:stretch>
            <a:fillRect/>
          </a:stretch>
        </p:blipFill>
        <p:spPr>
          <a:xfrm>
            <a:off x="1049573" y="3009215"/>
            <a:ext cx="2861449" cy="1514528"/>
          </a:xfrm>
          <a:prstGeom prst="rect">
            <a:avLst/>
          </a:prstGeom>
          <a:ln>
            <a:noFill/>
          </a:ln>
          <a:effectLst>
            <a:outerShdw blurRad="292100" dist="139700" dir="2700000" algn="tl" rotWithShape="0">
              <a:srgbClr val="333333">
                <a:alpha val="65000"/>
              </a:srgbClr>
            </a:outerShdw>
          </a:effectLst>
        </p:spPr>
      </p:pic>
      <p:pic>
        <p:nvPicPr>
          <p:cNvPr id="14" name="Рисунок 13">
            <a:extLst>
              <a:ext uri="{FF2B5EF4-FFF2-40B4-BE49-F238E27FC236}">
                <a16:creationId xmlns:a16="http://schemas.microsoft.com/office/drawing/2014/main" id="{9D6AE6BF-5517-3FBB-1976-8BBF3CB59B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60537" y="3916832"/>
            <a:ext cx="850968" cy="850968"/>
          </a:xfrm>
          <a:prstGeom prst="rect">
            <a:avLst/>
          </a:prstGeom>
        </p:spPr>
      </p:pic>
      <p:pic>
        <p:nvPicPr>
          <p:cNvPr id="15" name="Рисунок 14">
            <a:extLst>
              <a:ext uri="{FF2B5EF4-FFF2-40B4-BE49-F238E27FC236}">
                <a16:creationId xmlns:a16="http://schemas.microsoft.com/office/drawing/2014/main" id="{61D8395A-6DB1-E94B-CCB9-23A21D71DE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07646" y="3967144"/>
            <a:ext cx="882939" cy="878111"/>
          </a:xfrm>
          <a:prstGeom prst="rect">
            <a:avLst/>
          </a:prstGeom>
        </p:spPr>
      </p:pic>
      <p:pic>
        <p:nvPicPr>
          <p:cNvPr id="16" name="Рисунок 15">
            <a:extLst>
              <a:ext uri="{FF2B5EF4-FFF2-40B4-BE49-F238E27FC236}">
                <a16:creationId xmlns:a16="http://schemas.microsoft.com/office/drawing/2014/main" id="{AD181F7F-3954-E5C2-8DB0-7B027EEF40B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84893" y="2854316"/>
            <a:ext cx="850968" cy="850968"/>
          </a:xfrm>
          <a:prstGeom prst="rect">
            <a:avLst/>
          </a:prstGeom>
        </p:spPr>
      </p:pic>
      <p:pic>
        <p:nvPicPr>
          <p:cNvPr id="17" name="Рисунок 16">
            <a:extLst>
              <a:ext uri="{FF2B5EF4-FFF2-40B4-BE49-F238E27FC236}">
                <a16:creationId xmlns:a16="http://schemas.microsoft.com/office/drawing/2014/main" id="{91DA56CF-C002-3AD2-C38D-F74AC2BBFFD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11794" y="2901575"/>
            <a:ext cx="978791" cy="949733"/>
          </a:xfrm>
          <a:prstGeom prst="rect">
            <a:avLst/>
          </a:prstGeom>
        </p:spPr>
      </p:pic>
      <p:pic>
        <p:nvPicPr>
          <p:cNvPr id="19" name="Рисунок 18">
            <a:extLst>
              <a:ext uri="{FF2B5EF4-FFF2-40B4-BE49-F238E27FC236}">
                <a16:creationId xmlns:a16="http://schemas.microsoft.com/office/drawing/2014/main" id="{FC650CCC-6D98-150A-A95D-9AD411B857C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08778" y="2892995"/>
            <a:ext cx="853637" cy="850969"/>
          </a:xfrm>
          <a:prstGeom prst="rect">
            <a:avLst/>
          </a:prstGeom>
        </p:spPr>
      </p:pic>
      <p:pic>
        <p:nvPicPr>
          <p:cNvPr id="23" name="Рисунок 22">
            <a:extLst>
              <a:ext uri="{FF2B5EF4-FFF2-40B4-BE49-F238E27FC236}">
                <a16:creationId xmlns:a16="http://schemas.microsoft.com/office/drawing/2014/main" id="{C582C32A-F21B-DC99-AB70-B9CB5213FF81}"/>
              </a:ext>
            </a:extLst>
          </p:cNvPr>
          <p:cNvPicPr>
            <a:picLocks noChangeAspect="1"/>
          </p:cNvPicPr>
          <p:nvPr/>
        </p:nvPicPr>
        <p:blipFill rotWithShape="1">
          <a:blip r:embed="rId12"/>
          <a:srcRect l="5899" t="18390" r="23824" b="18131"/>
          <a:stretch/>
        </p:blipFill>
        <p:spPr>
          <a:xfrm>
            <a:off x="5083714" y="1222346"/>
            <a:ext cx="3093502" cy="1571808"/>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1721B958-887C-E6BD-FB15-5AB5E88BCBD3}"/>
              </a:ext>
            </a:extLst>
          </p:cNvPr>
          <p:cNvSpPr txBox="1"/>
          <p:nvPr/>
        </p:nvSpPr>
        <p:spPr>
          <a:xfrm flipH="1">
            <a:off x="97507" y="1705309"/>
            <a:ext cx="114550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ru-RU" sz="1000" dirty="0">
                <a:latin typeface="PT Sans" panose="020B0503020203020204" pitchFamily="34" charset="-52"/>
              </a:rPr>
              <a:t>Вспомогательная информация: </a:t>
            </a:r>
            <a:r>
              <a:rPr lang="ru-RU" sz="1000" dirty="0" err="1">
                <a:latin typeface="PT Sans" panose="020B0503020203020204" pitchFamily="34" charset="-52"/>
              </a:rPr>
              <a:t>квизы</a:t>
            </a:r>
            <a:r>
              <a:rPr lang="ru-RU" sz="1000" dirty="0">
                <a:latin typeface="PT Sans" panose="020B0503020203020204" pitchFamily="34" charset="-52"/>
              </a:rPr>
              <a:t> с Профессором</a:t>
            </a:r>
          </a:p>
        </p:txBody>
      </p:sp>
      <p:sp>
        <p:nvSpPr>
          <p:cNvPr id="25" name="TextBox 24">
            <a:extLst>
              <a:ext uri="{FF2B5EF4-FFF2-40B4-BE49-F238E27FC236}">
                <a16:creationId xmlns:a16="http://schemas.microsoft.com/office/drawing/2014/main" id="{00C9B183-12F4-39E5-DC45-6CCF85DDB805}"/>
              </a:ext>
            </a:extLst>
          </p:cNvPr>
          <p:cNvSpPr txBox="1"/>
          <p:nvPr/>
        </p:nvSpPr>
        <p:spPr>
          <a:xfrm flipH="1">
            <a:off x="3786746" y="2514536"/>
            <a:ext cx="1368152" cy="86177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sz="1000" b="1" dirty="0">
                <a:latin typeface="PT Sans" panose="020B0503020203020204" pitchFamily="34" charset="-52"/>
              </a:rPr>
              <a:t>Легенда курса: </a:t>
            </a:r>
            <a:r>
              <a:rPr lang="ru-RU" sz="1000" dirty="0">
                <a:latin typeface="PT Sans" panose="020B0503020203020204" pitchFamily="34" charset="-52"/>
              </a:rPr>
              <a:t>обучение с виртуальными учениками на курсе планиметрии в КФУ </a:t>
            </a:r>
          </a:p>
        </p:txBody>
      </p:sp>
      <p:sp>
        <p:nvSpPr>
          <p:cNvPr id="26" name="TextBox 25">
            <a:extLst>
              <a:ext uri="{FF2B5EF4-FFF2-40B4-BE49-F238E27FC236}">
                <a16:creationId xmlns:a16="http://schemas.microsoft.com/office/drawing/2014/main" id="{48B907F6-FF83-5CF8-6FFC-5782B90C19B9}"/>
              </a:ext>
            </a:extLst>
          </p:cNvPr>
          <p:cNvSpPr txBox="1"/>
          <p:nvPr/>
        </p:nvSpPr>
        <p:spPr>
          <a:xfrm flipH="1">
            <a:off x="8152379" y="1524291"/>
            <a:ext cx="894114" cy="86177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u-RU" sz="1000" dirty="0" err="1">
                <a:latin typeface="PT Sans" panose="020B0503020203020204" pitchFamily="34" charset="-52"/>
              </a:rPr>
              <a:t>Проектиро</a:t>
            </a:r>
            <a:r>
              <a:rPr lang="en-US" sz="1000" dirty="0">
                <a:latin typeface="PT Sans" panose="020B0503020203020204" pitchFamily="34" charset="-52"/>
              </a:rPr>
              <a:t>-</a:t>
            </a:r>
            <a:r>
              <a:rPr lang="ru-RU" sz="1000" dirty="0" err="1">
                <a:latin typeface="PT Sans" panose="020B0503020203020204" pitchFamily="34" charset="-52"/>
              </a:rPr>
              <a:t>вание</a:t>
            </a:r>
            <a:r>
              <a:rPr lang="ru-RU" sz="1000" dirty="0">
                <a:latin typeface="PT Sans" panose="020B0503020203020204" pitchFamily="34" charset="-52"/>
              </a:rPr>
              <a:t> личностей героев курса</a:t>
            </a:r>
          </a:p>
        </p:txBody>
      </p:sp>
      <p:sp>
        <p:nvSpPr>
          <p:cNvPr id="27" name="TextBox 26">
            <a:extLst>
              <a:ext uri="{FF2B5EF4-FFF2-40B4-BE49-F238E27FC236}">
                <a16:creationId xmlns:a16="http://schemas.microsoft.com/office/drawing/2014/main" id="{8EA133FC-B265-6C16-7E8C-302252B78444}"/>
              </a:ext>
            </a:extLst>
          </p:cNvPr>
          <p:cNvSpPr txBox="1"/>
          <p:nvPr/>
        </p:nvSpPr>
        <p:spPr>
          <a:xfrm flipH="1">
            <a:off x="97507" y="3371408"/>
            <a:ext cx="1066404"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ru-RU" sz="1000" dirty="0">
                <a:latin typeface="PT Sans" panose="020B0503020203020204" pitchFamily="34" charset="-52"/>
              </a:rPr>
              <a:t>Изучение истории и современности КФУ </a:t>
            </a:r>
          </a:p>
        </p:txBody>
      </p:sp>
      <p:sp>
        <p:nvSpPr>
          <p:cNvPr id="28" name="TextBox 27">
            <a:extLst>
              <a:ext uri="{FF2B5EF4-FFF2-40B4-BE49-F238E27FC236}">
                <a16:creationId xmlns:a16="http://schemas.microsoft.com/office/drawing/2014/main" id="{0A05DD2A-DD82-5E7A-78E6-CAC77349B4A4}"/>
              </a:ext>
            </a:extLst>
          </p:cNvPr>
          <p:cNvSpPr txBox="1"/>
          <p:nvPr/>
        </p:nvSpPr>
        <p:spPr>
          <a:xfrm flipH="1">
            <a:off x="8142004" y="3009215"/>
            <a:ext cx="963885" cy="116955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ru-RU" sz="1000" dirty="0">
                <a:latin typeface="PT Sans" panose="020B0503020203020204" pitchFamily="34" charset="-52"/>
              </a:rPr>
              <a:t>Разработка системы наград (значков) за прохождение компонентов курса</a:t>
            </a:r>
          </a:p>
        </p:txBody>
      </p:sp>
      <p:sp>
        <p:nvSpPr>
          <p:cNvPr id="29" name="TextBox 28">
            <a:extLst>
              <a:ext uri="{FF2B5EF4-FFF2-40B4-BE49-F238E27FC236}">
                <a16:creationId xmlns:a16="http://schemas.microsoft.com/office/drawing/2014/main" id="{93D858C0-C4B8-02DE-AF92-2AB3DF6E1494}"/>
              </a:ext>
            </a:extLst>
          </p:cNvPr>
          <p:cNvSpPr txBox="1"/>
          <p:nvPr/>
        </p:nvSpPr>
        <p:spPr>
          <a:xfrm flipH="1">
            <a:off x="120900" y="4406200"/>
            <a:ext cx="1066404" cy="5078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900" dirty="0">
                <a:effectLst/>
                <a:latin typeface="PT Sans" panose="020B0503020203020204" pitchFamily="34" charset="-52"/>
                <a:ea typeface="Times New Roman" panose="02020603050405020304" pitchFamily="18" charset="0"/>
              </a:rPr>
              <a:t>Экскурсия в исторический музей КФУ</a:t>
            </a:r>
            <a:endParaRPr lang="ru-RU" sz="900" dirty="0">
              <a:latin typeface="PT Sans" panose="020B0503020203020204" pitchFamily="34" charset="-52"/>
            </a:endParaRPr>
          </a:p>
        </p:txBody>
      </p:sp>
      <p:sp>
        <p:nvSpPr>
          <p:cNvPr id="30" name="TextBox 29">
            <a:extLst>
              <a:ext uri="{FF2B5EF4-FFF2-40B4-BE49-F238E27FC236}">
                <a16:creationId xmlns:a16="http://schemas.microsoft.com/office/drawing/2014/main" id="{4E484993-E46B-6390-B905-368EB000AE13}"/>
              </a:ext>
            </a:extLst>
          </p:cNvPr>
          <p:cNvSpPr txBox="1"/>
          <p:nvPr/>
        </p:nvSpPr>
        <p:spPr>
          <a:xfrm flipH="1">
            <a:off x="1294480" y="4408834"/>
            <a:ext cx="973264" cy="5078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900" dirty="0">
                <a:effectLst/>
                <a:latin typeface="PT Sans" panose="020B0503020203020204" pitchFamily="34" charset="-52"/>
                <a:ea typeface="Times New Roman" panose="02020603050405020304" pitchFamily="18" charset="0"/>
              </a:rPr>
              <a:t>Императорский зал университета</a:t>
            </a:r>
            <a:endParaRPr lang="ru-RU" sz="900" dirty="0">
              <a:latin typeface="PT Sans" panose="020B0503020203020204" pitchFamily="34" charset="-52"/>
            </a:endParaRPr>
          </a:p>
        </p:txBody>
      </p:sp>
      <p:sp>
        <p:nvSpPr>
          <p:cNvPr id="31" name="TextBox 30">
            <a:extLst>
              <a:ext uri="{FF2B5EF4-FFF2-40B4-BE49-F238E27FC236}">
                <a16:creationId xmlns:a16="http://schemas.microsoft.com/office/drawing/2014/main" id="{411123D7-CCF4-AB43-E9EF-0E77F6BF604B}"/>
              </a:ext>
            </a:extLst>
          </p:cNvPr>
          <p:cNvSpPr txBox="1"/>
          <p:nvPr/>
        </p:nvSpPr>
        <p:spPr>
          <a:xfrm flipH="1">
            <a:off x="2394959" y="4406200"/>
            <a:ext cx="882938" cy="5078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900" dirty="0">
                <a:effectLst/>
                <a:latin typeface="PT Sans" panose="020B0503020203020204" pitchFamily="34" charset="-52"/>
                <a:ea typeface="Times New Roman" panose="02020603050405020304" pitchFamily="18" charset="0"/>
              </a:rPr>
              <a:t>Немного </a:t>
            </a:r>
            <a:endParaRPr lang="en-US" sz="900" dirty="0">
              <a:effectLst/>
              <a:latin typeface="PT Sans" panose="020B0503020203020204" pitchFamily="34" charset="-52"/>
              <a:ea typeface="Times New Roman" panose="02020603050405020304" pitchFamily="18" charset="0"/>
            </a:endParaRPr>
          </a:p>
          <a:p>
            <a:r>
              <a:rPr lang="ru-RU" sz="900" dirty="0">
                <a:effectLst/>
                <a:latin typeface="PT Sans" panose="020B0503020203020204" pitchFamily="34" charset="-52"/>
                <a:ea typeface="Times New Roman" panose="02020603050405020304" pitchFamily="18" charset="0"/>
              </a:rPr>
              <a:t>о Лобачевском</a:t>
            </a:r>
            <a:endParaRPr lang="ru-RU" sz="900" dirty="0">
              <a:latin typeface="PT Sans" panose="020B0503020203020204" pitchFamily="34" charset="-52"/>
            </a:endParaRPr>
          </a:p>
        </p:txBody>
      </p:sp>
      <p:sp>
        <p:nvSpPr>
          <p:cNvPr id="32" name="TextBox 31">
            <a:extLst>
              <a:ext uri="{FF2B5EF4-FFF2-40B4-BE49-F238E27FC236}">
                <a16:creationId xmlns:a16="http://schemas.microsoft.com/office/drawing/2014/main" id="{373B8EA5-9F8D-B695-E74F-1C41678F8C70}"/>
              </a:ext>
            </a:extLst>
          </p:cNvPr>
          <p:cNvSpPr txBox="1"/>
          <p:nvPr/>
        </p:nvSpPr>
        <p:spPr>
          <a:xfrm flipH="1">
            <a:off x="3390344" y="4411850"/>
            <a:ext cx="882936" cy="5078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900" dirty="0">
                <a:effectLst/>
                <a:latin typeface="PT Sans" panose="020B0503020203020204" pitchFamily="34" charset="-52"/>
                <a:ea typeface="Times New Roman" panose="02020603050405020304" pitchFamily="18" charset="0"/>
              </a:rPr>
              <a:t>На </a:t>
            </a:r>
            <a:endParaRPr lang="en-US" sz="900" dirty="0">
              <a:effectLst/>
              <a:latin typeface="PT Sans" panose="020B0503020203020204" pitchFamily="34" charset="-52"/>
              <a:ea typeface="Times New Roman" panose="02020603050405020304" pitchFamily="18" charset="0"/>
            </a:endParaRPr>
          </a:p>
          <a:p>
            <a:r>
              <a:rPr lang="ru-RU" sz="900" dirty="0">
                <a:effectLst/>
                <a:latin typeface="PT Sans" panose="020B0503020203020204" pitchFamily="34" charset="-52"/>
                <a:ea typeface="Times New Roman" panose="02020603050405020304" pitchFamily="18" charset="0"/>
              </a:rPr>
              <a:t>страницах учебника</a:t>
            </a:r>
            <a:r>
              <a:rPr lang="en-US" sz="900" dirty="0">
                <a:effectLst/>
                <a:latin typeface="PT Sans" panose="020B0503020203020204" pitchFamily="34" charset="-52"/>
                <a:ea typeface="Times New Roman" panose="02020603050405020304" pitchFamily="18" charset="0"/>
              </a:rPr>
              <a:t>…</a:t>
            </a:r>
            <a:endParaRPr lang="ru-RU" sz="900" dirty="0">
              <a:latin typeface="PT Sans" panose="020B0503020203020204" pitchFamily="34" charset="-52"/>
            </a:endParaRPr>
          </a:p>
        </p:txBody>
      </p:sp>
      <p:sp>
        <p:nvSpPr>
          <p:cNvPr id="33" name="TextBox 32">
            <a:extLst>
              <a:ext uri="{FF2B5EF4-FFF2-40B4-BE49-F238E27FC236}">
                <a16:creationId xmlns:a16="http://schemas.microsoft.com/office/drawing/2014/main" id="{237ADD3B-21C3-353A-BE3A-CE163A7C4B08}"/>
              </a:ext>
            </a:extLst>
          </p:cNvPr>
          <p:cNvSpPr txBox="1"/>
          <p:nvPr/>
        </p:nvSpPr>
        <p:spPr>
          <a:xfrm flipH="1">
            <a:off x="6360367" y="4783986"/>
            <a:ext cx="794101" cy="2308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900" dirty="0">
                <a:effectLst/>
                <a:latin typeface="PT Sans" panose="020B0503020203020204" pitchFamily="34" charset="-52"/>
                <a:ea typeface="Times New Roman" panose="02020603050405020304" pitchFamily="18" charset="0"/>
              </a:rPr>
              <a:t> 31 значок</a:t>
            </a:r>
            <a:endParaRPr lang="ru-RU" sz="900" dirty="0">
              <a:latin typeface="PT Sans" panose="020B0503020203020204" pitchFamily="34" charset="-52"/>
            </a:endParaRPr>
          </a:p>
        </p:txBody>
      </p:sp>
      <p:sp>
        <p:nvSpPr>
          <p:cNvPr id="35" name="TextBox 34">
            <a:extLst>
              <a:ext uri="{FF2B5EF4-FFF2-40B4-BE49-F238E27FC236}">
                <a16:creationId xmlns:a16="http://schemas.microsoft.com/office/drawing/2014/main" id="{FD407C93-931D-FC7B-E117-123A346588B3}"/>
              </a:ext>
            </a:extLst>
          </p:cNvPr>
          <p:cNvSpPr txBox="1"/>
          <p:nvPr/>
        </p:nvSpPr>
        <p:spPr>
          <a:xfrm flipH="1">
            <a:off x="182396" y="749762"/>
            <a:ext cx="1015844" cy="5078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900" dirty="0">
                <a:effectLst/>
                <a:latin typeface="PT Sans" panose="020B0503020203020204" pitchFamily="34" charset="-52"/>
                <a:ea typeface="Times New Roman" panose="02020603050405020304" pitchFamily="18" charset="0"/>
              </a:rPr>
              <a:t>Геометрическое место </a:t>
            </a:r>
          </a:p>
          <a:p>
            <a:r>
              <a:rPr lang="ru-RU" sz="900" dirty="0">
                <a:effectLst/>
                <a:latin typeface="PT Sans" panose="020B0503020203020204" pitchFamily="34" charset="-52"/>
                <a:ea typeface="Times New Roman" panose="02020603050405020304" pitchFamily="18" charset="0"/>
              </a:rPr>
              <a:t>точек</a:t>
            </a:r>
            <a:endParaRPr lang="ru-RU" sz="900" dirty="0">
              <a:latin typeface="PT Sans" panose="020B0503020203020204" pitchFamily="34" charset="-52"/>
            </a:endParaRPr>
          </a:p>
        </p:txBody>
      </p:sp>
      <p:sp>
        <p:nvSpPr>
          <p:cNvPr id="36" name="TextBox 35">
            <a:extLst>
              <a:ext uri="{FF2B5EF4-FFF2-40B4-BE49-F238E27FC236}">
                <a16:creationId xmlns:a16="http://schemas.microsoft.com/office/drawing/2014/main" id="{EF277DEC-90D7-E2C0-2A45-0C46F3ACE772}"/>
              </a:ext>
            </a:extLst>
          </p:cNvPr>
          <p:cNvSpPr txBox="1"/>
          <p:nvPr/>
        </p:nvSpPr>
        <p:spPr>
          <a:xfrm flipH="1">
            <a:off x="1288979" y="749762"/>
            <a:ext cx="1015844" cy="5078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900" dirty="0">
                <a:effectLst/>
                <a:latin typeface="PT Sans" panose="020B0503020203020204" pitchFamily="34" charset="-52"/>
                <a:ea typeface="Times New Roman" panose="02020603050405020304" pitchFamily="18" charset="0"/>
              </a:rPr>
              <a:t>Классификация геометрических фигур</a:t>
            </a:r>
            <a:endParaRPr lang="ru-RU" sz="900" dirty="0">
              <a:latin typeface="PT Sans" panose="020B0503020203020204" pitchFamily="34" charset="-52"/>
            </a:endParaRPr>
          </a:p>
        </p:txBody>
      </p:sp>
      <p:sp>
        <p:nvSpPr>
          <p:cNvPr id="37" name="TextBox 36">
            <a:extLst>
              <a:ext uri="{FF2B5EF4-FFF2-40B4-BE49-F238E27FC236}">
                <a16:creationId xmlns:a16="http://schemas.microsoft.com/office/drawing/2014/main" id="{2F68EECA-8BBA-4D7A-83B6-EC93BFB8D8B0}"/>
              </a:ext>
            </a:extLst>
          </p:cNvPr>
          <p:cNvSpPr txBox="1"/>
          <p:nvPr/>
        </p:nvSpPr>
        <p:spPr>
          <a:xfrm flipH="1">
            <a:off x="2400161" y="765258"/>
            <a:ext cx="934217" cy="5078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900" dirty="0">
                <a:effectLst/>
                <a:latin typeface="PT Sans" panose="020B0503020203020204" pitchFamily="34" charset="-52"/>
                <a:ea typeface="Times New Roman" panose="02020603050405020304" pitchFamily="18" charset="0"/>
              </a:rPr>
              <a:t>Признаки равенства треугольников</a:t>
            </a:r>
            <a:endParaRPr lang="ru-RU" sz="900" dirty="0">
              <a:latin typeface="PT Sans" panose="020B0503020203020204" pitchFamily="34" charset="-52"/>
            </a:endParaRPr>
          </a:p>
        </p:txBody>
      </p:sp>
      <p:sp>
        <p:nvSpPr>
          <p:cNvPr id="38" name="TextBox 37">
            <a:extLst>
              <a:ext uri="{FF2B5EF4-FFF2-40B4-BE49-F238E27FC236}">
                <a16:creationId xmlns:a16="http://schemas.microsoft.com/office/drawing/2014/main" id="{7FA4B915-D461-C062-2707-B06F779B4B2E}"/>
              </a:ext>
            </a:extLst>
          </p:cNvPr>
          <p:cNvSpPr txBox="1"/>
          <p:nvPr/>
        </p:nvSpPr>
        <p:spPr>
          <a:xfrm flipH="1">
            <a:off x="3429716" y="765258"/>
            <a:ext cx="994396" cy="5078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900" dirty="0">
                <a:effectLst/>
                <a:latin typeface="PT Sans" panose="020B0503020203020204" pitchFamily="34" charset="-52"/>
                <a:ea typeface="Times New Roman" panose="02020603050405020304" pitchFamily="18" charset="0"/>
              </a:rPr>
              <a:t>Замечательные отрезки треугольника</a:t>
            </a:r>
            <a:endParaRPr lang="ru-RU" sz="900" dirty="0">
              <a:latin typeface="PT Sans" panose="020B0503020203020204" pitchFamily="34" charset="-52"/>
            </a:endParaRPr>
          </a:p>
        </p:txBody>
      </p:sp>
      <p:sp>
        <p:nvSpPr>
          <p:cNvPr id="39" name="Номер слайда 38">
            <a:extLst>
              <a:ext uri="{FF2B5EF4-FFF2-40B4-BE49-F238E27FC236}">
                <a16:creationId xmlns:a16="http://schemas.microsoft.com/office/drawing/2014/main" id="{3E4A76D3-F52C-3D1B-1150-13E2DB153F46}"/>
              </a:ext>
            </a:extLst>
          </p:cNvPr>
          <p:cNvSpPr>
            <a:spLocks noGrp="1"/>
          </p:cNvSpPr>
          <p:nvPr>
            <p:ph type="sldNum" sz="quarter" idx="12"/>
          </p:nvPr>
        </p:nvSpPr>
        <p:spPr/>
        <p:txBody>
          <a:bodyPr/>
          <a:lstStyle/>
          <a:p>
            <a:fld id="{B19B0651-EE4F-4900-A07F-96A6BFA9D0F0}" type="slidenum">
              <a:rPr lang="ru-RU" smtClean="0"/>
              <a:t>19</a:t>
            </a:fld>
            <a:endParaRPr lang="ru-RU"/>
          </a:p>
        </p:txBody>
      </p:sp>
    </p:spTree>
    <p:extLst>
      <p:ext uri="{BB962C8B-B14F-4D97-AF65-F5344CB8AC3E}">
        <p14:creationId xmlns:p14="http://schemas.microsoft.com/office/powerpoint/2010/main" val="69008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924"/>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62186" y="207547"/>
            <a:ext cx="4625077" cy="307777"/>
          </a:xfrm>
          <a:prstGeom prst="rect">
            <a:avLst/>
          </a:prstGeom>
          <a:noFill/>
        </p:spPr>
        <p:txBody>
          <a:bodyPr wrap="square" rtlCol="0">
            <a:spAutoFit/>
          </a:bodyPr>
          <a:lstStyle/>
          <a:p>
            <a:r>
              <a:rPr lang="ru-RU" sz="1400" dirty="0">
                <a:solidFill>
                  <a:schemeClr val="bg1"/>
                </a:solidFill>
                <a:latin typeface="PT Sans" panose="020B0503020203020204"/>
              </a:rPr>
              <a:t>Основные сведения о проекте</a:t>
            </a:r>
          </a:p>
        </p:txBody>
      </p:sp>
      <p:sp>
        <p:nvSpPr>
          <p:cNvPr id="2" name="TextBox 1">
            <a:extLst>
              <a:ext uri="{FF2B5EF4-FFF2-40B4-BE49-F238E27FC236}">
                <a16:creationId xmlns:a16="http://schemas.microsoft.com/office/drawing/2014/main" id="{7A9ACF8C-2A6E-EEB7-B1A0-7DBB1023B7CB}"/>
              </a:ext>
            </a:extLst>
          </p:cNvPr>
          <p:cNvSpPr txBox="1"/>
          <p:nvPr/>
        </p:nvSpPr>
        <p:spPr>
          <a:xfrm flipH="1">
            <a:off x="690318" y="1203598"/>
            <a:ext cx="7698106" cy="3046988"/>
          </a:xfrm>
          <a:prstGeom prst="rect">
            <a:avLst/>
          </a:prstGeom>
          <a:noFill/>
        </p:spPr>
        <p:txBody>
          <a:bodyPr wrap="square" rtlCol="0">
            <a:spAutoFit/>
          </a:bodyPr>
          <a:lstStyle/>
          <a:p>
            <a:r>
              <a:rPr lang="ru-RU" sz="1200" b="1" dirty="0">
                <a:latin typeface="PT Sans" panose="020B0503020203020204" pitchFamily="34" charset="-52"/>
              </a:rPr>
              <a:t>Основной код классификатора: </a:t>
            </a:r>
            <a:br>
              <a:rPr lang="ru-RU" sz="1200" dirty="0">
                <a:latin typeface="PT Sans" panose="020B0503020203020204" pitchFamily="34" charset="-52"/>
              </a:rPr>
            </a:br>
            <a:r>
              <a:rPr lang="ru-RU" sz="1200" b="0" i="0" dirty="0">
                <a:effectLst/>
                <a:latin typeface="PT Sans" panose="020B0503020203020204" pitchFamily="34" charset="-52"/>
              </a:rPr>
              <a:t>26-914 Фундаментальное научное обеспечение процессов цифровизации общего образования</a:t>
            </a:r>
          </a:p>
          <a:p>
            <a:endParaRPr lang="ru-RU" sz="1200" b="0" i="0" dirty="0">
              <a:effectLst/>
              <a:latin typeface="PT Sans" panose="020B0503020203020204" pitchFamily="34" charset="-52"/>
            </a:endParaRPr>
          </a:p>
          <a:p>
            <a:r>
              <a:rPr lang="ru-RU" sz="1200" b="1" i="0" dirty="0">
                <a:effectLst/>
                <a:latin typeface="PT Sans" panose="020B0503020203020204" pitchFamily="34" charset="-52"/>
              </a:rPr>
              <a:t>Дополнительные коды классификатора</a:t>
            </a:r>
            <a:r>
              <a:rPr lang="ru-RU" sz="1200" b="1" dirty="0">
                <a:latin typeface="PT Sans" panose="020B0503020203020204" pitchFamily="34" charset="-52"/>
              </a:rPr>
              <a:t>: </a:t>
            </a:r>
            <a:br>
              <a:rPr lang="ru-RU" sz="1200" dirty="0">
                <a:latin typeface="PT Sans" panose="020B0503020203020204" pitchFamily="34" charset="-52"/>
              </a:rPr>
            </a:br>
            <a:r>
              <a:rPr lang="ru-RU" sz="1200" b="0" i="0" dirty="0">
                <a:effectLst/>
                <a:latin typeface="PT Sans" panose="020B0503020203020204" pitchFamily="34" charset="-52"/>
              </a:rPr>
              <a:t>13-205 Информационные технологии в образовании, электронные и дистанционные образовательные технологии</a:t>
            </a:r>
            <a:r>
              <a:rPr lang="ru-RU" sz="1200" dirty="0">
                <a:latin typeface="PT Sans" panose="020B0503020203020204" pitchFamily="34" charset="-52"/>
              </a:rPr>
              <a:t> </a:t>
            </a:r>
          </a:p>
          <a:p>
            <a:endParaRPr lang="ru-RU" sz="1200" dirty="0">
              <a:latin typeface="PT Sans" panose="020B0503020203020204" pitchFamily="34" charset="-52"/>
            </a:endParaRPr>
          </a:p>
          <a:p>
            <a:r>
              <a:rPr lang="ru-RU" sz="1200" b="1" i="0" dirty="0">
                <a:solidFill>
                  <a:srgbClr val="000000"/>
                </a:solidFill>
                <a:effectLst/>
                <a:latin typeface="PT Sans" panose="020B0503020203020204" pitchFamily="34" charset="-52"/>
              </a:rPr>
              <a:t>Направления исследования:  </a:t>
            </a:r>
            <a:br>
              <a:rPr lang="ru-RU" sz="1200" b="0" i="0" dirty="0">
                <a:solidFill>
                  <a:srgbClr val="000000"/>
                </a:solidFill>
                <a:effectLst/>
                <a:latin typeface="PT Sans" panose="020B0503020203020204" pitchFamily="34" charset="-52"/>
              </a:rPr>
            </a:br>
            <a:r>
              <a:rPr lang="ru-RU" sz="1200" b="0" i="0" dirty="0">
                <a:solidFill>
                  <a:srgbClr val="000000"/>
                </a:solidFill>
                <a:effectLst/>
                <a:latin typeface="PT Sans" panose="020B0503020203020204" pitchFamily="34" charset="-52"/>
              </a:rPr>
              <a:t>914.1. Фундаментальные основы применения технологий искусственного интеллекта для персонализации образования и построения индивидуальных образовательных траекторий с учетом когнитивных и личностных особенностей</a:t>
            </a:r>
          </a:p>
          <a:p>
            <a:endParaRPr lang="ru-RU" sz="1200" dirty="0">
              <a:solidFill>
                <a:srgbClr val="000000"/>
              </a:solidFill>
              <a:latin typeface="PT Sans" panose="020B0503020203020204" pitchFamily="34" charset="-52"/>
            </a:endParaRPr>
          </a:p>
          <a:p>
            <a:r>
              <a:rPr lang="ru-RU" sz="1200" b="1" i="0" dirty="0">
                <a:solidFill>
                  <a:srgbClr val="000000"/>
                </a:solidFill>
                <a:effectLst/>
                <a:latin typeface="PT Sans" panose="020B0503020203020204" pitchFamily="34" charset="-52"/>
              </a:rPr>
              <a:t>Направление из Стратегии научно-технологического развития РФ: </a:t>
            </a:r>
            <a:br>
              <a:rPr lang="ru-RU" sz="1200" b="0" i="0" dirty="0">
                <a:solidFill>
                  <a:srgbClr val="000000"/>
                </a:solidFill>
                <a:effectLst/>
                <a:latin typeface="PT Sans" panose="020B0503020203020204" pitchFamily="34" charset="-52"/>
              </a:rPr>
            </a:br>
            <a:r>
              <a:rPr lang="ru-RU" sz="1200" b="0" i="0" dirty="0">
                <a:solidFill>
                  <a:srgbClr val="000000"/>
                </a:solidFill>
                <a:effectLst/>
                <a:latin typeface="PT Sans" panose="020B0503020203020204" pitchFamily="34" charset="-52"/>
              </a:rPr>
              <a:t>1. </a:t>
            </a:r>
            <a:r>
              <a:rPr lang="ru-RU" sz="1200" dirty="0">
                <a:solidFill>
                  <a:srgbClr val="000000"/>
                </a:solidFill>
                <a:latin typeface="PT Sans" panose="020B0503020203020204" pitchFamily="34" charset="-52"/>
              </a:rPr>
              <a:t>Переход к передовым цифровым, интеллектуальным производственным технологиям, роботизированным системам, новым материалам и способам конструирования, создание систем обработки больших объемов данных, машинного обучения и искусственного интеллекта</a:t>
            </a:r>
            <a:endParaRPr lang="ru-RU" sz="1200" b="1" dirty="0">
              <a:latin typeface="PT Sans" panose="020B0503020203020204" pitchFamily="34" charset="-52"/>
            </a:endParaRPr>
          </a:p>
        </p:txBody>
      </p:sp>
      <p:sp>
        <p:nvSpPr>
          <p:cNvPr id="3" name="Номер слайда 2">
            <a:extLst>
              <a:ext uri="{FF2B5EF4-FFF2-40B4-BE49-F238E27FC236}">
                <a16:creationId xmlns:a16="http://schemas.microsoft.com/office/drawing/2014/main" id="{ABFC6C00-99AC-5600-121E-1C8657422EA4}"/>
              </a:ext>
            </a:extLst>
          </p:cNvPr>
          <p:cNvSpPr>
            <a:spLocks noGrp="1"/>
          </p:cNvSpPr>
          <p:nvPr>
            <p:ph type="sldNum" sz="quarter" idx="12"/>
          </p:nvPr>
        </p:nvSpPr>
        <p:spPr/>
        <p:txBody>
          <a:bodyPr/>
          <a:lstStyle/>
          <a:p>
            <a:fld id="{B19B0651-EE4F-4900-A07F-96A6BFA9D0F0}" type="slidenum">
              <a:rPr lang="ru-RU" smtClean="0"/>
              <a:t>2</a:t>
            </a:fld>
            <a:endParaRPr lang="ru-RU"/>
          </a:p>
        </p:txBody>
      </p:sp>
    </p:spTree>
    <p:extLst>
      <p:ext uri="{BB962C8B-B14F-4D97-AF65-F5344CB8AC3E}">
        <p14:creationId xmlns:p14="http://schemas.microsoft.com/office/powerpoint/2010/main" val="382745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7C79874A-1FC1-B6A5-2E9E-7FCDB5515147}"/>
              </a:ext>
            </a:extLst>
          </p:cNvPr>
          <p:cNvPicPr>
            <a:picLocks noChangeAspect="1"/>
          </p:cNvPicPr>
          <p:nvPr/>
        </p:nvPicPr>
        <p:blipFill rotWithShape="1">
          <a:blip r:embed="rId3"/>
          <a:srcRect l="2658" t="13140" r="5678" b="19200"/>
          <a:stretch/>
        </p:blipFill>
        <p:spPr>
          <a:xfrm>
            <a:off x="-1642" y="1663419"/>
            <a:ext cx="6413376" cy="3480081"/>
          </a:xfrm>
          <a:prstGeom prst="rect">
            <a:avLst/>
          </a:prstGeom>
        </p:spPr>
      </p:pic>
      <p:sp>
        <p:nvSpPr>
          <p:cNvPr id="5" name="Прямоугольник 4"/>
          <p:cNvSpPr/>
          <p:nvPr/>
        </p:nvSpPr>
        <p:spPr>
          <a:xfrm>
            <a:off x="0" y="1924"/>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9311" y="184996"/>
            <a:ext cx="5786693" cy="307777"/>
          </a:xfrm>
          <a:prstGeom prst="rect">
            <a:avLst/>
          </a:prstGeom>
          <a:noFill/>
        </p:spPr>
        <p:txBody>
          <a:bodyPr wrap="square" rtlCol="0">
            <a:spAutoFit/>
          </a:bodyPr>
          <a:lstStyle/>
          <a:p>
            <a:r>
              <a:rPr lang="ru-RU" sz="1400" dirty="0">
                <a:solidFill>
                  <a:schemeClr val="bg1"/>
                </a:solidFill>
                <a:latin typeface="PT Sans" panose="020B0503020203020204"/>
              </a:rPr>
              <a:t>Проектирование обучающих тестов</a:t>
            </a:r>
          </a:p>
        </p:txBody>
      </p:sp>
      <p:pic>
        <p:nvPicPr>
          <p:cNvPr id="3" name="Рисунок 2">
            <a:extLst>
              <a:ext uri="{FF2B5EF4-FFF2-40B4-BE49-F238E27FC236}">
                <a16:creationId xmlns:a16="http://schemas.microsoft.com/office/drawing/2014/main" id="{5289B97C-DBA6-223A-D352-D2C3C3774D34}"/>
              </a:ext>
            </a:extLst>
          </p:cNvPr>
          <p:cNvPicPr>
            <a:picLocks noChangeAspect="1"/>
          </p:cNvPicPr>
          <p:nvPr/>
        </p:nvPicPr>
        <p:blipFill>
          <a:blip r:embed="rId5"/>
          <a:stretch>
            <a:fillRect/>
          </a:stretch>
        </p:blipFill>
        <p:spPr>
          <a:xfrm>
            <a:off x="5004048" y="759076"/>
            <a:ext cx="4037505" cy="2828093"/>
          </a:xfrm>
          <a:prstGeom prst="rect">
            <a:avLst/>
          </a:prstGeom>
        </p:spPr>
      </p:pic>
      <p:pic>
        <p:nvPicPr>
          <p:cNvPr id="15" name="Рисунок 14">
            <a:extLst>
              <a:ext uri="{FF2B5EF4-FFF2-40B4-BE49-F238E27FC236}">
                <a16:creationId xmlns:a16="http://schemas.microsoft.com/office/drawing/2014/main" id="{C8FA565E-0EC1-5762-21FB-1A3B42F0A4A5}"/>
              </a:ext>
            </a:extLst>
          </p:cNvPr>
          <p:cNvPicPr>
            <a:picLocks noChangeAspect="1"/>
          </p:cNvPicPr>
          <p:nvPr/>
        </p:nvPicPr>
        <p:blipFill rotWithShape="1">
          <a:blip r:embed="rId3"/>
          <a:srcRect t="1085" r="78817" b="94016"/>
          <a:stretch/>
        </p:blipFill>
        <p:spPr>
          <a:xfrm>
            <a:off x="1811384" y="1366883"/>
            <a:ext cx="1482085" cy="252000"/>
          </a:xfrm>
          <a:prstGeom prst="rect">
            <a:avLst/>
          </a:prstGeom>
        </p:spPr>
      </p:pic>
      <p:pic>
        <p:nvPicPr>
          <p:cNvPr id="17" name="Рисунок 16">
            <a:extLst>
              <a:ext uri="{FF2B5EF4-FFF2-40B4-BE49-F238E27FC236}">
                <a16:creationId xmlns:a16="http://schemas.microsoft.com/office/drawing/2014/main" id="{02ADEE41-BDEA-1289-1440-EF2F7B61A286}"/>
              </a:ext>
            </a:extLst>
          </p:cNvPr>
          <p:cNvPicPr>
            <a:picLocks noChangeAspect="1"/>
          </p:cNvPicPr>
          <p:nvPr/>
        </p:nvPicPr>
        <p:blipFill rotWithShape="1">
          <a:blip r:embed="rId3"/>
          <a:srcRect t="90598" r="10891" b="1001"/>
          <a:stretch/>
        </p:blipFill>
        <p:spPr>
          <a:xfrm>
            <a:off x="137268" y="4600624"/>
            <a:ext cx="6234614" cy="432048"/>
          </a:xfrm>
          <a:prstGeom prst="rect">
            <a:avLst/>
          </a:prstGeom>
        </p:spPr>
      </p:pic>
      <p:sp>
        <p:nvSpPr>
          <p:cNvPr id="18" name="Номер слайда 17">
            <a:extLst>
              <a:ext uri="{FF2B5EF4-FFF2-40B4-BE49-F238E27FC236}">
                <a16:creationId xmlns:a16="http://schemas.microsoft.com/office/drawing/2014/main" id="{94F0A5D4-98FF-0574-0EA8-6400C036CF08}"/>
              </a:ext>
            </a:extLst>
          </p:cNvPr>
          <p:cNvSpPr>
            <a:spLocks noGrp="1"/>
          </p:cNvSpPr>
          <p:nvPr>
            <p:ph type="sldNum" sz="quarter" idx="12"/>
          </p:nvPr>
        </p:nvSpPr>
        <p:spPr/>
        <p:txBody>
          <a:bodyPr/>
          <a:lstStyle/>
          <a:p>
            <a:fld id="{B19B0651-EE4F-4900-A07F-96A6BFA9D0F0}" type="slidenum">
              <a:rPr lang="ru-RU" smtClean="0"/>
              <a:t>20</a:t>
            </a:fld>
            <a:endParaRPr lang="ru-RU"/>
          </a:p>
        </p:txBody>
      </p:sp>
    </p:spTree>
    <p:extLst>
      <p:ext uri="{BB962C8B-B14F-4D97-AF65-F5344CB8AC3E}">
        <p14:creationId xmlns:p14="http://schemas.microsoft.com/office/powerpoint/2010/main" val="657484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924"/>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3456" y="196716"/>
            <a:ext cx="7617087" cy="307777"/>
          </a:xfrm>
          <a:prstGeom prst="rect">
            <a:avLst/>
          </a:prstGeom>
          <a:noFill/>
        </p:spPr>
        <p:txBody>
          <a:bodyPr wrap="square" rtlCol="0">
            <a:spAutoFit/>
          </a:bodyPr>
          <a:lstStyle/>
          <a:p>
            <a:r>
              <a:rPr lang="ru-RU" sz="1400" dirty="0">
                <a:solidFill>
                  <a:schemeClr val="bg1"/>
                </a:solidFill>
                <a:latin typeface="PT Sans" panose="020B0503020203020204"/>
              </a:rPr>
              <a:t>Адаптивное тестирование по методике развития геометрического мышления ван Хиле</a:t>
            </a:r>
          </a:p>
        </p:txBody>
      </p:sp>
      <p:pic>
        <p:nvPicPr>
          <p:cNvPr id="13" name="Рисунок 12">
            <a:extLst>
              <a:ext uri="{FF2B5EF4-FFF2-40B4-BE49-F238E27FC236}">
                <a16:creationId xmlns:a16="http://schemas.microsoft.com/office/drawing/2014/main" id="{522BEB44-1145-31B4-F0F5-50F3880ED58C}"/>
              </a:ext>
            </a:extLst>
          </p:cNvPr>
          <p:cNvPicPr>
            <a:picLocks noChangeAspect="1"/>
          </p:cNvPicPr>
          <p:nvPr/>
        </p:nvPicPr>
        <p:blipFill>
          <a:blip r:embed="rId4"/>
          <a:stretch>
            <a:fillRect/>
          </a:stretch>
        </p:blipFill>
        <p:spPr>
          <a:xfrm>
            <a:off x="0" y="732777"/>
            <a:ext cx="7721509" cy="4034028"/>
          </a:xfrm>
          <a:prstGeom prst="rect">
            <a:avLst/>
          </a:prstGeom>
        </p:spPr>
      </p:pic>
      <p:pic>
        <p:nvPicPr>
          <p:cNvPr id="3" name="Рисунок 2">
            <a:extLst>
              <a:ext uri="{FF2B5EF4-FFF2-40B4-BE49-F238E27FC236}">
                <a16:creationId xmlns:a16="http://schemas.microsoft.com/office/drawing/2014/main" id="{403997E6-9604-8129-6B2C-05FF4A015AFF}"/>
              </a:ext>
            </a:extLst>
          </p:cNvPr>
          <p:cNvPicPr>
            <a:picLocks noChangeAspect="1"/>
          </p:cNvPicPr>
          <p:nvPr/>
        </p:nvPicPr>
        <p:blipFill rotWithShape="1">
          <a:blip r:embed="rId5">
            <a:extLst>
              <a:ext uri="{28A0092B-C50C-407E-A947-70E740481C1C}">
                <a14:useLocalDpi xmlns:a14="http://schemas.microsoft.com/office/drawing/2010/main" val="0"/>
              </a:ext>
            </a:extLst>
          </a:blip>
          <a:srcRect r="9043"/>
          <a:stretch/>
        </p:blipFill>
        <p:spPr>
          <a:xfrm>
            <a:off x="4780045" y="3159605"/>
            <a:ext cx="4176463" cy="1836671"/>
          </a:xfrm>
          <a:prstGeom prst="rect">
            <a:avLst/>
          </a:prstGeom>
          <a:ln>
            <a:noFill/>
          </a:ln>
          <a:effectLst>
            <a:outerShdw blurRad="292100" dist="139700" dir="2700000" algn="tl" rotWithShape="0">
              <a:srgbClr val="333333">
                <a:alpha val="65000"/>
              </a:srgbClr>
            </a:outerShdw>
          </a:effectLst>
        </p:spPr>
      </p:pic>
      <p:sp>
        <p:nvSpPr>
          <p:cNvPr id="14" name="Номер слайда 13">
            <a:extLst>
              <a:ext uri="{FF2B5EF4-FFF2-40B4-BE49-F238E27FC236}">
                <a16:creationId xmlns:a16="http://schemas.microsoft.com/office/drawing/2014/main" id="{4D807D24-7BA1-2672-0F4E-DAA109AB3495}"/>
              </a:ext>
            </a:extLst>
          </p:cNvPr>
          <p:cNvSpPr>
            <a:spLocks noGrp="1"/>
          </p:cNvSpPr>
          <p:nvPr>
            <p:ph type="sldNum" sz="quarter" idx="12"/>
          </p:nvPr>
        </p:nvSpPr>
        <p:spPr/>
        <p:txBody>
          <a:bodyPr/>
          <a:lstStyle/>
          <a:p>
            <a:fld id="{B19B0651-EE4F-4900-A07F-96A6BFA9D0F0}" type="slidenum">
              <a:rPr lang="ru-RU" smtClean="0"/>
              <a:t>21</a:t>
            </a:fld>
            <a:endParaRPr lang="ru-RU"/>
          </a:p>
        </p:txBody>
      </p:sp>
    </p:spTree>
    <p:extLst>
      <p:ext uri="{BB962C8B-B14F-4D97-AF65-F5344CB8AC3E}">
        <p14:creationId xmlns:p14="http://schemas.microsoft.com/office/powerpoint/2010/main" val="2103132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924"/>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88962" y="177251"/>
            <a:ext cx="5786693" cy="307777"/>
          </a:xfrm>
          <a:prstGeom prst="rect">
            <a:avLst/>
          </a:prstGeom>
          <a:noFill/>
        </p:spPr>
        <p:txBody>
          <a:bodyPr wrap="square" rtlCol="0">
            <a:spAutoFit/>
          </a:bodyPr>
          <a:lstStyle/>
          <a:p>
            <a:r>
              <a:rPr lang="ru-RU" sz="1400" dirty="0">
                <a:solidFill>
                  <a:schemeClr val="bg1"/>
                </a:solidFill>
                <a:latin typeface="PT Sans" panose="020B0503020203020204"/>
              </a:rPr>
              <a:t>Рефлексия по методике «Семантический дифференциал»  (Ч. </a:t>
            </a:r>
            <a:r>
              <a:rPr lang="ru-RU" sz="1400" dirty="0" err="1">
                <a:solidFill>
                  <a:schemeClr val="bg1"/>
                </a:solidFill>
                <a:latin typeface="PT Sans" panose="020B0503020203020204"/>
              </a:rPr>
              <a:t>Осгуд</a:t>
            </a:r>
            <a:r>
              <a:rPr lang="ru-RU" sz="1400" dirty="0">
                <a:solidFill>
                  <a:schemeClr val="bg1"/>
                </a:solidFill>
                <a:latin typeface="PT Sans" panose="020B0503020203020204"/>
              </a:rPr>
              <a:t>)</a:t>
            </a:r>
          </a:p>
        </p:txBody>
      </p:sp>
      <p:pic>
        <p:nvPicPr>
          <p:cNvPr id="16" name="Рисунок 15">
            <a:extLst>
              <a:ext uri="{FF2B5EF4-FFF2-40B4-BE49-F238E27FC236}">
                <a16:creationId xmlns:a16="http://schemas.microsoft.com/office/drawing/2014/main" id="{F1EE4A7E-FAE2-343B-D5D7-922C3BED76D0}"/>
              </a:ext>
            </a:extLst>
          </p:cNvPr>
          <p:cNvPicPr>
            <a:picLocks noChangeAspect="1"/>
          </p:cNvPicPr>
          <p:nvPr/>
        </p:nvPicPr>
        <p:blipFill rotWithShape="1">
          <a:blip r:embed="rId4"/>
          <a:srcRect r="9723" b="23135"/>
          <a:stretch/>
        </p:blipFill>
        <p:spPr>
          <a:xfrm>
            <a:off x="471712" y="2619125"/>
            <a:ext cx="3210596" cy="572335"/>
          </a:xfrm>
          <a:prstGeom prst="rect">
            <a:avLst/>
          </a:prstGeom>
          <a:ln>
            <a:noFill/>
          </a:ln>
          <a:effectLst>
            <a:outerShdw blurRad="292100" dist="139700" dir="2700000" algn="tl" rotWithShape="0">
              <a:srgbClr val="333333">
                <a:alpha val="65000"/>
              </a:srgbClr>
            </a:outerShdw>
          </a:effectLst>
        </p:spPr>
      </p:pic>
      <p:pic>
        <p:nvPicPr>
          <p:cNvPr id="14" name="Рисунок 13">
            <a:extLst>
              <a:ext uri="{FF2B5EF4-FFF2-40B4-BE49-F238E27FC236}">
                <a16:creationId xmlns:a16="http://schemas.microsoft.com/office/drawing/2014/main" id="{61B5BFA2-F2E5-26C3-B7C0-8C89EE54ECB5}"/>
              </a:ext>
            </a:extLst>
          </p:cNvPr>
          <p:cNvPicPr>
            <a:picLocks noChangeAspect="1"/>
          </p:cNvPicPr>
          <p:nvPr/>
        </p:nvPicPr>
        <p:blipFill rotWithShape="1">
          <a:blip r:embed="rId5"/>
          <a:srcRect r="2162" b="21850"/>
          <a:stretch/>
        </p:blipFill>
        <p:spPr>
          <a:xfrm>
            <a:off x="14312" y="1974444"/>
            <a:ext cx="3915248" cy="653709"/>
          </a:xfrm>
          <a:prstGeom prst="rect">
            <a:avLst/>
          </a:prstGeom>
          <a:ln>
            <a:noFill/>
          </a:ln>
          <a:effectLst>
            <a:outerShdw blurRad="292100" dist="139700" dir="2700000" algn="tl" rotWithShape="0">
              <a:srgbClr val="333333">
                <a:alpha val="65000"/>
              </a:srgbClr>
            </a:outerShdw>
          </a:effectLst>
        </p:spPr>
      </p:pic>
      <p:pic>
        <p:nvPicPr>
          <p:cNvPr id="12" name="Рисунок 11">
            <a:extLst>
              <a:ext uri="{FF2B5EF4-FFF2-40B4-BE49-F238E27FC236}">
                <a16:creationId xmlns:a16="http://schemas.microsoft.com/office/drawing/2014/main" id="{DE3A6FCC-33E8-4A25-A4B1-CA73AC4CB94D}"/>
              </a:ext>
            </a:extLst>
          </p:cNvPr>
          <p:cNvPicPr>
            <a:picLocks noChangeAspect="1"/>
          </p:cNvPicPr>
          <p:nvPr/>
        </p:nvPicPr>
        <p:blipFill rotWithShape="1">
          <a:blip r:embed="rId6"/>
          <a:srcRect l="-1" r="348" b="19303"/>
          <a:stretch/>
        </p:blipFill>
        <p:spPr>
          <a:xfrm>
            <a:off x="288306" y="1337063"/>
            <a:ext cx="3474590" cy="665948"/>
          </a:xfrm>
          <a:prstGeom prst="rect">
            <a:avLst/>
          </a:prstGeom>
          <a:ln>
            <a:noFill/>
          </a:ln>
          <a:effectLst>
            <a:outerShdw blurRad="292100" dist="139700" dir="2700000" algn="tl" rotWithShape="0">
              <a:srgbClr val="333333">
                <a:alpha val="65000"/>
              </a:srgbClr>
            </a:outerShdw>
          </a:effectLst>
        </p:spPr>
      </p:pic>
      <p:pic>
        <p:nvPicPr>
          <p:cNvPr id="3" name="Рисунок 2">
            <a:extLst>
              <a:ext uri="{FF2B5EF4-FFF2-40B4-BE49-F238E27FC236}">
                <a16:creationId xmlns:a16="http://schemas.microsoft.com/office/drawing/2014/main" id="{A0DD63F6-07B3-4D4C-D37F-F99F6EA6CE4C}"/>
              </a:ext>
            </a:extLst>
          </p:cNvPr>
          <p:cNvPicPr>
            <a:picLocks noChangeAspect="1"/>
          </p:cNvPicPr>
          <p:nvPr/>
        </p:nvPicPr>
        <p:blipFill rotWithShape="1">
          <a:blip r:embed="rId7"/>
          <a:srcRect b="17046"/>
          <a:stretch/>
        </p:blipFill>
        <p:spPr>
          <a:xfrm>
            <a:off x="953847" y="762976"/>
            <a:ext cx="2143509" cy="595354"/>
          </a:xfrm>
          <a:prstGeom prst="rect">
            <a:avLst/>
          </a:prstGeom>
          <a:ln>
            <a:noFill/>
          </a:ln>
          <a:effectLst>
            <a:outerShdw blurRad="292100" dist="139700" dir="2700000" algn="tl" rotWithShape="0">
              <a:srgbClr val="333333">
                <a:alpha val="65000"/>
              </a:srgbClr>
            </a:outerShdw>
          </a:effectLst>
        </p:spPr>
      </p:pic>
      <p:pic>
        <p:nvPicPr>
          <p:cNvPr id="2" name="Рисунок 1">
            <a:extLst>
              <a:ext uri="{FF2B5EF4-FFF2-40B4-BE49-F238E27FC236}">
                <a16:creationId xmlns:a16="http://schemas.microsoft.com/office/drawing/2014/main" id="{BE934A89-6ECE-19A5-8B10-FF083FA573A4}"/>
              </a:ext>
            </a:extLst>
          </p:cNvPr>
          <p:cNvPicPr>
            <a:picLocks noChangeAspect="1"/>
          </p:cNvPicPr>
          <p:nvPr/>
        </p:nvPicPr>
        <p:blipFill rotWithShape="1">
          <a:blip r:embed="rId8"/>
          <a:srcRect l="45038" t="-1466" r="-145" b="-2137"/>
          <a:stretch/>
        </p:blipFill>
        <p:spPr>
          <a:xfrm>
            <a:off x="4139952" y="738625"/>
            <a:ext cx="4798962" cy="3769526"/>
          </a:xfrm>
          <a:prstGeom prst="rect">
            <a:avLst/>
          </a:prstGeom>
        </p:spPr>
      </p:pic>
      <p:pic>
        <p:nvPicPr>
          <p:cNvPr id="13" name="Рисунок 12">
            <a:extLst>
              <a:ext uri="{FF2B5EF4-FFF2-40B4-BE49-F238E27FC236}">
                <a16:creationId xmlns:a16="http://schemas.microsoft.com/office/drawing/2014/main" id="{89A9E99B-76BE-7DA0-D420-E782D5E425E1}"/>
              </a:ext>
            </a:extLst>
          </p:cNvPr>
          <p:cNvPicPr>
            <a:picLocks noChangeAspect="1"/>
          </p:cNvPicPr>
          <p:nvPr/>
        </p:nvPicPr>
        <p:blipFill>
          <a:blip r:embed="rId9"/>
          <a:stretch>
            <a:fillRect/>
          </a:stretch>
        </p:blipFill>
        <p:spPr>
          <a:xfrm>
            <a:off x="30311" y="3288461"/>
            <a:ext cx="4109642" cy="555853"/>
          </a:xfrm>
          <a:prstGeom prst="rect">
            <a:avLst/>
          </a:prstGeom>
        </p:spPr>
      </p:pic>
      <p:pic>
        <p:nvPicPr>
          <p:cNvPr id="17" name="Рисунок 16">
            <a:extLst>
              <a:ext uri="{FF2B5EF4-FFF2-40B4-BE49-F238E27FC236}">
                <a16:creationId xmlns:a16="http://schemas.microsoft.com/office/drawing/2014/main" id="{B08EBF88-A88D-1F86-8A46-6BF8B9E4C587}"/>
              </a:ext>
            </a:extLst>
          </p:cNvPr>
          <p:cNvPicPr>
            <a:picLocks noChangeAspect="1"/>
          </p:cNvPicPr>
          <p:nvPr/>
        </p:nvPicPr>
        <p:blipFill>
          <a:blip r:embed="rId10"/>
          <a:stretch>
            <a:fillRect/>
          </a:stretch>
        </p:blipFill>
        <p:spPr>
          <a:xfrm>
            <a:off x="30311" y="3929796"/>
            <a:ext cx="3762177" cy="1079728"/>
          </a:xfrm>
          <a:prstGeom prst="rect">
            <a:avLst/>
          </a:prstGeom>
        </p:spPr>
      </p:pic>
      <p:pic>
        <p:nvPicPr>
          <p:cNvPr id="19" name="Рисунок 18">
            <a:extLst>
              <a:ext uri="{FF2B5EF4-FFF2-40B4-BE49-F238E27FC236}">
                <a16:creationId xmlns:a16="http://schemas.microsoft.com/office/drawing/2014/main" id="{DA349429-B5D1-FEC9-A2C4-5817666F384E}"/>
              </a:ext>
            </a:extLst>
          </p:cNvPr>
          <p:cNvPicPr>
            <a:picLocks noChangeAspect="1"/>
          </p:cNvPicPr>
          <p:nvPr/>
        </p:nvPicPr>
        <p:blipFill rotWithShape="1">
          <a:blip r:embed="rId11"/>
          <a:srcRect t="13357" r="4567" b="11218"/>
          <a:stretch/>
        </p:blipFill>
        <p:spPr>
          <a:xfrm>
            <a:off x="3929560" y="4566458"/>
            <a:ext cx="3017391" cy="504902"/>
          </a:xfrm>
          <a:prstGeom prst="rect">
            <a:avLst/>
          </a:prstGeom>
        </p:spPr>
      </p:pic>
      <p:sp>
        <p:nvSpPr>
          <p:cNvPr id="20" name="Прямоугольник 19">
            <a:extLst>
              <a:ext uri="{FF2B5EF4-FFF2-40B4-BE49-F238E27FC236}">
                <a16:creationId xmlns:a16="http://schemas.microsoft.com/office/drawing/2014/main" id="{11E80A5B-E3B8-D16D-3B0F-B3C3EA85633F}"/>
              </a:ext>
            </a:extLst>
          </p:cNvPr>
          <p:cNvSpPr/>
          <p:nvPr/>
        </p:nvSpPr>
        <p:spPr>
          <a:xfrm>
            <a:off x="4139952" y="4274095"/>
            <a:ext cx="4798962" cy="23969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dirty="0">
              <a:latin typeface="PT Sans" panose="020B0503020203020204" pitchFamily="34" charset="-52"/>
            </a:endParaRPr>
          </a:p>
        </p:txBody>
      </p:sp>
      <p:sp>
        <p:nvSpPr>
          <p:cNvPr id="21" name="Номер слайда 20">
            <a:extLst>
              <a:ext uri="{FF2B5EF4-FFF2-40B4-BE49-F238E27FC236}">
                <a16:creationId xmlns:a16="http://schemas.microsoft.com/office/drawing/2014/main" id="{480D719D-1434-E632-B908-55A11AB26102}"/>
              </a:ext>
            </a:extLst>
          </p:cNvPr>
          <p:cNvSpPr>
            <a:spLocks noGrp="1"/>
          </p:cNvSpPr>
          <p:nvPr>
            <p:ph type="sldNum" sz="quarter" idx="12"/>
          </p:nvPr>
        </p:nvSpPr>
        <p:spPr/>
        <p:txBody>
          <a:bodyPr/>
          <a:lstStyle/>
          <a:p>
            <a:fld id="{B19B0651-EE4F-4900-A07F-96A6BFA9D0F0}" type="slidenum">
              <a:rPr lang="ru-RU" smtClean="0"/>
              <a:t>22</a:t>
            </a:fld>
            <a:endParaRPr lang="ru-RU"/>
          </a:p>
        </p:txBody>
      </p:sp>
    </p:spTree>
    <p:extLst>
      <p:ext uri="{BB962C8B-B14F-4D97-AF65-F5344CB8AC3E}">
        <p14:creationId xmlns:p14="http://schemas.microsoft.com/office/powerpoint/2010/main" val="1712567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9762"/>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7586" y="196716"/>
            <a:ext cx="6912962" cy="307777"/>
          </a:xfrm>
          <a:prstGeom prst="rect">
            <a:avLst/>
          </a:prstGeom>
          <a:noFill/>
        </p:spPr>
        <p:txBody>
          <a:bodyPr wrap="square" rtlCol="0">
            <a:spAutoFit/>
          </a:bodyPr>
          <a:lstStyle/>
          <a:p>
            <a:r>
              <a:rPr lang="ru-RU" sz="1400" dirty="0">
                <a:solidFill>
                  <a:schemeClr val="bg1"/>
                </a:solidFill>
                <a:latin typeface="PT Sans" panose="020B0503020203020204"/>
              </a:rPr>
              <a:t>Значимость результатов и перспективы развития исследования</a:t>
            </a:r>
          </a:p>
        </p:txBody>
      </p:sp>
      <p:sp>
        <p:nvSpPr>
          <p:cNvPr id="4" name="Номер слайда 3">
            <a:extLst>
              <a:ext uri="{FF2B5EF4-FFF2-40B4-BE49-F238E27FC236}">
                <a16:creationId xmlns:a16="http://schemas.microsoft.com/office/drawing/2014/main" id="{8A2603FD-9E43-0D53-AC18-13926298EE62}"/>
              </a:ext>
            </a:extLst>
          </p:cNvPr>
          <p:cNvSpPr>
            <a:spLocks noGrp="1"/>
          </p:cNvSpPr>
          <p:nvPr>
            <p:ph type="sldNum" sz="quarter" idx="12"/>
          </p:nvPr>
        </p:nvSpPr>
        <p:spPr/>
        <p:txBody>
          <a:bodyPr/>
          <a:lstStyle/>
          <a:p>
            <a:fld id="{B19B0651-EE4F-4900-A07F-96A6BFA9D0F0}" type="slidenum">
              <a:rPr lang="ru-RU" smtClean="0"/>
              <a:t>23</a:t>
            </a:fld>
            <a:endParaRPr lang="ru-RU"/>
          </a:p>
        </p:txBody>
      </p:sp>
      <p:sp>
        <p:nvSpPr>
          <p:cNvPr id="8" name="AutoShape 2" descr="https://teams.microsoft.com/api/mt/emea/beta/users/8:orgid:be023311-11b2-41ff-bcef-73615594cc9a/profilepicturev2?displayname=%D0%9B%D0%B8%D0%BF%D0%B0%D1%87%D0%B5%D0%B2%20%D0%95%D0%B2%D0%B3%D0%B5%D0%BD%D0%B8%D0%B9%20%D0%9A%D0%BE%D0%BD%D1%81%D1%82%D0%B0%D0%BD%D1%82%D0%B8%D0%BD%D0%BE%D0%B2%D0%B8%D1%87&amp;size=HR196x196">
            <a:extLst>
              <a:ext uri="{FF2B5EF4-FFF2-40B4-BE49-F238E27FC236}">
                <a16:creationId xmlns:a16="http://schemas.microsoft.com/office/drawing/2014/main" id="{196BDF98-F196-4059-B243-D68B4D9D0B55}"/>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a:extLst>
              <a:ext uri="{FF2B5EF4-FFF2-40B4-BE49-F238E27FC236}">
                <a16:creationId xmlns:a16="http://schemas.microsoft.com/office/drawing/2014/main" id="{F3C5A1B9-8D90-4EA6-883B-F5B34BEF5B24}"/>
              </a:ext>
            </a:extLst>
          </p:cNvPr>
          <p:cNvSpPr/>
          <p:nvPr/>
        </p:nvSpPr>
        <p:spPr>
          <a:xfrm>
            <a:off x="390364" y="1039043"/>
            <a:ext cx="8363272" cy="184665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spcAft>
                <a:spcPts val="600"/>
              </a:spcAft>
            </a:pPr>
            <a:r>
              <a:rPr lang="ru-RU" sz="1100" dirty="0">
                <a:latin typeface="PT Sans" panose="020B0503020203020204"/>
              </a:rPr>
              <a:t>Созданная модель персонализированного  обучения математике спроектирована на основе интеграции ведущих дидактических идей, семантических технологий и интеллектуальных  образовательных сервисов для обеспечения индивидуального подхода при реализации электронного обучения в системе школьного математического образования. </a:t>
            </a:r>
          </a:p>
          <a:p>
            <a:pPr>
              <a:spcAft>
                <a:spcPts val="600"/>
              </a:spcAft>
            </a:pPr>
            <a:r>
              <a:rPr lang="ru-RU" sz="1100" dirty="0">
                <a:latin typeface="PT Sans" panose="020B0503020203020204"/>
              </a:rPr>
              <a:t>Онтологический подход при проектировании формальной модели разделов школьной математики позволяет выделить новые подходы в педагогическом дизайне курса и в структурировании содержания учебных материалов, тестовых обучающих систем.</a:t>
            </a:r>
          </a:p>
          <a:p>
            <a:pPr lvl="0">
              <a:spcAft>
                <a:spcPts val="600"/>
              </a:spcAft>
            </a:pPr>
            <a:r>
              <a:rPr lang="ru-RU" sz="1100" dirty="0">
                <a:latin typeface="PT Sans" panose="020B0503020203020204"/>
              </a:rPr>
              <a:t>Проектирование обучающих систем с использованием онтологического подхода позволяет создавать новые схемы учения (тренажеры, адаптивные тесты) для развития математического мышления школьников.</a:t>
            </a:r>
          </a:p>
          <a:p>
            <a:pPr lvl="0">
              <a:spcAft>
                <a:spcPts val="600"/>
              </a:spcAft>
            </a:pPr>
            <a:r>
              <a:rPr lang="ru-RU" sz="1100" dirty="0">
                <a:latin typeface="PT Sans" panose="020B0503020203020204"/>
              </a:rPr>
              <a:t>Инновационный математический электронный курс внедрен как пилотный проект в подготовку по планиметрии школьников Республики Татарстан и получил высокую оценку всех участников образовательного процесса.</a:t>
            </a:r>
          </a:p>
        </p:txBody>
      </p:sp>
      <p:sp>
        <p:nvSpPr>
          <p:cNvPr id="10" name="Прямоугольник 9">
            <a:extLst>
              <a:ext uri="{FF2B5EF4-FFF2-40B4-BE49-F238E27FC236}">
                <a16:creationId xmlns:a16="http://schemas.microsoft.com/office/drawing/2014/main" id="{B473CCC5-46E2-4FA1-A6F5-32EA420A435E}"/>
              </a:ext>
            </a:extLst>
          </p:cNvPr>
          <p:cNvSpPr/>
          <p:nvPr/>
        </p:nvSpPr>
        <p:spPr>
          <a:xfrm>
            <a:off x="390364" y="3185958"/>
            <a:ext cx="8363272" cy="152349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spcAft>
                <a:spcPts val="600"/>
              </a:spcAft>
            </a:pPr>
            <a:r>
              <a:rPr lang="ru-RU" sz="1100" dirty="0">
                <a:latin typeface="PT Sans" panose="020B0503020203020204"/>
              </a:rPr>
              <a:t>Внедрение семантических технологий открывает широкие перспективы для цифровизации школьного образования по проектированию новых обучающих экосистем, включающих предметные онтологии, системы преемственных персонализированных электронных курсов, интеллектуальные сервисы (системы контроля знаний, библиотечные поисковые сервисы, тестовые генераторы и т.д.).</a:t>
            </a:r>
          </a:p>
          <a:p>
            <a:pPr>
              <a:spcAft>
                <a:spcPts val="600"/>
              </a:spcAft>
            </a:pPr>
            <a:r>
              <a:rPr lang="ru-RU" sz="1100" dirty="0">
                <a:latin typeface="PT Sans" panose="020B0503020203020204"/>
              </a:rPr>
              <a:t>Разработка новых механизмов проверки эффективности применения цифровых технологий в обучении, применения </a:t>
            </a:r>
            <a:r>
              <a:rPr lang="ru-RU" sz="1100" dirty="0" err="1">
                <a:latin typeface="PT Sans" panose="020B0503020203020204"/>
              </a:rPr>
              <a:t>нейросетевых</a:t>
            </a:r>
            <a:r>
              <a:rPr lang="ru-RU" sz="1100" dirty="0">
                <a:latin typeface="PT Sans" panose="020B0503020203020204"/>
              </a:rPr>
              <a:t> технологий для осуществления персонализации обучения при внедрении электронных ресурсов создает возможности обеспечения качественного математического образования в цифровом пространстве. Для решения этих задач потребуется создание больших персонализированных коллекций данных, использование методов машинного обучения для их обработки. Актуальным направлением является разработка методов оценки точности и эффективности прогнозирования персональных рекомендаций.</a:t>
            </a:r>
          </a:p>
        </p:txBody>
      </p:sp>
    </p:spTree>
    <p:extLst>
      <p:ext uri="{BB962C8B-B14F-4D97-AF65-F5344CB8AC3E}">
        <p14:creationId xmlns:p14="http://schemas.microsoft.com/office/powerpoint/2010/main" val="3241854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на открытом воздухе, статуя, строительство, скульптура&#10;&#10;Автоматически созданное описание">
            <a:extLst>
              <a:ext uri="{FF2B5EF4-FFF2-40B4-BE49-F238E27FC236}">
                <a16:creationId xmlns:a16="http://schemas.microsoft.com/office/drawing/2014/main" id="{81B0BB3D-4456-C7E8-5442-4D31289B02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82" b="8804"/>
          <a:stretch/>
        </p:blipFill>
        <p:spPr>
          <a:xfrm>
            <a:off x="0" y="4106"/>
            <a:ext cx="9144000" cy="5091019"/>
          </a:xfrm>
          <a:prstGeom prst="rect">
            <a:avLst/>
          </a:prstGeom>
        </p:spPr>
      </p:pic>
      <p:sp>
        <p:nvSpPr>
          <p:cNvPr id="6" name="TextBox 5"/>
          <p:cNvSpPr txBox="1"/>
          <p:nvPr/>
        </p:nvSpPr>
        <p:spPr>
          <a:xfrm>
            <a:off x="6012160" y="483518"/>
            <a:ext cx="2232248" cy="307777"/>
          </a:xfrm>
          <a:prstGeom prst="rect">
            <a:avLst/>
          </a:prstGeom>
          <a:noFill/>
        </p:spPr>
        <p:txBody>
          <a:bodyPr wrap="square" rtlCol="0">
            <a:spAutoFit/>
          </a:bodyPr>
          <a:lstStyle/>
          <a:p>
            <a:r>
              <a:rPr lang="ru-RU" sz="1400" dirty="0">
                <a:solidFill>
                  <a:schemeClr val="bg1"/>
                </a:solidFill>
                <a:latin typeface="PT Sans" panose="020B0503020203020204" pitchFamily="34" charset="-52"/>
              </a:rPr>
              <a:t>Благодарим за внимание!</a:t>
            </a:r>
          </a:p>
        </p:txBody>
      </p:sp>
      <p:sp>
        <p:nvSpPr>
          <p:cNvPr id="3" name="Номер слайда 2">
            <a:extLst>
              <a:ext uri="{FF2B5EF4-FFF2-40B4-BE49-F238E27FC236}">
                <a16:creationId xmlns:a16="http://schemas.microsoft.com/office/drawing/2014/main" id="{405097A9-C1A7-3AF1-65E7-468D64862190}"/>
              </a:ext>
            </a:extLst>
          </p:cNvPr>
          <p:cNvSpPr>
            <a:spLocks noGrp="1"/>
          </p:cNvSpPr>
          <p:nvPr>
            <p:ph type="sldNum" sz="quarter" idx="12"/>
          </p:nvPr>
        </p:nvSpPr>
        <p:spPr/>
        <p:txBody>
          <a:bodyPr/>
          <a:lstStyle/>
          <a:p>
            <a:fld id="{B19B0651-EE4F-4900-A07F-96A6BFA9D0F0}" type="slidenum">
              <a:rPr lang="ru-RU" smtClean="0"/>
              <a:t>24</a:t>
            </a:fld>
            <a:endParaRPr lang="ru-RU"/>
          </a:p>
        </p:txBody>
      </p:sp>
    </p:spTree>
    <p:extLst>
      <p:ext uri="{BB962C8B-B14F-4D97-AF65-F5344CB8AC3E}">
        <p14:creationId xmlns:p14="http://schemas.microsoft.com/office/powerpoint/2010/main" val="107947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924"/>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4073" y="184996"/>
            <a:ext cx="4625077" cy="307777"/>
          </a:xfrm>
          <a:prstGeom prst="rect">
            <a:avLst/>
          </a:prstGeom>
          <a:noFill/>
        </p:spPr>
        <p:txBody>
          <a:bodyPr wrap="square" rtlCol="0">
            <a:spAutoFit/>
          </a:bodyPr>
          <a:lstStyle/>
          <a:p>
            <a:r>
              <a:rPr lang="ru-RU" sz="1400" dirty="0">
                <a:solidFill>
                  <a:schemeClr val="bg1"/>
                </a:solidFill>
                <a:latin typeface="PT Sans" panose="020B0503020203020204"/>
              </a:rPr>
              <a:t>Цель и задачи проекта </a:t>
            </a:r>
          </a:p>
        </p:txBody>
      </p:sp>
      <p:sp>
        <p:nvSpPr>
          <p:cNvPr id="2" name="TextBox 1">
            <a:extLst>
              <a:ext uri="{FF2B5EF4-FFF2-40B4-BE49-F238E27FC236}">
                <a16:creationId xmlns:a16="http://schemas.microsoft.com/office/drawing/2014/main" id="{7A9ACF8C-2A6E-EEB7-B1A0-7DBB1023B7CB}"/>
              </a:ext>
            </a:extLst>
          </p:cNvPr>
          <p:cNvSpPr txBox="1"/>
          <p:nvPr/>
        </p:nvSpPr>
        <p:spPr>
          <a:xfrm flipH="1">
            <a:off x="323527" y="1131590"/>
            <a:ext cx="8363273" cy="2769989"/>
          </a:xfrm>
          <a:prstGeom prst="rect">
            <a:avLst/>
          </a:prstGeom>
          <a:noFill/>
        </p:spPr>
        <p:txBody>
          <a:bodyPr wrap="square" rtlCol="0">
            <a:spAutoFit/>
          </a:bodyPr>
          <a:lstStyle/>
          <a:p>
            <a:pPr>
              <a:spcAft>
                <a:spcPts val="600"/>
              </a:spcAft>
            </a:pPr>
            <a:r>
              <a:rPr lang="ru-RU" sz="1200" b="1" dirty="0">
                <a:latin typeface="PT Sans" panose="020B0503020203020204" pitchFamily="34" charset="-52"/>
              </a:rPr>
              <a:t>Цель проекта: </a:t>
            </a:r>
            <a:r>
              <a:rPr lang="ru-RU" sz="1200" b="0" i="0" dirty="0">
                <a:solidFill>
                  <a:srgbClr val="000000"/>
                </a:solidFill>
                <a:effectLst/>
                <a:latin typeface="PT Sans" panose="020B0503020203020204" pitchFamily="34" charset="-52"/>
              </a:rPr>
              <a:t>проектирование и реализация персонализированной цифровой модели обучения школьной математике на площадке электронного обучения Казанского федерального университета с помощью интеллектуальных рекомендательных систем, разрабатываемой на базе онтологии школьной математики </a:t>
            </a:r>
            <a:r>
              <a:rPr lang="ru-RU" sz="1200" b="0" i="0" dirty="0" err="1">
                <a:solidFill>
                  <a:srgbClr val="000000"/>
                </a:solidFill>
                <a:effectLst/>
                <a:latin typeface="PT Sans" panose="020B0503020203020204" pitchFamily="34" charset="-52"/>
              </a:rPr>
              <a:t>OntoMathEdu</a:t>
            </a:r>
            <a:r>
              <a:rPr lang="ru-RU" sz="1200" dirty="0">
                <a:solidFill>
                  <a:srgbClr val="000000"/>
                </a:solidFill>
                <a:latin typeface="PT Sans" panose="020B0503020203020204" pitchFamily="34" charset="-52"/>
              </a:rPr>
              <a:t>.</a:t>
            </a:r>
            <a:endParaRPr lang="ru-RU" sz="1200" b="0" i="0" dirty="0">
              <a:solidFill>
                <a:srgbClr val="000000"/>
              </a:solidFill>
              <a:effectLst/>
              <a:latin typeface="PT Sans" panose="020B0503020203020204" pitchFamily="34" charset="-52"/>
            </a:endParaRPr>
          </a:p>
          <a:p>
            <a:pPr>
              <a:spcAft>
                <a:spcPts val="600"/>
              </a:spcAft>
            </a:pPr>
            <a:endParaRPr lang="ru-RU" sz="1200" b="0" i="0" dirty="0">
              <a:solidFill>
                <a:srgbClr val="000000"/>
              </a:solidFill>
              <a:effectLst/>
              <a:latin typeface="PT Sans" panose="020B0503020203020204" pitchFamily="34" charset="-52"/>
            </a:endParaRPr>
          </a:p>
          <a:p>
            <a:pPr>
              <a:spcAft>
                <a:spcPts val="600"/>
              </a:spcAft>
            </a:pPr>
            <a:r>
              <a:rPr lang="ru-RU" sz="1200" b="1" i="0" dirty="0">
                <a:effectLst/>
                <a:latin typeface="PT Sans" panose="020B0503020203020204" pitchFamily="34" charset="-52"/>
              </a:rPr>
              <a:t>Задачи проекта</a:t>
            </a:r>
            <a:r>
              <a:rPr lang="ru-RU" sz="1200" b="1" dirty="0">
                <a:latin typeface="PT Sans" panose="020B0503020203020204" pitchFamily="34" charset="-52"/>
              </a:rPr>
              <a:t>: </a:t>
            </a:r>
          </a:p>
          <a:p>
            <a:pPr>
              <a:spcAft>
                <a:spcPts val="600"/>
              </a:spcAft>
            </a:pPr>
            <a:r>
              <a:rPr lang="ru-RU" sz="1200" b="0" i="0" dirty="0">
                <a:solidFill>
                  <a:srgbClr val="000000"/>
                </a:solidFill>
                <a:effectLst/>
                <a:latin typeface="PT Sans" panose="020B0503020203020204" pitchFamily="34" charset="-52"/>
              </a:rPr>
              <a:t>Анализ существующих мировых тенденций цифровизации среднего образования и разработка на их основе рекомендаций по цифровизации математического образования.</a:t>
            </a:r>
          </a:p>
          <a:p>
            <a:pPr>
              <a:spcAft>
                <a:spcPts val="600"/>
              </a:spcAft>
            </a:pPr>
            <a:r>
              <a:rPr lang="ru-RU" sz="1200" b="0" i="0" dirty="0">
                <a:solidFill>
                  <a:srgbClr val="000000"/>
                </a:solidFill>
                <a:effectLst/>
                <a:latin typeface="PT Sans" panose="020B0503020203020204" pitchFamily="34" charset="-52"/>
              </a:rPr>
              <a:t>Построение модели электронного обучения математике на основе персонализированного подхода.</a:t>
            </a:r>
          </a:p>
          <a:p>
            <a:pPr>
              <a:spcAft>
                <a:spcPts val="600"/>
              </a:spcAft>
            </a:pPr>
            <a:r>
              <a:rPr lang="ru-RU" sz="1200" b="0" i="0" dirty="0">
                <a:solidFill>
                  <a:srgbClr val="000000"/>
                </a:solidFill>
                <a:effectLst/>
                <a:latin typeface="PT Sans" panose="020B0503020203020204" pitchFamily="34" charset="-52"/>
              </a:rPr>
              <a:t>Создание новых образовательных электронных ресурсов по математике с интеллектуальными сервисами и их внедрение </a:t>
            </a:r>
            <a:r>
              <a:rPr lang="ru-RU" sz="1200" dirty="0">
                <a:solidFill>
                  <a:srgbClr val="000000"/>
                </a:solidFill>
                <a:latin typeface="PT Sans" panose="020B0503020203020204" pitchFamily="34" charset="-52"/>
              </a:rPr>
              <a:t>на площадке электронного обучения Казанского федерального университета.</a:t>
            </a:r>
            <a:endParaRPr lang="ru-RU" sz="1200" b="0" i="0" dirty="0">
              <a:solidFill>
                <a:srgbClr val="000000"/>
              </a:solidFill>
              <a:effectLst/>
              <a:latin typeface="PT Sans" panose="020B0503020203020204" pitchFamily="34" charset="-52"/>
            </a:endParaRPr>
          </a:p>
          <a:p>
            <a:pPr>
              <a:spcAft>
                <a:spcPts val="600"/>
              </a:spcAft>
            </a:pPr>
            <a:r>
              <a:rPr lang="ru-RU" sz="1200" b="0" i="0" dirty="0">
                <a:solidFill>
                  <a:srgbClr val="000000"/>
                </a:solidFill>
                <a:effectLst/>
                <a:latin typeface="PT Sans" panose="020B0503020203020204" pitchFamily="34" charset="-52"/>
              </a:rPr>
              <a:t>Организация психолого-педагогической диагностики эффективности разработанного электронного курса </a:t>
            </a:r>
            <a:r>
              <a:rPr lang="ru-RU" sz="1200" dirty="0">
                <a:solidFill>
                  <a:srgbClr val="000000"/>
                </a:solidFill>
                <a:latin typeface="PT Sans" panose="020B0503020203020204" pitchFamily="34" charset="-52"/>
              </a:rPr>
              <a:t>с  персонализированной цифровой модели обучения математике </a:t>
            </a:r>
            <a:r>
              <a:rPr lang="ru-RU" sz="1200" b="0" i="0" dirty="0">
                <a:solidFill>
                  <a:srgbClr val="000000"/>
                </a:solidFill>
                <a:effectLst/>
                <a:latin typeface="PT Sans" panose="020B0503020203020204" pitchFamily="34" charset="-52"/>
              </a:rPr>
              <a:t>в системе общего математического образования.</a:t>
            </a:r>
            <a:endParaRPr lang="ru-RU" sz="1200" b="1" dirty="0">
              <a:latin typeface="PT Sans" panose="020B0503020203020204" pitchFamily="34" charset="-52"/>
            </a:endParaRPr>
          </a:p>
        </p:txBody>
      </p:sp>
      <p:sp>
        <p:nvSpPr>
          <p:cNvPr id="3" name="Номер слайда 2">
            <a:extLst>
              <a:ext uri="{FF2B5EF4-FFF2-40B4-BE49-F238E27FC236}">
                <a16:creationId xmlns:a16="http://schemas.microsoft.com/office/drawing/2014/main" id="{DAB35EB0-D139-49F4-BCCA-199BAFB55CFF}"/>
              </a:ext>
            </a:extLst>
          </p:cNvPr>
          <p:cNvSpPr>
            <a:spLocks noGrp="1"/>
          </p:cNvSpPr>
          <p:nvPr>
            <p:ph type="sldNum" sz="quarter" idx="12"/>
          </p:nvPr>
        </p:nvSpPr>
        <p:spPr/>
        <p:txBody>
          <a:bodyPr/>
          <a:lstStyle/>
          <a:p>
            <a:fld id="{B19B0651-EE4F-4900-A07F-96A6BFA9D0F0}" type="slidenum">
              <a:rPr lang="ru-RU" smtClean="0"/>
              <a:t>3</a:t>
            </a:fld>
            <a:endParaRPr lang="ru-RU"/>
          </a:p>
        </p:txBody>
      </p:sp>
    </p:spTree>
    <p:extLst>
      <p:ext uri="{BB962C8B-B14F-4D97-AF65-F5344CB8AC3E}">
        <p14:creationId xmlns:p14="http://schemas.microsoft.com/office/powerpoint/2010/main" val="189561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924"/>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4073" y="184996"/>
            <a:ext cx="4625077" cy="307777"/>
          </a:xfrm>
          <a:prstGeom prst="rect">
            <a:avLst/>
          </a:prstGeom>
          <a:noFill/>
        </p:spPr>
        <p:txBody>
          <a:bodyPr wrap="square" rtlCol="0">
            <a:spAutoFit/>
          </a:bodyPr>
          <a:lstStyle/>
          <a:p>
            <a:r>
              <a:rPr lang="ru-RU" sz="1400" dirty="0">
                <a:solidFill>
                  <a:schemeClr val="bg1"/>
                </a:solidFill>
                <a:latin typeface="PT Sans" panose="020B0503020203020204"/>
              </a:rPr>
              <a:t>Основные результаты проекта</a:t>
            </a:r>
          </a:p>
        </p:txBody>
      </p:sp>
      <p:sp>
        <p:nvSpPr>
          <p:cNvPr id="2" name="TextBox 1">
            <a:extLst>
              <a:ext uri="{FF2B5EF4-FFF2-40B4-BE49-F238E27FC236}">
                <a16:creationId xmlns:a16="http://schemas.microsoft.com/office/drawing/2014/main" id="{7A9ACF8C-2A6E-EEB7-B1A0-7DBB1023B7CB}"/>
              </a:ext>
            </a:extLst>
          </p:cNvPr>
          <p:cNvSpPr txBox="1"/>
          <p:nvPr/>
        </p:nvSpPr>
        <p:spPr>
          <a:xfrm flipH="1">
            <a:off x="283924" y="920530"/>
            <a:ext cx="8576151" cy="36471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ru-RU" sz="1100" dirty="0">
                <a:latin typeface="PT Sans" panose="020B0503020203020204" pitchFamily="34" charset="-52"/>
              </a:rPr>
              <a:t>Методами онтологического инжиниринга впервые разработана </a:t>
            </a:r>
            <a:r>
              <a:rPr lang="ru-RU" sz="1100" dirty="0" err="1">
                <a:latin typeface="PT Sans" panose="020B0503020203020204" pitchFamily="34" charset="-52"/>
              </a:rPr>
              <a:t>полилингвальная</a:t>
            </a:r>
            <a:r>
              <a:rPr lang="ru-RU" sz="1100" dirty="0">
                <a:latin typeface="PT Sans" panose="020B0503020203020204" pitchFamily="34" charset="-52"/>
              </a:rPr>
              <a:t> образовательная онтология с терминологическими системами математических понятий на русском, английском и татарском языках. </a:t>
            </a:r>
          </a:p>
          <a:p>
            <a:pPr lvl="0"/>
            <a:endParaRPr lang="ru-RU" sz="1100" dirty="0">
              <a:latin typeface="PT Sans" panose="020B0503020203020204" pitchFamily="34" charset="-52"/>
            </a:endParaRPr>
          </a:p>
          <a:p>
            <a:pPr lvl="0"/>
            <a:r>
              <a:rPr lang="ru-RU" sz="1100" dirty="0">
                <a:latin typeface="PT Sans" panose="020B0503020203020204" pitchFamily="34" charset="-52"/>
              </a:rPr>
              <a:t>Предложена новая структура организации онтологий с образовательными проекциями, образовательными уровнями и </a:t>
            </a:r>
            <a:r>
              <a:rPr lang="ru-RU" sz="1100" dirty="0" err="1">
                <a:latin typeface="PT Sans" panose="020B0503020203020204" pitchFamily="34" charset="-52"/>
              </a:rPr>
              <a:t>пререквизитами</a:t>
            </a:r>
            <a:r>
              <a:rPr lang="ru-RU" sz="1100" dirty="0">
                <a:latin typeface="PT Sans" panose="020B0503020203020204" pitchFamily="34" charset="-52"/>
              </a:rPr>
              <a:t>.</a:t>
            </a:r>
          </a:p>
          <a:p>
            <a:pPr lvl="0"/>
            <a:endParaRPr lang="ru-RU" sz="1100" dirty="0">
              <a:latin typeface="PT Sans" panose="020B0503020203020204" pitchFamily="34" charset="-52"/>
            </a:endParaRPr>
          </a:p>
          <a:p>
            <a:pPr lvl="0"/>
            <a:r>
              <a:rPr lang="ru-RU" sz="1100" dirty="0">
                <a:latin typeface="PT Sans" panose="020B0503020203020204" pitchFamily="34" charset="-52"/>
              </a:rPr>
              <a:t>При проектировании  образовательной онтологии создана формальная модель одного из разделов школьной математики (планиметрии), которая системно представляет все понятия, различные  типы отношений между понятиями (в том числе дидактические отношения) в выбранной предметной области.</a:t>
            </a:r>
          </a:p>
          <a:p>
            <a:pPr lvl="0"/>
            <a:endParaRPr lang="ru-RU" sz="1100" dirty="0">
              <a:latin typeface="PT Sans" panose="020B0503020203020204" pitchFamily="34" charset="-52"/>
            </a:endParaRPr>
          </a:p>
          <a:p>
            <a:pPr lvl="0"/>
            <a:r>
              <a:rPr lang="ru-RU" sz="1100" dirty="0">
                <a:latin typeface="PT Sans" panose="020B0503020203020204" pitchFamily="34" charset="-52"/>
              </a:rPr>
              <a:t>Впервые спроектировано облако Открытых связанных данных для математического образования, для которого  в качестве ядра использована модель разработанной </a:t>
            </a:r>
            <a:r>
              <a:rPr lang="ru-RU" sz="1100" dirty="0" err="1">
                <a:latin typeface="PT Sans" panose="020B0503020203020204" pitchFamily="34" charset="-52"/>
              </a:rPr>
              <a:t>полилингвальной</a:t>
            </a:r>
            <a:r>
              <a:rPr lang="ru-RU" sz="1100" dirty="0">
                <a:latin typeface="PT Sans" panose="020B0503020203020204" pitchFamily="34" charset="-52"/>
              </a:rPr>
              <a:t>  образовательной онтологии.</a:t>
            </a:r>
          </a:p>
          <a:p>
            <a:pPr lvl="0"/>
            <a:endParaRPr lang="ru-RU" sz="1100" dirty="0">
              <a:latin typeface="PT Sans" panose="020B0503020203020204" pitchFamily="34" charset="-52"/>
            </a:endParaRPr>
          </a:p>
          <a:p>
            <a:pPr lvl="0"/>
            <a:r>
              <a:rPr lang="ru-RU" sz="1100" dirty="0">
                <a:latin typeface="PT Sans" panose="020B0503020203020204" pitchFamily="34" charset="-52"/>
              </a:rPr>
              <a:t>Разработана персонализированная модель обучения математике на основе семантических технологий.</a:t>
            </a:r>
          </a:p>
          <a:p>
            <a:pPr lvl="0"/>
            <a:endParaRPr lang="ru-RU" sz="1100" dirty="0">
              <a:latin typeface="PT Sans" panose="020B0503020203020204" pitchFamily="34" charset="-52"/>
            </a:endParaRPr>
          </a:p>
          <a:p>
            <a:pPr lvl="0"/>
            <a:r>
              <a:rPr lang="ru-RU" sz="1100" dirty="0">
                <a:latin typeface="PT Sans" panose="020B0503020203020204" pitchFamily="34" charset="-52"/>
              </a:rPr>
              <a:t>Разработана цифровая образовательная экосистема, включающая онтологию, инструменты текстовой аналитики и сервисы для управления математическим знанием в различных образовательных приложениях.</a:t>
            </a:r>
          </a:p>
          <a:p>
            <a:pPr lvl="0"/>
            <a:endParaRPr lang="ru-RU" sz="1100" dirty="0">
              <a:latin typeface="PT Sans" panose="020B0503020203020204" pitchFamily="34" charset="-52"/>
            </a:endParaRPr>
          </a:p>
          <a:p>
            <a:r>
              <a:rPr lang="ru-RU" sz="1100" dirty="0">
                <a:latin typeface="PT Sans" panose="020B0503020203020204" pitchFamily="34" charset="-52"/>
              </a:rPr>
              <a:t>Впервые для школьного образования разработан и внедрен на электронной площадке Казанского федерального университета новый учебный курс на основе интеграции персонализированных методик обучения, семантических технологий и инструментов  геймификации. В структуре курса содержится уникальный обучающий тренажер с встроенным персонализированным тестом по обучению и проверке процесса решения задач по планиметрии.</a:t>
            </a:r>
            <a:endParaRPr lang="ru-RU" sz="1100" b="1" dirty="0">
              <a:latin typeface="PT Sans" panose="020B0503020203020204" pitchFamily="34" charset="-52"/>
            </a:endParaRPr>
          </a:p>
        </p:txBody>
      </p:sp>
      <p:sp>
        <p:nvSpPr>
          <p:cNvPr id="3" name="Номер слайда 2">
            <a:extLst>
              <a:ext uri="{FF2B5EF4-FFF2-40B4-BE49-F238E27FC236}">
                <a16:creationId xmlns:a16="http://schemas.microsoft.com/office/drawing/2014/main" id="{0A3F7442-21B3-BBE6-76FF-3A2F57ED292F}"/>
              </a:ext>
            </a:extLst>
          </p:cNvPr>
          <p:cNvSpPr>
            <a:spLocks noGrp="1"/>
          </p:cNvSpPr>
          <p:nvPr>
            <p:ph type="sldNum" sz="quarter" idx="12"/>
          </p:nvPr>
        </p:nvSpPr>
        <p:spPr/>
        <p:txBody>
          <a:bodyPr/>
          <a:lstStyle/>
          <a:p>
            <a:fld id="{B19B0651-EE4F-4900-A07F-96A6BFA9D0F0}" type="slidenum">
              <a:rPr lang="ru-RU" smtClean="0"/>
              <a:t>4</a:t>
            </a:fld>
            <a:endParaRPr lang="ru-RU" dirty="0"/>
          </a:p>
        </p:txBody>
      </p:sp>
    </p:spTree>
    <p:extLst>
      <p:ext uri="{BB962C8B-B14F-4D97-AF65-F5344CB8AC3E}">
        <p14:creationId xmlns:p14="http://schemas.microsoft.com/office/powerpoint/2010/main" val="356753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5324B7A-EA47-834C-5B3C-6FCE175F2320}"/>
              </a:ext>
            </a:extLst>
          </p:cNvPr>
          <p:cNvSpPr txBox="1"/>
          <p:nvPr/>
        </p:nvSpPr>
        <p:spPr>
          <a:xfrm flipH="1">
            <a:off x="71500" y="885521"/>
            <a:ext cx="8915387" cy="393954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spcAft>
                <a:spcPts val="600"/>
              </a:spcAft>
            </a:pPr>
            <a:r>
              <a:rPr lang="ru-RU" sz="1200" b="1" dirty="0">
                <a:latin typeface="PT Sans" panose="020B0503020203020204" pitchFamily="34" charset="-52"/>
              </a:rPr>
              <a:t>Персонализированная цифровая модель обучения математике</a:t>
            </a: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r>
              <a:rPr lang="ru-RU" sz="1200" b="1" dirty="0">
                <a:latin typeface="PT Sans" panose="020B0503020203020204" pitchFamily="34" charset="-52"/>
              </a:rPr>
              <a:t> </a:t>
            </a:r>
          </a:p>
        </p:txBody>
      </p:sp>
      <p:sp>
        <p:nvSpPr>
          <p:cNvPr id="5" name="Прямоугольник 4"/>
          <p:cNvSpPr/>
          <p:nvPr/>
        </p:nvSpPr>
        <p:spPr>
          <a:xfrm>
            <a:off x="0" y="1924"/>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7870" y="181328"/>
            <a:ext cx="4625077" cy="307777"/>
          </a:xfrm>
          <a:prstGeom prst="rect">
            <a:avLst/>
          </a:prstGeom>
          <a:noFill/>
        </p:spPr>
        <p:txBody>
          <a:bodyPr wrap="square" rtlCol="0">
            <a:spAutoFit/>
          </a:bodyPr>
          <a:lstStyle/>
          <a:p>
            <a:r>
              <a:rPr lang="ru-RU" sz="1400" dirty="0">
                <a:solidFill>
                  <a:schemeClr val="bg1"/>
                </a:solidFill>
                <a:latin typeface="PT Sans" panose="020B0503020203020204"/>
              </a:rPr>
              <a:t>Результаты исследований</a:t>
            </a:r>
          </a:p>
        </p:txBody>
      </p:sp>
      <p:sp>
        <p:nvSpPr>
          <p:cNvPr id="3" name="TextBox 2">
            <a:extLst>
              <a:ext uri="{FF2B5EF4-FFF2-40B4-BE49-F238E27FC236}">
                <a16:creationId xmlns:a16="http://schemas.microsoft.com/office/drawing/2014/main" id="{98629B16-4396-F1FB-3482-C3D260061EEE}"/>
              </a:ext>
            </a:extLst>
          </p:cNvPr>
          <p:cNvSpPr txBox="1"/>
          <p:nvPr/>
        </p:nvSpPr>
        <p:spPr>
          <a:xfrm flipH="1">
            <a:off x="4943045" y="1247879"/>
            <a:ext cx="3896053" cy="33085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Aft>
                <a:spcPts val="600"/>
              </a:spcAft>
            </a:pPr>
            <a:r>
              <a:rPr lang="ru-RU" sz="1100" b="1" dirty="0">
                <a:latin typeface="PT Sans" panose="020B0503020203020204" pitchFamily="34" charset="-52"/>
              </a:rPr>
              <a:t>Электронный курс </a:t>
            </a:r>
            <a:br>
              <a:rPr lang="ru-RU" sz="1100" b="1" dirty="0">
                <a:latin typeface="PT Sans" panose="020B0503020203020204" pitchFamily="34" charset="-52"/>
              </a:rPr>
            </a:br>
            <a:r>
              <a:rPr lang="ru-RU" sz="1100" b="1" dirty="0">
                <a:latin typeface="PT Sans" panose="020B0503020203020204" pitchFamily="34" charset="-52"/>
              </a:rPr>
              <a:t>«Технология решения планиметрических задач»</a:t>
            </a:r>
          </a:p>
          <a:p>
            <a:pPr algn="ctr">
              <a:spcAft>
                <a:spcPts val="600"/>
              </a:spcAft>
            </a:pPr>
            <a:endParaRPr lang="ru-RU" sz="11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a:p>
            <a:pPr marL="0" algn="l" rtl="0" eaLnBrk="1" fontAlgn="t" latinLnBrk="0" hangingPunct="1">
              <a:spcBef>
                <a:spcPts val="0"/>
              </a:spcBef>
              <a:spcAft>
                <a:spcPts val="0"/>
              </a:spcAft>
            </a:pPr>
            <a:r>
              <a:rPr lang="ru-RU" sz="1800" b="1" i="0" u="none" strike="noStrike" kern="1200" dirty="0">
                <a:solidFill>
                  <a:srgbClr val="FFFFFF"/>
                </a:solidFill>
                <a:effectLst/>
                <a:latin typeface="PT Sans" panose="020B0503020203020204" pitchFamily="34" charset="-52"/>
              </a:rPr>
              <a:t> </a:t>
            </a:r>
            <a:endParaRPr lang="ru-RU" sz="1200" b="1" dirty="0">
              <a:latin typeface="PT Sans" panose="020B0503020203020204" pitchFamily="34" charset="-52"/>
            </a:endParaRPr>
          </a:p>
          <a:p>
            <a:pPr algn="ctr">
              <a:spcAft>
                <a:spcPts val="600"/>
              </a:spcAft>
            </a:pPr>
            <a:endParaRPr lang="ru-RU" sz="1200" b="1" dirty="0">
              <a:latin typeface="PT Sans" panose="020B0503020203020204" pitchFamily="34" charset="-52"/>
            </a:endParaRPr>
          </a:p>
        </p:txBody>
      </p:sp>
      <p:sp>
        <p:nvSpPr>
          <p:cNvPr id="4" name="TextBox 3">
            <a:extLst>
              <a:ext uri="{FF2B5EF4-FFF2-40B4-BE49-F238E27FC236}">
                <a16:creationId xmlns:a16="http://schemas.microsoft.com/office/drawing/2014/main" id="{D6486CF2-992F-59E7-7426-5F7713DED90F}"/>
              </a:ext>
            </a:extLst>
          </p:cNvPr>
          <p:cNvSpPr txBox="1"/>
          <p:nvPr/>
        </p:nvSpPr>
        <p:spPr>
          <a:xfrm flipH="1">
            <a:off x="157113" y="1455628"/>
            <a:ext cx="4664316" cy="28931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spcAft>
                <a:spcPts val="600"/>
              </a:spcAft>
            </a:pPr>
            <a:r>
              <a:rPr lang="ru-RU" sz="1100" b="1" dirty="0">
                <a:latin typeface="PT Sans" panose="020B0503020203020204" pitchFamily="34" charset="-52"/>
              </a:rPr>
              <a:t>Экосистема </a:t>
            </a:r>
            <a:r>
              <a:rPr lang="en-US" sz="1100" b="1" dirty="0" err="1">
                <a:latin typeface="PT Sans" panose="020B0503020203020204" pitchFamily="34" charset="-52"/>
              </a:rPr>
              <a:t>OntoMathEdu</a:t>
            </a:r>
            <a:endParaRPr lang="ru-RU" sz="1100" b="1" dirty="0">
              <a:latin typeface="PT Sans" panose="020B0503020203020204" pitchFamily="34" charset="-52"/>
            </a:endParaRPr>
          </a:p>
          <a:p>
            <a:pPr>
              <a:spcAft>
                <a:spcPts val="600"/>
              </a:spcAft>
            </a:pPr>
            <a:endParaRPr lang="ru-RU" sz="1200" b="1" dirty="0">
              <a:latin typeface="PT Sans" panose="020B0503020203020204" pitchFamily="34" charset="-52"/>
            </a:endParaRPr>
          </a:p>
          <a:p>
            <a:pPr>
              <a:spcAft>
                <a:spcPts val="600"/>
              </a:spcAft>
            </a:pPr>
            <a:endParaRPr lang="ru-RU" sz="1200" b="1" dirty="0">
              <a:latin typeface="PT Sans" panose="020B0503020203020204" pitchFamily="34" charset="-52"/>
            </a:endParaRPr>
          </a:p>
          <a:p>
            <a:pPr>
              <a:spcAft>
                <a:spcPts val="600"/>
              </a:spcAft>
            </a:pPr>
            <a:endParaRPr lang="ru-RU" sz="1200" b="1" dirty="0">
              <a:latin typeface="PT Sans" panose="020B0503020203020204" pitchFamily="34" charset="-52"/>
            </a:endParaRPr>
          </a:p>
          <a:p>
            <a:pPr>
              <a:spcAft>
                <a:spcPts val="600"/>
              </a:spcAft>
            </a:pPr>
            <a:endParaRPr lang="ru-RU" sz="1200" b="1" dirty="0">
              <a:latin typeface="PT Sans" panose="020B0503020203020204" pitchFamily="34" charset="-52"/>
            </a:endParaRPr>
          </a:p>
          <a:p>
            <a:pPr>
              <a:spcAft>
                <a:spcPts val="600"/>
              </a:spcAft>
            </a:pPr>
            <a:endParaRPr lang="ru-RU" sz="1200" b="1" dirty="0">
              <a:latin typeface="PT Sans" panose="020B0503020203020204" pitchFamily="34" charset="-52"/>
            </a:endParaRPr>
          </a:p>
          <a:p>
            <a:pPr>
              <a:spcAft>
                <a:spcPts val="600"/>
              </a:spcAft>
            </a:pPr>
            <a:endParaRPr lang="ru-RU" sz="1200" b="1" dirty="0">
              <a:latin typeface="PT Sans" panose="020B0503020203020204" pitchFamily="34" charset="-52"/>
            </a:endParaRPr>
          </a:p>
          <a:p>
            <a:pPr>
              <a:spcAft>
                <a:spcPts val="600"/>
              </a:spcAft>
            </a:pPr>
            <a:endParaRPr lang="ru-RU" sz="1200" b="1" dirty="0">
              <a:latin typeface="PT Sans" panose="020B0503020203020204" pitchFamily="34" charset="-52"/>
            </a:endParaRPr>
          </a:p>
          <a:p>
            <a:pPr>
              <a:spcAft>
                <a:spcPts val="600"/>
              </a:spcAft>
            </a:pPr>
            <a:endParaRPr lang="ru-RU" sz="1200" b="1" dirty="0">
              <a:latin typeface="PT Sans" panose="020B0503020203020204" pitchFamily="34" charset="-52"/>
            </a:endParaRPr>
          </a:p>
          <a:p>
            <a:pPr>
              <a:spcAft>
                <a:spcPts val="600"/>
              </a:spcAft>
            </a:pPr>
            <a:endParaRPr lang="ru-RU" sz="1200" b="1" dirty="0">
              <a:latin typeface="PT Sans" panose="020B0503020203020204" pitchFamily="34" charset="-52"/>
            </a:endParaRPr>
          </a:p>
          <a:p>
            <a:pPr>
              <a:spcAft>
                <a:spcPts val="600"/>
              </a:spcAft>
            </a:pPr>
            <a:endParaRPr lang="ru-RU" sz="1200" b="1" dirty="0">
              <a:latin typeface="PT Sans" panose="020B0503020203020204" pitchFamily="34" charset="-52"/>
            </a:endParaRPr>
          </a:p>
        </p:txBody>
      </p:sp>
      <p:sp>
        <p:nvSpPr>
          <p:cNvPr id="2" name="TextBox 1">
            <a:extLst>
              <a:ext uri="{FF2B5EF4-FFF2-40B4-BE49-F238E27FC236}">
                <a16:creationId xmlns:a16="http://schemas.microsoft.com/office/drawing/2014/main" id="{7A9ACF8C-2A6E-EEB7-B1A0-7DBB1023B7CB}"/>
              </a:ext>
            </a:extLst>
          </p:cNvPr>
          <p:cNvSpPr txBox="1"/>
          <p:nvPr/>
        </p:nvSpPr>
        <p:spPr>
          <a:xfrm flipH="1">
            <a:off x="341956" y="1856438"/>
            <a:ext cx="841358" cy="7848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spcAft>
                <a:spcPts val="600"/>
              </a:spcAft>
            </a:pPr>
            <a:r>
              <a:rPr lang="ru-RU" sz="900" dirty="0">
                <a:latin typeface="PT Sans" panose="020B0503020203020204" pitchFamily="34" charset="-52"/>
              </a:rPr>
              <a:t>Сервис обогащения онтологии</a:t>
            </a:r>
            <a:br>
              <a:rPr lang="en-US" sz="900" dirty="0">
                <a:latin typeface="PT Sans" panose="020B0503020203020204" pitchFamily="34" charset="-52"/>
              </a:rPr>
            </a:br>
            <a:br>
              <a:rPr lang="en-US" sz="900" dirty="0">
                <a:latin typeface="PT Sans" panose="020B0503020203020204" pitchFamily="34" charset="-52"/>
              </a:rPr>
            </a:br>
            <a:endParaRPr lang="ru-RU" sz="900" dirty="0">
              <a:latin typeface="PT Sans" panose="020B0503020203020204" pitchFamily="34" charset="-52"/>
            </a:endParaRPr>
          </a:p>
        </p:txBody>
      </p:sp>
      <p:sp>
        <p:nvSpPr>
          <p:cNvPr id="14" name="TextBox 13">
            <a:extLst>
              <a:ext uri="{FF2B5EF4-FFF2-40B4-BE49-F238E27FC236}">
                <a16:creationId xmlns:a16="http://schemas.microsoft.com/office/drawing/2014/main" id="{7E6A0CD6-A44B-5397-654C-CB288369FEF4}"/>
              </a:ext>
            </a:extLst>
          </p:cNvPr>
          <p:cNvSpPr txBox="1"/>
          <p:nvPr/>
        </p:nvSpPr>
        <p:spPr>
          <a:xfrm flipH="1">
            <a:off x="334541" y="2757867"/>
            <a:ext cx="4309464"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spcAft>
                <a:spcPts val="600"/>
              </a:spcAft>
            </a:pPr>
            <a:r>
              <a:rPr lang="ru-RU" sz="1000" dirty="0">
                <a:latin typeface="PT Sans" panose="020B0503020203020204" pitchFamily="34" charset="-52"/>
              </a:rPr>
              <a:t>Интеллектуальная цифровая образовательная платформа </a:t>
            </a:r>
            <a:br>
              <a:rPr lang="ru-RU" sz="1000" dirty="0">
                <a:latin typeface="PT Sans" panose="020B0503020203020204" pitchFamily="34" charset="-52"/>
              </a:rPr>
            </a:br>
            <a:r>
              <a:rPr lang="ru-RU" sz="1000" dirty="0">
                <a:latin typeface="PT Sans" panose="020B0503020203020204" pitchFamily="34" charset="-52"/>
              </a:rPr>
              <a:t>школьной математики</a:t>
            </a:r>
          </a:p>
        </p:txBody>
      </p:sp>
      <p:sp>
        <p:nvSpPr>
          <p:cNvPr id="16" name="TextBox 15">
            <a:extLst>
              <a:ext uri="{FF2B5EF4-FFF2-40B4-BE49-F238E27FC236}">
                <a16:creationId xmlns:a16="http://schemas.microsoft.com/office/drawing/2014/main" id="{04AC50A7-6558-1EA7-06B1-2812978E575A}"/>
              </a:ext>
            </a:extLst>
          </p:cNvPr>
          <p:cNvSpPr txBox="1"/>
          <p:nvPr/>
        </p:nvSpPr>
        <p:spPr>
          <a:xfrm flipH="1">
            <a:off x="5119413" y="2377929"/>
            <a:ext cx="354331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t"/>
            <a:r>
              <a:rPr lang="ru-RU" sz="900" b="1" i="0" u="none" strike="noStrike" kern="1200" dirty="0">
                <a:solidFill>
                  <a:schemeClr val="tx1"/>
                </a:solidFill>
                <a:effectLst/>
                <a:latin typeface="PT Sans" panose="020B0503020203020204" pitchFamily="34" charset="-52"/>
              </a:rPr>
              <a:t>Принципы проектирования цифрового курса: </a:t>
            </a:r>
            <a:r>
              <a:rPr lang="ru-RU" sz="900" i="0" u="none" strike="noStrike" kern="1200" dirty="0" err="1">
                <a:solidFill>
                  <a:srgbClr val="404040"/>
                </a:solidFill>
                <a:effectLst/>
                <a:latin typeface="PT Sans" panose="020B0503020203020204" pitchFamily="34" charset="-52"/>
              </a:rPr>
              <a:t>гранулированности</a:t>
            </a:r>
            <a:r>
              <a:rPr lang="ru-RU" sz="900" i="0" u="none" strike="noStrike" kern="1200" dirty="0">
                <a:solidFill>
                  <a:srgbClr val="404040"/>
                </a:solidFill>
                <a:effectLst/>
                <a:latin typeface="PT Sans" panose="020B0503020203020204" pitchFamily="34" charset="-52"/>
              </a:rPr>
              <a:t>, геймификации и активной визуализации, свободной сборки, </a:t>
            </a:r>
            <a:r>
              <a:rPr lang="ru-RU" sz="900" i="0" u="none" strike="noStrike" kern="1200" dirty="0" err="1">
                <a:solidFill>
                  <a:srgbClr val="404040"/>
                </a:solidFill>
                <a:effectLst/>
                <a:latin typeface="PT Sans" panose="020B0503020203020204" pitchFamily="34" charset="-52"/>
              </a:rPr>
              <a:t>интероперабельности</a:t>
            </a:r>
            <a:r>
              <a:rPr lang="ru-RU" sz="900" i="0" u="none" strike="noStrike" kern="1200" dirty="0">
                <a:solidFill>
                  <a:srgbClr val="404040"/>
                </a:solidFill>
                <a:effectLst/>
                <a:latin typeface="PT Sans" panose="020B0503020203020204" pitchFamily="34" charset="-52"/>
              </a:rPr>
              <a:t>, открытости, обеспечения качества образовательного контента</a:t>
            </a:r>
            <a:endParaRPr lang="ru-RU" sz="900" i="0" u="none" strike="noStrike" dirty="0">
              <a:solidFill>
                <a:schemeClr val="tx1"/>
              </a:solidFill>
              <a:effectLst/>
              <a:latin typeface="PT Sans" panose="020B0503020203020204" pitchFamily="34" charset="-52"/>
            </a:endParaRPr>
          </a:p>
        </p:txBody>
      </p:sp>
      <p:sp>
        <p:nvSpPr>
          <p:cNvPr id="18" name="TextBox 17">
            <a:extLst>
              <a:ext uri="{FF2B5EF4-FFF2-40B4-BE49-F238E27FC236}">
                <a16:creationId xmlns:a16="http://schemas.microsoft.com/office/drawing/2014/main" id="{B9EAE03E-857C-83C8-4FC9-4BF99AC19C3E}"/>
              </a:ext>
            </a:extLst>
          </p:cNvPr>
          <p:cNvSpPr txBox="1"/>
          <p:nvPr/>
        </p:nvSpPr>
        <p:spPr>
          <a:xfrm flipH="1">
            <a:off x="5123766" y="3130359"/>
            <a:ext cx="3543317" cy="2308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t"/>
            <a:r>
              <a:rPr lang="ru-RU" sz="900" b="1" i="0" u="none" strike="noStrike" kern="1200" dirty="0">
                <a:solidFill>
                  <a:schemeClr val="tx1"/>
                </a:solidFill>
                <a:effectLst/>
                <a:latin typeface="PT Sans" panose="020B0503020203020204" pitchFamily="34" charset="-52"/>
              </a:rPr>
              <a:t>Модель педагогического дизайна: </a:t>
            </a:r>
            <a:r>
              <a:rPr lang="ru-RU" sz="900" i="0" u="none" strike="noStrike" kern="1200" dirty="0">
                <a:solidFill>
                  <a:schemeClr val="tx1"/>
                </a:solidFill>
                <a:effectLst/>
                <a:latin typeface="PT Sans" panose="020B0503020203020204" pitchFamily="34" charset="-52"/>
              </a:rPr>
              <a:t>4С/</a:t>
            </a:r>
            <a:r>
              <a:rPr lang="en-US" sz="900" i="0" u="none" strike="noStrike" kern="1200" dirty="0">
                <a:solidFill>
                  <a:schemeClr val="tx1"/>
                </a:solidFill>
                <a:effectLst/>
                <a:latin typeface="PT Sans" panose="020B0503020203020204" pitchFamily="34" charset="-52"/>
              </a:rPr>
              <a:t>ID</a:t>
            </a:r>
            <a:r>
              <a:rPr lang="ru-RU" sz="900" i="0" u="none" strike="noStrike" kern="1200" dirty="0">
                <a:solidFill>
                  <a:schemeClr val="tx1"/>
                </a:solidFill>
                <a:effectLst/>
                <a:latin typeface="PT Sans" panose="020B0503020203020204" pitchFamily="34" charset="-52"/>
              </a:rPr>
              <a:t> </a:t>
            </a:r>
            <a:endParaRPr lang="ru-RU" sz="900" i="0" u="none" strike="noStrike" dirty="0">
              <a:solidFill>
                <a:schemeClr val="tx1"/>
              </a:solidFill>
              <a:effectLst/>
              <a:latin typeface="PT Sans" panose="020B0503020203020204" pitchFamily="34" charset="-52"/>
            </a:endParaRPr>
          </a:p>
        </p:txBody>
      </p:sp>
      <p:sp>
        <p:nvSpPr>
          <p:cNvPr id="19" name="TextBox 18">
            <a:extLst>
              <a:ext uri="{FF2B5EF4-FFF2-40B4-BE49-F238E27FC236}">
                <a16:creationId xmlns:a16="http://schemas.microsoft.com/office/drawing/2014/main" id="{D0AFCF57-EE13-FE75-B46B-A6390883AE8E}"/>
              </a:ext>
            </a:extLst>
          </p:cNvPr>
          <p:cNvSpPr txBox="1"/>
          <p:nvPr/>
        </p:nvSpPr>
        <p:spPr>
          <a:xfrm flipH="1">
            <a:off x="5123766" y="3468913"/>
            <a:ext cx="3543316" cy="5078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t"/>
            <a:r>
              <a:rPr lang="ru-RU" sz="900" b="1" i="0" u="none" strike="noStrike" dirty="0">
                <a:solidFill>
                  <a:schemeClr val="tx1"/>
                </a:solidFill>
                <a:effectLst/>
                <a:latin typeface="PT Sans" panose="020B0503020203020204" pitchFamily="34" charset="-52"/>
              </a:rPr>
              <a:t>Персонализированные обучающие и тестовые системы</a:t>
            </a:r>
            <a:r>
              <a:rPr lang="ru-RU" sz="900" b="1" dirty="0">
                <a:solidFill>
                  <a:schemeClr val="tx1"/>
                </a:solidFill>
                <a:latin typeface="PT Sans" panose="020B0503020203020204" pitchFamily="34" charset="-52"/>
              </a:rPr>
              <a:t>: </a:t>
            </a:r>
            <a:r>
              <a:rPr lang="ru-RU" sz="900" dirty="0">
                <a:solidFill>
                  <a:schemeClr val="tx1"/>
                </a:solidFill>
                <a:latin typeface="PT Sans" panose="020B0503020203020204" pitchFamily="34" charset="-52"/>
              </a:rPr>
              <a:t>обучающие тренажеры и тесты, адаптивные тесты на уровень геометрического мышления</a:t>
            </a:r>
            <a:endParaRPr lang="ru-RU" sz="900" i="0" u="none" strike="noStrike" dirty="0">
              <a:solidFill>
                <a:schemeClr val="tx1"/>
              </a:solidFill>
              <a:effectLst/>
              <a:latin typeface="PT Sans" panose="020B0503020203020204" pitchFamily="34" charset="-52"/>
            </a:endParaRPr>
          </a:p>
        </p:txBody>
      </p:sp>
      <p:sp>
        <p:nvSpPr>
          <p:cNvPr id="20" name="TextBox 19">
            <a:extLst>
              <a:ext uri="{FF2B5EF4-FFF2-40B4-BE49-F238E27FC236}">
                <a16:creationId xmlns:a16="http://schemas.microsoft.com/office/drawing/2014/main" id="{A776A675-B761-A872-B6E5-F74D08C30B7D}"/>
              </a:ext>
            </a:extLst>
          </p:cNvPr>
          <p:cNvSpPr txBox="1"/>
          <p:nvPr/>
        </p:nvSpPr>
        <p:spPr>
          <a:xfrm flipH="1">
            <a:off x="5123766" y="4081463"/>
            <a:ext cx="3543317" cy="2308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t"/>
            <a:r>
              <a:rPr lang="ru-RU" sz="900" b="1" i="0" u="none" strike="noStrike" dirty="0">
                <a:solidFill>
                  <a:schemeClr val="tx1"/>
                </a:solidFill>
                <a:effectLst/>
                <a:latin typeface="PT Sans" panose="020B0503020203020204" pitchFamily="34" charset="-52"/>
              </a:rPr>
              <a:t>Разметка учебных текстов</a:t>
            </a:r>
            <a:endParaRPr lang="ru-RU" sz="900" b="0" i="0" u="none" strike="noStrike" dirty="0">
              <a:solidFill>
                <a:schemeClr val="tx1"/>
              </a:solidFill>
              <a:effectLst/>
              <a:latin typeface="PT Sans" panose="020B0503020203020204" pitchFamily="34" charset="-52"/>
            </a:endParaRPr>
          </a:p>
        </p:txBody>
      </p:sp>
      <p:sp>
        <p:nvSpPr>
          <p:cNvPr id="12" name="TextBox 11">
            <a:extLst>
              <a:ext uri="{FF2B5EF4-FFF2-40B4-BE49-F238E27FC236}">
                <a16:creationId xmlns:a16="http://schemas.microsoft.com/office/drawing/2014/main" id="{DAD6833F-317B-2B0C-3EF1-4247C2C03901}"/>
              </a:ext>
            </a:extLst>
          </p:cNvPr>
          <p:cNvSpPr txBox="1"/>
          <p:nvPr/>
        </p:nvSpPr>
        <p:spPr>
          <a:xfrm flipH="1">
            <a:off x="1256692" y="1856438"/>
            <a:ext cx="948846" cy="7848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spcAft>
                <a:spcPts val="600"/>
              </a:spcAft>
            </a:pPr>
            <a:r>
              <a:rPr lang="ru-RU" sz="900" dirty="0">
                <a:latin typeface="PT Sans" panose="020B0503020203020204" pitchFamily="34" charset="-52"/>
              </a:rPr>
              <a:t>Сервис визуализации подграфов семантических сетей</a:t>
            </a:r>
          </a:p>
        </p:txBody>
      </p:sp>
      <p:sp>
        <p:nvSpPr>
          <p:cNvPr id="17" name="TextBox 16">
            <a:extLst>
              <a:ext uri="{FF2B5EF4-FFF2-40B4-BE49-F238E27FC236}">
                <a16:creationId xmlns:a16="http://schemas.microsoft.com/office/drawing/2014/main" id="{0E2EFE50-C4DE-8E92-C8DD-F2ABDBFD03FC}"/>
              </a:ext>
            </a:extLst>
          </p:cNvPr>
          <p:cNvSpPr txBox="1"/>
          <p:nvPr/>
        </p:nvSpPr>
        <p:spPr>
          <a:xfrm flipH="1">
            <a:off x="2295468" y="1856438"/>
            <a:ext cx="745181" cy="7848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spcAft>
                <a:spcPts val="600"/>
              </a:spcAft>
            </a:pPr>
            <a:r>
              <a:rPr lang="ru-RU" sz="900" dirty="0">
                <a:latin typeface="PT Sans" panose="020B0503020203020204" pitchFamily="34" charset="-52"/>
              </a:rPr>
              <a:t>Сервис генерации текстовых заданий</a:t>
            </a:r>
            <a:br>
              <a:rPr lang="en-US" sz="900" dirty="0">
                <a:latin typeface="PT Sans" panose="020B0503020203020204" pitchFamily="34" charset="-52"/>
              </a:rPr>
            </a:br>
            <a:endParaRPr lang="ru-RU" sz="900" dirty="0">
              <a:latin typeface="PT Sans" panose="020B0503020203020204" pitchFamily="34" charset="-52"/>
            </a:endParaRPr>
          </a:p>
        </p:txBody>
      </p:sp>
      <p:sp>
        <p:nvSpPr>
          <p:cNvPr id="21" name="TextBox 20">
            <a:extLst>
              <a:ext uri="{FF2B5EF4-FFF2-40B4-BE49-F238E27FC236}">
                <a16:creationId xmlns:a16="http://schemas.microsoft.com/office/drawing/2014/main" id="{9F036EE3-F9CF-2447-57EE-2F3BF784EE05}"/>
              </a:ext>
            </a:extLst>
          </p:cNvPr>
          <p:cNvSpPr txBox="1"/>
          <p:nvPr/>
        </p:nvSpPr>
        <p:spPr>
          <a:xfrm flipH="1">
            <a:off x="3101458" y="1859583"/>
            <a:ext cx="749093" cy="7848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spcAft>
                <a:spcPts val="600"/>
              </a:spcAft>
            </a:pPr>
            <a:r>
              <a:rPr lang="ru-RU" sz="900" dirty="0">
                <a:latin typeface="PT Sans" panose="020B0503020203020204" pitchFamily="34" charset="-52"/>
              </a:rPr>
              <a:t>Прототип </a:t>
            </a:r>
            <a:r>
              <a:rPr lang="ru-RU" sz="900" dirty="0" err="1">
                <a:latin typeface="PT Sans" panose="020B0503020203020204" pitchFamily="34" charset="-52"/>
              </a:rPr>
              <a:t>рекомен</a:t>
            </a:r>
            <a:r>
              <a:rPr lang="en-US" sz="900" dirty="0">
                <a:latin typeface="PT Sans" panose="020B0503020203020204" pitchFamily="34" charset="-52"/>
              </a:rPr>
              <a:t>-</a:t>
            </a:r>
            <a:r>
              <a:rPr lang="ru-RU" sz="900" dirty="0">
                <a:latin typeface="PT Sans" panose="020B0503020203020204" pitchFamily="34" charset="-52"/>
              </a:rPr>
              <a:t>дательной системы</a:t>
            </a:r>
            <a:br>
              <a:rPr lang="en-US" sz="900" dirty="0">
                <a:latin typeface="PT Sans" panose="020B0503020203020204" pitchFamily="34" charset="-52"/>
              </a:rPr>
            </a:br>
            <a:endParaRPr lang="ru-RU" sz="900" dirty="0">
              <a:latin typeface="PT Sans" panose="020B0503020203020204" pitchFamily="34" charset="-52"/>
            </a:endParaRPr>
          </a:p>
        </p:txBody>
      </p:sp>
      <p:sp>
        <p:nvSpPr>
          <p:cNvPr id="23" name="TextBox 22">
            <a:extLst>
              <a:ext uri="{FF2B5EF4-FFF2-40B4-BE49-F238E27FC236}">
                <a16:creationId xmlns:a16="http://schemas.microsoft.com/office/drawing/2014/main" id="{DD2A2CFB-D40A-EA4D-0017-4EC8B5F7A8B8}"/>
              </a:ext>
            </a:extLst>
          </p:cNvPr>
          <p:cNvSpPr txBox="1"/>
          <p:nvPr/>
        </p:nvSpPr>
        <p:spPr>
          <a:xfrm flipH="1">
            <a:off x="3923928" y="1858739"/>
            <a:ext cx="720077" cy="7848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spcAft>
                <a:spcPts val="600"/>
              </a:spcAft>
            </a:pPr>
            <a:r>
              <a:rPr lang="ru-RU" sz="900" dirty="0" err="1">
                <a:latin typeface="PT Sans" panose="020B0503020203020204" pitchFamily="34" charset="-52"/>
              </a:rPr>
              <a:t>Семанти</a:t>
            </a:r>
            <a:r>
              <a:rPr lang="en-US" sz="900" dirty="0">
                <a:latin typeface="PT Sans" panose="020B0503020203020204" pitchFamily="34" charset="-52"/>
              </a:rPr>
              <a:t>-</a:t>
            </a:r>
            <a:r>
              <a:rPr lang="ru-RU" sz="900" dirty="0" err="1">
                <a:latin typeface="PT Sans" panose="020B0503020203020204" pitchFamily="34" charset="-52"/>
              </a:rPr>
              <a:t>ческий</a:t>
            </a:r>
            <a:r>
              <a:rPr lang="ru-RU" sz="900" dirty="0">
                <a:latin typeface="PT Sans" panose="020B0503020203020204" pitchFamily="34" charset="-52"/>
              </a:rPr>
              <a:t> поиск форм</a:t>
            </a:r>
            <a:br>
              <a:rPr lang="en-US" sz="900" dirty="0">
                <a:latin typeface="PT Sans" panose="020B0503020203020204" pitchFamily="34" charset="-52"/>
              </a:rPr>
            </a:br>
            <a:endParaRPr lang="ru-RU" sz="900" dirty="0">
              <a:latin typeface="PT Sans" panose="020B0503020203020204" pitchFamily="34" charset="-52"/>
            </a:endParaRPr>
          </a:p>
        </p:txBody>
      </p:sp>
      <p:sp>
        <p:nvSpPr>
          <p:cNvPr id="24" name="TextBox 23">
            <a:extLst>
              <a:ext uri="{FF2B5EF4-FFF2-40B4-BE49-F238E27FC236}">
                <a16:creationId xmlns:a16="http://schemas.microsoft.com/office/drawing/2014/main" id="{987E07FA-1D09-A5EF-3B16-605EA45E4BC7}"/>
              </a:ext>
            </a:extLst>
          </p:cNvPr>
          <p:cNvSpPr txBox="1"/>
          <p:nvPr/>
        </p:nvSpPr>
        <p:spPr>
          <a:xfrm flipH="1">
            <a:off x="334539" y="3241355"/>
            <a:ext cx="825448" cy="507831"/>
          </a:xfrm>
          <a:prstGeom prst="rect">
            <a:avLst/>
          </a:prstGeom>
          <a:solidFill>
            <a:schemeClr val="bg1">
              <a:lumMod val="85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Aft>
                <a:spcPts val="600"/>
              </a:spcAft>
            </a:pPr>
            <a:r>
              <a:rPr lang="ru-RU" sz="900" dirty="0">
                <a:latin typeface="PT Sans" panose="020B0503020203020204" pitchFamily="34" charset="-52"/>
              </a:rPr>
              <a:t>Коллекция текстовых заданий</a:t>
            </a:r>
          </a:p>
        </p:txBody>
      </p:sp>
      <p:sp>
        <p:nvSpPr>
          <p:cNvPr id="25" name="TextBox 24">
            <a:extLst>
              <a:ext uri="{FF2B5EF4-FFF2-40B4-BE49-F238E27FC236}">
                <a16:creationId xmlns:a16="http://schemas.microsoft.com/office/drawing/2014/main" id="{B23C6B30-2168-DDEE-01AB-CEE48E522E1B}"/>
              </a:ext>
            </a:extLst>
          </p:cNvPr>
          <p:cNvSpPr txBox="1"/>
          <p:nvPr/>
        </p:nvSpPr>
        <p:spPr>
          <a:xfrm flipH="1">
            <a:off x="1255989" y="3241497"/>
            <a:ext cx="1342221" cy="507831"/>
          </a:xfrm>
          <a:prstGeom prst="rect">
            <a:avLst/>
          </a:prstGeom>
          <a:solidFill>
            <a:schemeClr val="bg1">
              <a:lumMod val="85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Aft>
                <a:spcPts val="600"/>
              </a:spcAft>
            </a:pPr>
            <a:r>
              <a:rPr lang="ru-RU" sz="900" dirty="0">
                <a:latin typeface="PT Sans" panose="020B0503020203020204" pitchFamily="34" charset="-52"/>
              </a:rPr>
              <a:t>Внешние цифровые образовательные ресурсы</a:t>
            </a:r>
          </a:p>
        </p:txBody>
      </p:sp>
      <p:sp>
        <p:nvSpPr>
          <p:cNvPr id="26" name="TextBox 25">
            <a:extLst>
              <a:ext uri="{FF2B5EF4-FFF2-40B4-BE49-F238E27FC236}">
                <a16:creationId xmlns:a16="http://schemas.microsoft.com/office/drawing/2014/main" id="{EA2F2CD7-5F58-9A59-2479-1315C489368F}"/>
              </a:ext>
            </a:extLst>
          </p:cNvPr>
          <p:cNvSpPr txBox="1"/>
          <p:nvPr/>
        </p:nvSpPr>
        <p:spPr>
          <a:xfrm flipH="1">
            <a:off x="2694212" y="3241497"/>
            <a:ext cx="1949793" cy="507831"/>
          </a:xfrm>
          <a:prstGeom prst="rect">
            <a:avLst/>
          </a:prstGeom>
          <a:solidFill>
            <a:schemeClr val="bg1">
              <a:lumMod val="85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Aft>
                <a:spcPts val="600"/>
              </a:spcAft>
            </a:pPr>
            <a:br>
              <a:rPr lang="ru-RU" sz="900" dirty="0">
                <a:latin typeface="PT Sans" panose="020B0503020203020204" pitchFamily="34" charset="-52"/>
              </a:rPr>
            </a:br>
            <a:r>
              <a:rPr lang="ru-RU" sz="900" dirty="0">
                <a:latin typeface="PT Sans" panose="020B0503020203020204" pitchFamily="34" charset="-52"/>
              </a:rPr>
              <a:t>Хранилище формул</a:t>
            </a:r>
            <a:br>
              <a:rPr lang="ru-RU" sz="900" dirty="0">
                <a:latin typeface="PT Sans" panose="020B0503020203020204" pitchFamily="34" charset="-52"/>
              </a:rPr>
            </a:br>
            <a:endParaRPr lang="ru-RU" sz="900" dirty="0">
              <a:latin typeface="PT Sans" panose="020B0503020203020204" pitchFamily="34" charset="-52"/>
            </a:endParaRPr>
          </a:p>
        </p:txBody>
      </p:sp>
      <p:sp>
        <p:nvSpPr>
          <p:cNvPr id="27" name="TextBox 26">
            <a:extLst>
              <a:ext uri="{FF2B5EF4-FFF2-40B4-BE49-F238E27FC236}">
                <a16:creationId xmlns:a16="http://schemas.microsoft.com/office/drawing/2014/main" id="{785321CA-181C-6983-6EA6-EFA8425C0857}"/>
              </a:ext>
            </a:extLst>
          </p:cNvPr>
          <p:cNvSpPr txBox="1"/>
          <p:nvPr/>
        </p:nvSpPr>
        <p:spPr>
          <a:xfrm flipH="1">
            <a:off x="334537" y="3863342"/>
            <a:ext cx="4309468" cy="24622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spcAft>
                <a:spcPts val="600"/>
              </a:spcAft>
            </a:pPr>
            <a:r>
              <a:rPr lang="ru-RU" sz="1000" b="1" dirty="0">
                <a:latin typeface="PT Sans" panose="020B0503020203020204" pitchFamily="34" charset="-52"/>
              </a:rPr>
              <a:t>Онтология </a:t>
            </a:r>
            <a:r>
              <a:rPr lang="en-US" sz="1000" b="1" dirty="0" err="1">
                <a:latin typeface="PT Sans" panose="020B0503020203020204" pitchFamily="34" charset="-52"/>
              </a:rPr>
              <a:t>OntoMathEdu</a:t>
            </a:r>
            <a:endParaRPr lang="ru-RU" sz="1000" b="1" dirty="0">
              <a:latin typeface="PT Sans" panose="020B0503020203020204" pitchFamily="34" charset="-52"/>
            </a:endParaRPr>
          </a:p>
        </p:txBody>
      </p:sp>
      <p:sp>
        <p:nvSpPr>
          <p:cNvPr id="28" name="TextBox 27">
            <a:extLst>
              <a:ext uri="{FF2B5EF4-FFF2-40B4-BE49-F238E27FC236}">
                <a16:creationId xmlns:a16="http://schemas.microsoft.com/office/drawing/2014/main" id="{12DE5880-897F-B527-D739-4FBC4D808218}"/>
              </a:ext>
            </a:extLst>
          </p:cNvPr>
          <p:cNvSpPr txBox="1"/>
          <p:nvPr/>
        </p:nvSpPr>
        <p:spPr>
          <a:xfrm flipH="1">
            <a:off x="5119413" y="1759225"/>
            <a:ext cx="3543318" cy="5078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t"/>
            <a:r>
              <a:rPr lang="ru-RU" sz="900" b="1" dirty="0">
                <a:solidFill>
                  <a:schemeClr val="tx1"/>
                </a:solidFill>
                <a:latin typeface="PT Sans" panose="020B0503020203020204" pitchFamily="34" charset="-52"/>
              </a:rPr>
              <a:t>Научные основания</a:t>
            </a:r>
            <a:r>
              <a:rPr lang="ru-RU" sz="900" b="1" i="0" u="none" strike="noStrike" kern="1200" dirty="0">
                <a:solidFill>
                  <a:schemeClr val="tx1"/>
                </a:solidFill>
                <a:effectLst/>
                <a:latin typeface="PT Sans" panose="020B0503020203020204" pitchFamily="34" charset="-52"/>
              </a:rPr>
              <a:t>: </a:t>
            </a:r>
            <a:r>
              <a:rPr lang="ru-RU" sz="850" dirty="0">
                <a:solidFill>
                  <a:srgbClr val="404040"/>
                </a:solidFill>
                <a:latin typeface="PT Sans" panose="020B0503020203020204" pitchFamily="34" charset="-52"/>
              </a:rPr>
              <a:t>таксономия образовательных целей </a:t>
            </a:r>
            <a:r>
              <a:rPr lang="ru-RU" sz="850" dirty="0" err="1">
                <a:solidFill>
                  <a:srgbClr val="404040"/>
                </a:solidFill>
                <a:latin typeface="PT Sans" panose="020B0503020203020204" pitchFamily="34" charset="-52"/>
              </a:rPr>
              <a:t>Б.Блума</a:t>
            </a:r>
            <a:r>
              <a:rPr lang="ru-RU" sz="850" dirty="0">
                <a:solidFill>
                  <a:srgbClr val="404040"/>
                </a:solidFill>
                <a:latin typeface="PT Sans" panose="020B0503020203020204" pitchFamily="34" charset="-52"/>
              </a:rPr>
              <a:t>, теория развития геометрического мышления ван Хиле, методика решения задач Д. Пойа, теория уровней усвоения В.П. Беспалько </a:t>
            </a:r>
            <a:endParaRPr lang="ru-RU" sz="850" i="0" u="none" strike="noStrike" dirty="0">
              <a:solidFill>
                <a:schemeClr val="tx1"/>
              </a:solidFill>
              <a:effectLst/>
              <a:latin typeface="PT Sans" panose="020B0503020203020204" pitchFamily="34" charset="-52"/>
            </a:endParaRPr>
          </a:p>
        </p:txBody>
      </p:sp>
      <p:sp>
        <p:nvSpPr>
          <p:cNvPr id="15" name="Номер слайда 14">
            <a:extLst>
              <a:ext uri="{FF2B5EF4-FFF2-40B4-BE49-F238E27FC236}">
                <a16:creationId xmlns:a16="http://schemas.microsoft.com/office/drawing/2014/main" id="{43FB461C-E46A-8E55-8693-0AA6240E4557}"/>
              </a:ext>
            </a:extLst>
          </p:cNvPr>
          <p:cNvSpPr>
            <a:spLocks noGrp="1"/>
          </p:cNvSpPr>
          <p:nvPr>
            <p:ph type="sldNum" sz="quarter" idx="12"/>
          </p:nvPr>
        </p:nvSpPr>
        <p:spPr/>
        <p:txBody>
          <a:bodyPr/>
          <a:lstStyle/>
          <a:p>
            <a:fld id="{B19B0651-EE4F-4900-A07F-96A6BFA9D0F0}" type="slidenum">
              <a:rPr lang="ru-RU" smtClean="0"/>
              <a:t>5</a:t>
            </a:fld>
            <a:endParaRPr lang="ru-RU"/>
          </a:p>
        </p:txBody>
      </p:sp>
    </p:spTree>
    <p:extLst>
      <p:ext uri="{BB962C8B-B14F-4D97-AF65-F5344CB8AC3E}">
        <p14:creationId xmlns:p14="http://schemas.microsoft.com/office/powerpoint/2010/main" val="188527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924"/>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7258" y="196716"/>
            <a:ext cx="4625077" cy="307777"/>
          </a:xfrm>
          <a:prstGeom prst="rect">
            <a:avLst/>
          </a:prstGeom>
          <a:noFill/>
        </p:spPr>
        <p:txBody>
          <a:bodyPr wrap="square" rtlCol="0">
            <a:spAutoFit/>
          </a:bodyPr>
          <a:lstStyle/>
          <a:p>
            <a:r>
              <a:rPr lang="ru-RU" sz="1400" dirty="0">
                <a:solidFill>
                  <a:schemeClr val="bg1"/>
                </a:solidFill>
                <a:latin typeface="PT Sans" panose="020B0503020203020204"/>
              </a:rPr>
              <a:t>Публикации по проекту</a:t>
            </a:r>
          </a:p>
        </p:txBody>
      </p:sp>
      <p:graphicFrame>
        <p:nvGraphicFramePr>
          <p:cNvPr id="3" name="Таблица 3">
            <a:extLst>
              <a:ext uri="{FF2B5EF4-FFF2-40B4-BE49-F238E27FC236}">
                <a16:creationId xmlns:a16="http://schemas.microsoft.com/office/drawing/2014/main" id="{D64DA6DC-687D-47EB-A247-6A59668A6C88}"/>
              </a:ext>
            </a:extLst>
          </p:cNvPr>
          <p:cNvGraphicFramePr>
            <a:graphicFrameLocks noGrp="1"/>
          </p:cNvGraphicFramePr>
          <p:nvPr>
            <p:extLst>
              <p:ext uri="{D42A27DB-BD31-4B8C-83A1-F6EECF244321}">
                <p14:modId xmlns:p14="http://schemas.microsoft.com/office/powerpoint/2010/main" val="2977070779"/>
              </p:ext>
            </p:extLst>
          </p:nvPr>
        </p:nvGraphicFramePr>
        <p:xfrm>
          <a:off x="137268" y="815397"/>
          <a:ext cx="3354612" cy="1303459"/>
        </p:xfrm>
        <a:graphic>
          <a:graphicData uri="http://schemas.openxmlformats.org/drawingml/2006/table">
            <a:tbl>
              <a:tblPr firstRow="1" bandRow="1">
                <a:tableStyleId>{5C22544A-7EE6-4342-B048-85BDC9FD1C3A}</a:tableStyleId>
              </a:tblPr>
              <a:tblGrid>
                <a:gridCol w="1914452">
                  <a:extLst>
                    <a:ext uri="{9D8B030D-6E8A-4147-A177-3AD203B41FA5}">
                      <a16:colId xmlns:a16="http://schemas.microsoft.com/office/drawing/2014/main" val="2682910922"/>
                    </a:ext>
                  </a:extLst>
                </a:gridCol>
                <a:gridCol w="1440160">
                  <a:extLst>
                    <a:ext uri="{9D8B030D-6E8A-4147-A177-3AD203B41FA5}">
                      <a16:colId xmlns:a16="http://schemas.microsoft.com/office/drawing/2014/main" val="4211671108"/>
                    </a:ext>
                  </a:extLst>
                </a:gridCol>
              </a:tblGrid>
              <a:tr h="262023">
                <a:tc>
                  <a:txBody>
                    <a:bodyPr/>
                    <a:lstStyle/>
                    <a:p>
                      <a:r>
                        <a:rPr lang="ru-RU" sz="1200" dirty="0">
                          <a:latin typeface="PT Sans" panose="020B0503020203020204" pitchFamily="34" charset="-52"/>
                        </a:rPr>
                        <a:t>Библиографическая база</a:t>
                      </a:r>
                    </a:p>
                  </a:txBody>
                  <a:tcPr/>
                </a:tc>
                <a:tc>
                  <a:txBody>
                    <a:bodyPr/>
                    <a:lstStyle/>
                    <a:p>
                      <a:r>
                        <a:rPr lang="ru-RU" sz="1200" dirty="0">
                          <a:latin typeface="PT Sans" panose="020B0503020203020204" pitchFamily="34" charset="-52"/>
                        </a:rPr>
                        <a:t>Число публикаций</a:t>
                      </a:r>
                    </a:p>
                  </a:txBody>
                  <a:tcPr/>
                </a:tc>
                <a:extLst>
                  <a:ext uri="{0D108BD9-81ED-4DB2-BD59-A6C34878D82A}">
                    <a16:rowId xmlns:a16="http://schemas.microsoft.com/office/drawing/2014/main" val="3050721864"/>
                  </a:ext>
                </a:extLst>
              </a:tr>
              <a:tr h="262023">
                <a:tc>
                  <a:txBody>
                    <a:bodyPr/>
                    <a:lstStyle/>
                    <a:p>
                      <a:r>
                        <a:rPr lang="en-US" sz="1000" b="0" i="0" dirty="0">
                          <a:solidFill>
                            <a:srgbClr val="000000"/>
                          </a:solidFill>
                          <a:effectLst/>
                          <a:latin typeface="PT Sans" panose="020B0503020203020204" pitchFamily="34" charset="-52"/>
                          <a:ea typeface="Times New Roman" panose="02020603050405020304" pitchFamily="18" charset="0"/>
                        </a:rPr>
                        <a:t>Scopus</a:t>
                      </a:r>
                      <a:endParaRPr lang="ru-RU" sz="1000" dirty="0">
                        <a:latin typeface="PT Sans" panose="020B0503020203020204" pitchFamily="34" charset="-52"/>
                      </a:endParaRPr>
                    </a:p>
                  </a:txBody>
                  <a:tcPr/>
                </a:tc>
                <a:tc>
                  <a:txBody>
                    <a:bodyPr/>
                    <a:lstStyle/>
                    <a:p>
                      <a:r>
                        <a:rPr lang="ru-RU" sz="1000" dirty="0">
                          <a:latin typeface="PT Sans" panose="020B0503020203020204" pitchFamily="34" charset="-52"/>
                        </a:rPr>
                        <a:t>10</a:t>
                      </a:r>
                    </a:p>
                  </a:txBody>
                  <a:tcPr/>
                </a:tc>
                <a:extLst>
                  <a:ext uri="{0D108BD9-81ED-4DB2-BD59-A6C34878D82A}">
                    <a16:rowId xmlns:a16="http://schemas.microsoft.com/office/drawing/2014/main" val="151150099"/>
                  </a:ext>
                </a:extLst>
              </a:tr>
              <a:tr h="262023">
                <a:tc>
                  <a:txBody>
                    <a:bodyPr/>
                    <a:lstStyle/>
                    <a:p>
                      <a:r>
                        <a:rPr lang="en-US" sz="1000" dirty="0" err="1">
                          <a:latin typeface="PT Sans" panose="020B0503020203020204" pitchFamily="34" charset="-52"/>
                        </a:rPr>
                        <a:t>WoS</a:t>
                      </a:r>
                      <a:endParaRPr lang="ru-RU" sz="1000" dirty="0">
                        <a:latin typeface="PT Sans" panose="020B0503020203020204" pitchFamily="34" charset="-52"/>
                      </a:endParaRPr>
                    </a:p>
                  </a:txBody>
                  <a:tcPr/>
                </a:tc>
                <a:tc>
                  <a:txBody>
                    <a:bodyPr/>
                    <a:lstStyle/>
                    <a:p>
                      <a:r>
                        <a:rPr lang="ru-RU" sz="1000" dirty="0">
                          <a:latin typeface="PT Sans" panose="020B0503020203020204" pitchFamily="34" charset="-52"/>
                        </a:rPr>
                        <a:t>5</a:t>
                      </a:r>
                    </a:p>
                  </a:txBody>
                  <a:tcPr/>
                </a:tc>
                <a:extLst>
                  <a:ext uri="{0D108BD9-81ED-4DB2-BD59-A6C34878D82A}">
                    <a16:rowId xmlns:a16="http://schemas.microsoft.com/office/drawing/2014/main" val="3124303025"/>
                  </a:ext>
                </a:extLst>
              </a:tr>
              <a:tr h="322213">
                <a:tc>
                  <a:txBody>
                    <a:bodyPr/>
                    <a:lstStyle/>
                    <a:p>
                      <a:r>
                        <a:rPr lang="ru-RU" sz="1000" dirty="0">
                          <a:latin typeface="PT Sans" panose="020B0503020203020204" pitchFamily="34" charset="-52"/>
                        </a:rPr>
                        <a:t>РИНЦ</a:t>
                      </a:r>
                    </a:p>
                  </a:txBody>
                  <a:tcPr/>
                </a:tc>
                <a:tc>
                  <a:txBody>
                    <a:bodyPr/>
                    <a:lstStyle/>
                    <a:p>
                      <a:r>
                        <a:rPr lang="ru-RU" sz="1000" dirty="0">
                          <a:latin typeface="PT Sans" panose="020B0503020203020204" pitchFamily="34" charset="-52"/>
                        </a:rPr>
                        <a:t>13</a:t>
                      </a:r>
                    </a:p>
                  </a:txBody>
                  <a:tcPr/>
                </a:tc>
                <a:extLst>
                  <a:ext uri="{0D108BD9-81ED-4DB2-BD59-A6C34878D82A}">
                    <a16:rowId xmlns:a16="http://schemas.microsoft.com/office/drawing/2014/main" val="1825057698"/>
                  </a:ext>
                </a:extLst>
              </a:tr>
            </a:tbl>
          </a:graphicData>
        </a:graphic>
      </p:graphicFrame>
      <p:sp>
        <p:nvSpPr>
          <p:cNvPr id="13" name="TextBox 12">
            <a:extLst>
              <a:ext uri="{FF2B5EF4-FFF2-40B4-BE49-F238E27FC236}">
                <a16:creationId xmlns:a16="http://schemas.microsoft.com/office/drawing/2014/main" id="{AA9398D3-B84A-282B-C109-1DA9205C2A94}"/>
              </a:ext>
            </a:extLst>
          </p:cNvPr>
          <p:cNvSpPr txBox="1"/>
          <p:nvPr/>
        </p:nvSpPr>
        <p:spPr>
          <a:xfrm flipH="1">
            <a:off x="137268" y="2139702"/>
            <a:ext cx="3703580" cy="158504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spcAft>
                <a:spcPts val="600"/>
              </a:spcAft>
            </a:pPr>
            <a:r>
              <a:rPr lang="ru-RU" sz="1000" dirty="0">
                <a:latin typeface="PT Sans" panose="020B0503020203020204" pitchFamily="34" charset="-52"/>
              </a:rPr>
              <a:t>Свидетельство о государственной регистрации базы данных № 2019622208 Онтология образовательной математики «</a:t>
            </a:r>
            <a:r>
              <a:rPr lang="ru-RU" sz="1000" dirty="0" err="1">
                <a:latin typeface="PT Sans" panose="020B0503020203020204" pitchFamily="34" charset="-52"/>
              </a:rPr>
              <a:t>OntoMathEdu</a:t>
            </a:r>
            <a:r>
              <a:rPr lang="ru-RU" sz="1000" dirty="0">
                <a:latin typeface="PT Sans" panose="020B0503020203020204" pitchFamily="34" charset="-52"/>
              </a:rPr>
              <a:t>». Заявитель и правообладатель ФГАОУ ВО КФУ (RU). Авторы: Кириллович А.В., </a:t>
            </a:r>
            <a:r>
              <a:rPr lang="ru-RU" sz="1000" dirty="0" err="1">
                <a:latin typeface="PT Sans" panose="020B0503020203020204" pitchFamily="34" charset="-52"/>
              </a:rPr>
              <a:t>Липачев</a:t>
            </a:r>
            <a:r>
              <a:rPr lang="ru-RU" sz="1000" dirty="0">
                <a:latin typeface="PT Sans" panose="020B0503020203020204" pitchFamily="34" charset="-52"/>
              </a:rPr>
              <a:t> Е.К., Невзорова О.А., Фалилеева М.В., Шакирова Л.Р. Заявка № 2019622124, дата поступления 19.11.2019. Дата государственной регистрации в реестре баз данных 28.11.2019.</a:t>
            </a:r>
            <a:r>
              <a:rPr lang="en-US" sz="1000" dirty="0">
                <a:latin typeface="PT Sans" panose="020B0503020203020204" pitchFamily="34" charset="-52"/>
              </a:rPr>
              <a:t> URL: </a:t>
            </a:r>
            <a:r>
              <a:rPr lang="en-US" sz="1000" dirty="0">
                <a:latin typeface="PT Sans" panose="020B0503020203020204" pitchFamily="34" charset="-52"/>
                <a:hlinkClick r:id="rId4"/>
              </a:rPr>
              <a:t>https://www.elibrary.ru/item.asp?id=41531485</a:t>
            </a:r>
            <a:endParaRPr lang="en-US" sz="1000" dirty="0">
              <a:latin typeface="PT Sans" panose="020B0503020203020204" pitchFamily="34" charset="-52"/>
            </a:endParaRPr>
          </a:p>
          <a:p>
            <a:pPr marL="228600" indent="-228600">
              <a:spcAft>
                <a:spcPts val="600"/>
              </a:spcAft>
              <a:buAutoNum type="arabicPeriod"/>
            </a:pPr>
            <a:endParaRPr lang="ru-RU" sz="1200" b="1" dirty="0">
              <a:latin typeface="PT Sans" panose="020B0503020203020204" pitchFamily="34" charset="-52"/>
            </a:endParaRPr>
          </a:p>
        </p:txBody>
      </p:sp>
      <p:pic>
        <p:nvPicPr>
          <p:cNvPr id="14" name="Рисунок 13">
            <a:extLst>
              <a:ext uri="{FF2B5EF4-FFF2-40B4-BE49-F238E27FC236}">
                <a16:creationId xmlns:a16="http://schemas.microsoft.com/office/drawing/2014/main" id="{A12057C8-E8B3-37A3-FCE8-C8FEDB726FAD}"/>
              </a:ext>
            </a:extLst>
          </p:cNvPr>
          <p:cNvPicPr>
            <a:picLocks noChangeAspect="1"/>
          </p:cNvPicPr>
          <p:nvPr/>
        </p:nvPicPr>
        <p:blipFill>
          <a:blip r:embed="rId5"/>
          <a:stretch>
            <a:fillRect/>
          </a:stretch>
        </p:blipFill>
        <p:spPr>
          <a:xfrm>
            <a:off x="301010" y="3532211"/>
            <a:ext cx="1422580" cy="1440000"/>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09AE0779-1A1D-4815-6F94-5F06C4E2F29D}"/>
              </a:ext>
            </a:extLst>
          </p:cNvPr>
          <p:cNvSpPr txBox="1"/>
          <p:nvPr/>
        </p:nvSpPr>
        <p:spPr>
          <a:xfrm flipH="1">
            <a:off x="3923926" y="807697"/>
            <a:ext cx="5184577" cy="2939266"/>
          </a:xfrm>
          <a:prstGeom prst="rect">
            <a:avLst/>
          </a:prstGeom>
          <a:noFill/>
        </p:spPr>
        <p:txBody>
          <a:bodyPr wrap="square" rtlCol="0">
            <a:spAutoFit/>
          </a:bodyPr>
          <a:lstStyle/>
          <a:p>
            <a:pPr>
              <a:spcAft>
                <a:spcPts val="600"/>
              </a:spcAft>
            </a:pPr>
            <a:r>
              <a:rPr lang="en-US" sz="900" dirty="0" err="1">
                <a:latin typeface="PT Sans" panose="020B0503020203020204" pitchFamily="34" charset="-52"/>
              </a:rPr>
              <a:t>Kirillovich</a:t>
            </a:r>
            <a:r>
              <a:rPr lang="en-US" sz="900" dirty="0">
                <a:latin typeface="PT Sans" panose="020B0503020203020204" pitchFamily="34" charset="-52"/>
              </a:rPr>
              <a:t> A., </a:t>
            </a:r>
            <a:r>
              <a:rPr lang="en-US" sz="900" dirty="0" err="1">
                <a:latin typeface="PT Sans" panose="020B0503020203020204" pitchFamily="34" charset="-52"/>
              </a:rPr>
              <a:t>Falileeva</a:t>
            </a:r>
            <a:r>
              <a:rPr lang="en-US" sz="900" dirty="0">
                <a:latin typeface="PT Sans" panose="020B0503020203020204" pitchFamily="34" charset="-52"/>
              </a:rPr>
              <a:t> M., </a:t>
            </a:r>
            <a:r>
              <a:rPr lang="en-US" sz="900" dirty="0" err="1">
                <a:latin typeface="PT Sans" panose="020B0503020203020204" pitchFamily="34" charset="-52"/>
              </a:rPr>
              <a:t>Nevzorova</a:t>
            </a:r>
            <a:r>
              <a:rPr lang="en-US" sz="900" dirty="0">
                <a:latin typeface="PT Sans" panose="020B0503020203020204" pitchFamily="34" charset="-52"/>
              </a:rPr>
              <a:t> O., </a:t>
            </a:r>
            <a:r>
              <a:rPr lang="en-US" sz="900" dirty="0" err="1">
                <a:latin typeface="PT Sans" panose="020B0503020203020204" pitchFamily="34" charset="-52"/>
              </a:rPr>
              <a:t>Lipachev</a:t>
            </a:r>
            <a:r>
              <a:rPr lang="en-US" sz="900" dirty="0">
                <a:latin typeface="PT Sans" panose="020B0503020203020204" pitchFamily="34" charset="-52"/>
              </a:rPr>
              <a:t> E., </a:t>
            </a:r>
            <a:r>
              <a:rPr lang="en-US" sz="900" dirty="0" err="1">
                <a:latin typeface="PT Sans" panose="020B0503020203020204" pitchFamily="34" charset="-52"/>
              </a:rPr>
              <a:t>Dyupina</a:t>
            </a:r>
            <a:r>
              <a:rPr lang="en-US" sz="900" dirty="0">
                <a:latin typeface="PT Sans" panose="020B0503020203020204" pitchFamily="34" charset="-52"/>
              </a:rPr>
              <a:t> A., </a:t>
            </a:r>
            <a:r>
              <a:rPr lang="en-US" sz="900" dirty="0" err="1">
                <a:latin typeface="PT Sans" panose="020B0503020203020204" pitchFamily="34" charset="-52"/>
              </a:rPr>
              <a:t>Shakirova</a:t>
            </a:r>
            <a:r>
              <a:rPr lang="en-US" sz="900" dirty="0">
                <a:latin typeface="PT Sans" panose="020B0503020203020204" pitchFamily="34" charset="-52"/>
              </a:rPr>
              <a:t> L. Prerequisite Relationships of the </a:t>
            </a:r>
            <a:r>
              <a:rPr lang="en-US" sz="900" dirty="0" err="1">
                <a:latin typeface="PT Sans" panose="020B0503020203020204" pitchFamily="34" charset="-52"/>
              </a:rPr>
              <a:t>OntoMathEdu</a:t>
            </a:r>
            <a:r>
              <a:rPr lang="en-US" sz="900" dirty="0">
                <a:latin typeface="PT Sans" panose="020B0503020203020204" pitchFamily="34" charset="-52"/>
              </a:rPr>
              <a:t> Educational Mathematical Ontology//Communications in Computer and Information Science. - 2021. - Vol.1431 CCIS, Is.. - P.517-524. URL: https://www.researchgate.net/profile/Alexander-Kirillovich/publication/354924033_Prerequisite_Relationships_of_the_OntoMathEdu_Educational_Mathematical_Ontology/links/6157c9054a82eb7cb5e24be1/Prerequisite-Relationships-of-the-OntoMathEdu-Educational-Mathematical-Ontology.pdf</a:t>
            </a:r>
            <a:r>
              <a:rPr lang="ru-RU" sz="900" dirty="0">
                <a:latin typeface="PT Sans" panose="020B0503020203020204" pitchFamily="34" charset="-52"/>
              </a:rPr>
              <a:t> </a:t>
            </a:r>
            <a:endParaRPr lang="en-US" sz="900" dirty="0">
              <a:latin typeface="PT Sans" panose="020B0503020203020204" pitchFamily="34" charset="-52"/>
            </a:endParaRPr>
          </a:p>
          <a:p>
            <a:pPr>
              <a:spcAft>
                <a:spcPts val="600"/>
              </a:spcAft>
            </a:pPr>
            <a:r>
              <a:rPr lang="en-US" sz="900" dirty="0" err="1">
                <a:latin typeface="PT Sans" panose="020B0503020203020204" pitchFamily="34" charset="-52"/>
              </a:rPr>
              <a:t>Nevzorova</a:t>
            </a:r>
            <a:r>
              <a:rPr lang="en-US" sz="900" dirty="0">
                <a:latin typeface="PT Sans" panose="020B0503020203020204" pitchFamily="34" charset="-52"/>
              </a:rPr>
              <a:t> O., </a:t>
            </a:r>
            <a:r>
              <a:rPr lang="en-US" sz="900" dirty="0" err="1">
                <a:latin typeface="PT Sans" panose="020B0503020203020204" pitchFamily="34" charset="-52"/>
              </a:rPr>
              <a:t>Shakirova</a:t>
            </a:r>
            <a:r>
              <a:rPr lang="en-US" sz="900" dirty="0">
                <a:latin typeface="PT Sans" panose="020B0503020203020204" pitchFamily="34" charset="-52"/>
              </a:rPr>
              <a:t> L., </a:t>
            </a:r>
            <a:r>
              <a:rPr lang="en-US" sz="900" dirty="0" err="1">
                <a:latin typeface="PT Sans" panose="020B0503020203020204" pitchFamily="34" charset="-52"/>
              </a:rPr>
              <a:t>Falileeva</a:t>
            </a:r>
            <a:r>
              <a:rPr lang="en-US" sz="900" dirty="0">
                <a:latin typeface="PT Sans" panose="020B0503020203020204" pitchFamily="34" charset="-52"/>
              </a:rPr>
              <a:t> M., </a:t>
            </a:r>
            <a:r>
              <a:rPr lang="en-US" sz="900" dirty="0" err="1">
                <a:latin typeface="PT Sans" panose="020B0503020203020204" pitchFamily="34" charset="-52"/>
              </a:rPr>
              <a:t>Kirillovich</a:t>
            </a:r>
            <a:r>
              <a:rPr lang="en-US" sz="900" dirty="0">
                <a:latin typeface="PT Sans" panose="020B0503020203020204" pitchFamily="34" charset="-52"/>
              </a:rPr>
              <a:t> A., </a:t>
            </a:r>
            <a:r>
              <a:rPr lang="en-US" sz="900" dirty="0" err="1">
                <a:latin typeface="PT Sans" panose="020B0503020203020204" pitchFamily="34" charset="-52"/>
              </a:rPr>
              <a:t>Nevzorov</a:t>
            </a:r>
            <a:r>
              <a:rPr lang="en-US" sz="900" dirty="0">
                <a:latin typeface="PT Sans" panose="020B0503020203020204" pitchFamily="34" charset="-52"/>
              </a:rPr>
              <a:t> V., </a:t>
            </a:r>
            <a:r>
              <a:rPr lang="en-US" sz="900" dirty="0" err="1">
                <a:latin typeface="PT Sans" panose="020B0503020203020204" pitchFamily="34" charset="-52"/>
              </a:rPr>
              <a:t>Lipachev</a:t>
            </a:r>
            <a:r>
              <a:rPr lang="en-US" sz="900" dirty="0">
                <a:latin typeface="PT Sans" panose="020B0503020203020204" pitchFamily="34" charset="-52"/>
              </a:rPr>
              <a:t> E. </a:t>
            </a:r>
            <a:r>
              <a:rPr lang="en-US" sz="900" dirty="0" err="1">
                <a:latin typeface="PT Sans" panose="020B0503020203020204" pitchFamily="34" charset="-52"/>
              </a:rPr>
              <a:t>OntoMathEdu</a:t>
            </a:r>
            <a:r>
              <a:rPr lang="en-US" sz="900" dirty="0">
                <a:latin typeface="PT Sans" panose="020B0503020203020204" pitchFamily="34" charset="-52"/>
              </a:rPr>
              <a:t> Educational Mathematical Ontology: Annotation of Concepts //CEUR Workshop Proceedings. – 2020. – Vol. 2648, Is.. – P.157 – 168. URL: </a:t>
            </a:r>
            <a:r>
              <a:rPr lang="en-US" sz="900" dirty="0">
                <a:latin typeface="PT Sans" panose="020B0503020203020204" pitchFamily="34" charset="-52"/>
                <a:hlinkClick r:id="rId6"/>
              </a:rPr>
              <a:t>https://ceur-ws.org/Vol-2648/paper13.pdf</a:t>
            </a:r>
            <a:endParaRPr lang="en-US" sz="900" dirty="0">
              <a:latin typeface="PT Sans" panose="020B0503020203020204" pitchFamily="34" charset="-52"/>
            </a:endParaRPr>
          </a:p>
          <a:p>
            <a:pPr>
              <a:spcAft>
                <a:spcPts val="600"/>
              </a:spcAft>
            </a:pPr>
            <a:r>
              <a:rPr lang="en-US" sz="900" dirty="0" err="1">
                <a:latin typeface="PT Sans" panose="020B0503020203020204" pitchFamily="34" charset="-52"/>
              </a:rPr>
              <a:t>Falileeva</a:t>
            </a:r>
            <a:r>
              <a:rPr lang="en-US" sz="900" dirty="0">
                <a:latin typeface="PT Sans" panose="020B0503020203020204" pitchFamily="34" charset="-52"/>
              </a:rPr>
              <a:t> M.V, </a:t>
            </a:r>
            <a:r>
              <a:rPr lang="en-US" sz="900" dirty="0" err="1">
                <a:latin typeface="PT Sans" panose="020B0503020203020204" pitchFamily="34" charset="-52"/>
              </a:rPr>
              <a:t>Shakirova</a:t>
            </a:r>
            <a:r>
              <a:rPr lang="en-US" sz="900" dirty="0">
                <a:latin typeface="PT Sans" panose="020B0503020203020204" pitchFamily="34" charset="-52"/>
              </a:rPr>
              <a:t> L.R. Adaptive e-course in mathematics in LMS Moodle: Design and implementation problems//CEUR Workshop Proceedings. - 2021. - Vol.2910, Is.. - P.1-10. URL: </a:t>
            </a:r>
            <a:r>
              <a:rPr lang="en-US" sz="900" dirty="0">
                <a:latin typeface="PT Sans" panose="020B0503020203020204" pitchFamily="34" charset="-52"/>
                <a:hlinkClick r:id="rId7"/>
              </a:rPr>
              <a:t>http://sunsite.informatik.rwth-aachen.de/Publications/CEUR-WS/Vol-2910/paper1.pdf</a:t>
            </a:r>
            <a:endParaRPr lang="en-US" sz="900" dirty="0">
              <a:latin typeface="PT Sans" panose="020B0503020203020204" pitchFamily="34" charset="-52"/>
            </a:endParaRPr>
          </a:p>
          <a:p>
            <a:pPr>
              <a:spcAft>
                <a:spcPts val="600"/>
              </a:spcAft>
            </a:pPr>
            <a:r>
              <a:rPr lang="en-US" sz="900" dirty="0" err="1">
                <a:latin typeface="PT Sans" panose="020B0503020203020204" pitchFamily="34" charset="-52"/>
              </a:rPr>
              <a:t>Nevzorova</a:t>
            </a:r>
            <a:r>
              <a:rPr lang="en-US" sz="900" dirty="0">
                <a:latin typeface="PT Sans" panose="020B0503020203020204" pitchFamily="34" charset="-52"/>
              </a:rPr>
              <a:t> O.A, </a:t>
            </a:r>
            <a:r>
              <a:rPr lang="en-US" sz="900" dirty="0" err="1">
                <a:latin typeface="PT Sans" panose="020B0503020203020204" pitchFamily="34" charset="-52"/>
              </a:rPr>
              <a:t>Falileeva</a:t>
            </a:r>
            <a:r>
              <a:rPr lang="en-US" sz="900" dirty="0">
                <a:latin typeface="PT Sans" panose="020B0503020203020204" pitchFamily="34" charset="-52"/>
              </a:rPr>
              <a:t> M.V, </a:t>
            </a:r>
            <a:r>
              <a:rPr lang="en-US" sz="900" dirty="0" err="1">
                <a:latin typeface="PT Sans" panose="020B0503020203020204" pitchFamily="34" charset="-52"/>
              </a:rPr>
              <a:t>Kirillovich</a:t>
            </a:r>
            <a:r>
              <a:rPr lang="en-US" sz="900" dirty="0">
                <a:latin typeface="PT Sans" panose="020B0503020203020204" pitchFamily="34" charset="-52"/>
              </a:rPr>
              <a:t> A.V, </a:t>
            </a:r>
            <a:r>
              <a:rPr lang="en-US" sz="900" dirty="0" err="1">
                <a:latin typeface="PT Sans" panose="020B0503020203020204" pitchFamily="34" charset="-52"/>
              </a:rPr>
              <a:t>Shakirova</a:t>
            </a:r>
            <a:r>
              <a:rPr lang="en-US" sz="900" dirty="0">
                <a:latin typeface="PT Sans" panose="020B0503020203020204" pitchFamily="34" charset="-52"/>
              </a:rPr>
              <a:t>, L.R., </a:t>
            </a:r>
            <a:r>
              <a:rPr lang="en-US" sz="900" dirty="0" err="1">
                <a:latin typeface="PT Sans" panose="020B0503020203020204" pitchFamily="34" charset="-52"/>
              </a:rPr>
              <a:t>Lipachev</a:t>
            </a:r>
            <a:r>
              <a:rPr lang="en-US" sz="900" dirty="0">
                <a:latin typeface="PT Sans" panose="020B0503020203020204" pitchFamily="34" charset="-52"/>
              </a:rPr>
              <a:t>, E.K., </a:t>
            </a:r>
            <a:r>
              <a:rPr lang="en-US" sz="900" dirty="0" err="1">
                <a:latin typeface="PT Sans" panose="020B0503020203020204" pitchFamily="34" charset="-52"/>
              </a:rPr>
              <a:t>Dyupina</a:t>
            </a:r>
            <a:r>
              <a:rPr lang="en-US" sz="900" dirty="0">
                <a:latin typeface="PT Sans" panose="020B0503020203020204" pitchFamily="34" charset="-52"/>
              </a:rPr>
              <a:t>, A.E. Modeling of didactic relationships in the </a:t>
            </a:r>
            <a:r>
              <a:rPr lang="en-US" sz="900" dirty="0" err="1">
                <a:latin typeface="PT Sans" panose="020B0503020203020204" pitchFamily="34" charset="-52"/>
              </a:rPr>
              <a:t>OntoMathEdu</a:t>
            </a:r>
            <a:r>
              <a:rPr lang="en-US" sz="900" dirty="0">
                <a:latin typeface="PT Sans" panose="020B0503020203020204" pitchFamily="34" charset="-52"/>
              </a:rPr>
              <a:t> educational mathematical ontology//CEUR Workshop Proceedings. - 2021. - Vol.2910, Is.. - P.11-21. URL: http://sunsite.informatik.rwth-aachen.de/Publications/CEUR-WS/Vol-2910/paper2.pdf</a:t>
            </a:r>
          </a:p>
          <a:p>
            <a:pPr>
              <a:spcAft>
                <a:spcPts val="600"/>
              </a:spcAft>
            </a:pPr>
            <a:endParaRPr lang="ru-RU" sz="1200" b="1" dirty="0">
              <a:latin typeface="PT Sans" panose="020B0503020203020204" pitchFamily="34" charset="-52"/>
            </a:endParaRPr>
          </a:p>
        </p:txBody>
      </p:sp>
      <p:pic>
        <p:nvPicPr>
          <p:cNvPr id="16" name="Рисунок 15">
            <a:extLst>
              <a:ext uri="{FF2B5EF4-FFF2-40B4-BE49-F238E27FC236}">
                <a16:creationId xmlns:a16="http://schemas.microsoft.com/office/drawing/2014/main" id="{751A01AA-EADC-C02E-E875-9E3B8FB2BA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90666" y="3566160"/>
            <a:ext cx="1402427" cy="1440000"/>
          </a:xfrm>
          <a:prstGeom prst="rect">
            <a:avLst/>
          </a:prstGeom>
          <a:ln>
            <a:noFill/>
          </a:ln>
          <a:effectLst>
            <a:outerShdw blurRad="292100" dist="139700" dir="2700000" algn="tl" rotWithShape="0">
              <a:srgbClr val="333333">
                <a:alpha val="65000"/>
              </a:srgbClr>
            </a:outerShdw>
          </a:effectLst>
        </p:spPr>
      </p:pic>
      <p:pic>
        <p:nvPicPr>
          <p:cNvPr id="17" name="Рисунок 16">
            <a:extLst>
              <a:ext uri="{FF2B5EF4-FFF2-40B4-BE49-F238E27FC236}">
                <a16:creationId xmlns:a16="http://schemas.microsoft.com/office/drawing/2014/main" id="{43BC9AD9-F1E4-8DD5-8AF3-0330FF2B08C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95902" y="3585476"/>
            <a:ext cx="1402421" cy="1440000"/>
          </a:xfrm>
          <a:prstGeom prst="rect">
            <a:avLst/>
          </a:prstGeom>
          <a:ln>
            <a:noFill/>
          </a:ln>
          <a:effectLst>
            <a:outerShdw blurRad="292100" dist="139700" dir="2700000" algn="tl" rotWithShape="0">
              <a:srgbClr val="333333">
                <a:alpha val="65000"/>
              </a:srgbClr>
            </a:outerShdw>
          </a:effectLst>
        </p:spPr>
      </p:pic>
      <p:pic>
        <p:nvPicPr>
          <p:cNvPr id="18" name="Рисунок 17">
            <a:extLst>
              <a:ext uri="{FF2B5EF4-FFF2-40B4-BE49-F238E27FC236}">
                <a16:creationId xmlns:a16="http://schemas.microsoft.com/office/drawing/2014/main" id="{525FDB46-A755-028C-F6DC-3537D1F40E4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56323" y="3585476"/>
            <a:ext cx="1438017" cy="1440000"/>
          </a:xfrm>
          <a:prstGeom prst="rect">
            <a:avLst/>
          </a:prstGeom>
          <a:ln>
            <a:noFill/>
          </a:ln>
          <a:effectLst>
            <a:outerShdw blurRad="292100" dist="139700" dir="2700000" algn="tl" rotWithShape="0">
              <a:srgbClr val="333333">
                <a:alpha val="65000"/>
              </a:srgbClr>
            </a:outerShdw>
          </a:effectLst>
        </p:spPr>
      </p:pic>
      <p:pic>
        <p:nvPicPr>
          <p:cNvPr id="19" name="Рисунок 18">
            <a:extLst>
              <a:ext uri="{FF2B5EF4-FFF2-40B4-BE49-F238E27FC236}">
                <a16:creationId xmlns:a16="http://schemas.microsoft.com/office/drawing/2014/main" id="{7006521F-7C61-6298-8CD2-F6D9E96C0953}"/>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436111" y="3585476"/>
            <a:ext cx="1428261" cy="1440000"/>
          </a:xfrm>
          <a:prstGeom prst="rect">
            <a:avLst/>
          </a:prstGeom>
          <a:ln>
            <a:noFill/>
          </a:ln>
          <a:effectLst>
            <a:outerShdw blurRad="292100" dist="139700" dir="2700000" algn="tl" rotWithShape="0">
              <a:srgbClr val="333333">
                <a:alpha val="65000"/>
              </a:srgbClr>
            </a:outerShdw>
          </a:effectLst>
        </p:spPr>
      </p:pic>
      <p:sp>
        <p:nvSpPr>
          <p:cNvPr id="20" name="Номер слайда 19">
            <a:extLst>
              <a:ext uri="{FF2B5EF4-FFF2-40B4-BE49-F238E27FC236}">
                <a16:creationId xmlns:a16="http://schemas.microsoft.com/office/drawing/2014/main" id="{F1471B89-3A0A-5676-97A8-2F15DE8B1EB2}"/>
              </a:ext>
            </a:extLst>
          </p:cNvPr>
          <p:cNvSpPr>
            <a:spLocks noGrp="1"/>
          </p:cNvSpPr>
          <p:nvPr>
            <p:ph type="sldNum" sz="quarter" idx="12"/>
          </p:nvPr>
        </p:nvSpPr>
        <p:spPr/>
        <p:txBody>
          <a:bodyPr/>
          <a:lstStyle/>
          <a:p>
            <a:fld id="{B19B0651-EE4F-4900-A07F-96A6BFA9D0F0}" type="slidenum">
              <a:rPr lang="ru-RU" smtClean="0"/>
              <a:t>6</a:t>
            </a:fld>
            <a:endParaRPr lang="ru-RU"/>
          </a:p>
        </p:txBody>
      </p:sp>
    </p:spTree>
    <p:extLst>
      <p:ext uri="{BB962C8B-B14F-4D97-AF65-F5344CB8AC3E}">
        <p14:creationId xmlns:p14="http://schemas.microsoft.com/office/powerpoint/2010/main" val="313486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924"/>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7258" y="196716"/>
            <a:ext cx="5357059" cy="307777"/>
          </a:xfrm>
          <a:prstGeom prst="rect">
            <a:avLst/>
          </a:prstGeom>
          <a:noFill/>
        </p:spPr>
        <p:txBody>
          <a:bodyPr wrap="square" rtlCol="0">
            <a:spAutoFit/>
          </a:bodyPr>
          <a:lstStyle/>
          <a:p>
            <a:r>
              <a:rPr lang="ru-RU" sz="1400" dirty="0">
                <a:solidFill>
                  <a:schemeClr val="bg1"/>
                </a:solidFill>
                <a:latin typeface="PT Sans" panose="020B0503020203020204"/>
              </a:rPr>
              <a:t>Публикации по проекту, индексируемые в </a:t>
            </a:r>
            <a:r>
              <a:rPr lang="en-US" sz="1400" dirty="0">
                <a:solidFill>
                  <a:schemeClr val="bg1"/>
                </a:solidFill>
                <a:latin typeface="PT Sans" panose="020B0503020203020204"/>
              </a:rPr>
              <a:t>Scopus</a:t>
            </a:r>
            <a:endParaRPr lang="ru-RU" sz="1400" dirty="0">
              <a:solidFill>
                <a:schemeClr val="bg1"/>
              </a:solidFill>
              <a:latin typeface="PT Sans" panose="020B0503020203020204"/>
            </a:endParaRPr>
          </a:p>
        </p:txBody>
      </p:sp>
      <p:sp>
        <p:nvSpPr>
          <p:cNvPr id="2" name="TextBox 1">
            <a:extLst>
              <a:ext uri="{FF2B5EF4-FFF2-40B4-BE49-F238E27FC236}">
                <a16:creationId xmlns:a16="http://schemas.microsoft.com/office/drawing/2014/main" id="{7A9ACF8C-2A6E-EEB7-B1A0-7DBB1023B7CB}"/>
              </a:ext>
            </a:extLst>
          </p:cNvPr>
          <p:cNvSpPr txBox="1"/>
          <p:nvPr/>
        </p:nvSpPr>
        <p:spPr>
          <a:xfrm flipH="1">
            <a:off x="179512" y="799630"/>
            <a:ext cx="6118318" cy="2323713"/>
          </a:xfrm>
          <a:prstGeom prst="rect">
            <a:avLst/>
          </a:prstGeom>
          <a:noFill/>
        </p:spPr>
        <p:txBody>
          <a:bodyPr wrap="square" rtlCol="0">
            <a:spAutoFit/>
          </a:bodyPr>
          <a:lstStyle/>
          <a:p>
            <a:pPr>
              <a:spcAft>
                <a:spcPts val="600"/>
              </a:spcAft>
            </a:pPr>
            <a:r>
              <a:rPr lang="en-US" sz="900" dirty="0">
                <a:latin typeface="PT Sans" panose="020B0503020203020204" pitchFamily="34" charset="-52"/>
              </a:rPr>
              <a:t>Marina V </a:t>
            </a:r>
            <a:r>
              <a:rPr lang="en-US" sz="900" dirty="0" err="1">
                <a:latin typeface="PT Sans" panose="020B0503020203020204" pitchFamily="34" charset="-52"/>
              </a:rPr>
              <a:t>Falileeva</a:t>
            </a:r>
            <a:r>
              <a:rPr lang="en-US" sz="900" dirty="0">
                <a:latin typeface="PT Sans" panose="020B0503020203020204" pitchFamily="34" charset="-52"/>
              </a:rPr>
              <a:t>, Alexander </a:t>
            </a:r>
            <a:r>
              <a:rPr lang="en-US" sz="900" dirty="0" err="1">
                <a:latin typeface="PT Sans" panose="020B0503020203020204" pitchFamily="34" charset="-52"/>
              </a:rPr>
              <a:t>Kirillovich</a:t>
            </a:r>
            <a:r>
              <a:rPr lang="en-US" sz="900" dirty="0">
                <a:latin typeface="PT Sans" panose="020B0503020203020204" pitchFamily="34" charset="-52"/>
              </a:rPr>
              <a:t>, Liliana R </a:t>
            </a:r>
            <a:r>
              <a:rPr lang="en-US" sz="900" dirty="0" err="1">
                <a:latin typeface="PT Sans" panose="020B0503020203020204" pitchFamily="34" charset="-52"/>
              </a:rPr>
              <a:t>Shakirova</a:t>
            </a:r>
            <a:r>
              <a:rPr lang="en-US" sz="900" dirty="0">
                <a:latin typeface="PT Sans" panose="020B0503020203020204" pitchFamily="34" charset="-52"/>
              </a:rPr>
              <a:t>, Olga </a:t>
            </a:r>
            <a:r>
              <a:rPr lang="en-US" sz="900" dirty="0" err="1">
                <a:latin typeface="PT Sans" panose="020B0503020203020204" pitchFamily="34" charset="-52"/>
              </a:rPr>
              <a:t>Nevzorova</a:t>
            </a:r>
            <a:r>
              <a:rPr lang="en-US" sz="900" dirty="0">
                <a:latin typeface="PT Sans" panose="020B0503020203020204" pitchFamily="34" charset="-52"/>
              </a:rPr>
              <a:t>, </a:t>
            </a:r>
            <a:r>
              <a:rPr lang="en-US" sz="900" dirty="0" err="1">
                <a:latin typeface="PT Sans" panose="020B0503020203020204" pitchFamily="34" charset="-52"/>
              </a:rPr>
              <a:t>Evgeny</a:t>
            </a:r>
            <a:r>
              <a:rPr lang="en-US" sz="900" dirty="0">
                <a:latin typeface="PT Sans" panose="020B0503020203020204" pitchFamily="34" charset="-52"/>
              </a:rPr>
              <a:t> K </a:t>
            </a:r>
            <a:r>
              <a:rPr lang="en-US" sz="900" dirty="0" err="1">
                <a:latin typeface="PT Sans" panose="020B0503020203020204" pitchFamily="34" charset="-52"/>
              </a:rPr>
              <a:t>Lipachev</a:t>
            </a:r>
            <a:r>
              <a:rPr lang="en-US" sz="900" dirty="0">
                <a:latin typeface="PT Sans" panose="020B0503020203020204" pitchFamily="34" charset="-52"/>
              </a:rPr>
              <a:t>, Anastasiya </a:t>
            </a:r>
            <a:r>
              <a:rPr lang="en-US" sz="900" dirty="0" err="1">
                <a:latin typeface="PT Sans" panose="020B0503020203020204" pitchFamily="34" charset="-52"/>
              </a:rPr>
              <a:t>Dyupina</a:t>
            </a:r>
            <a:r>
              <a:rPr lang="en-US" sz="900" dirty="0">
                <a:latin typeface="PT Sans" panose="020B0503020203020204" pitchFamily="34" charset="-52"/>
              </a:rPr>
              <a:t>. </a:t>
            </a:r>
            <a:r>
              <a:rPr lang="en-US" sz="900" dirty="0" err="1">
                <a:latin typeface="PT Sans" panose="020B0503020203020204" pitchFamily="34" charset="-52"/>
              </a:rPr>
              <a:t>OntoMathEdu</a:t>
            </a:r>
            <a:r>
              <a:rPr lang="en-US" sz="900" dirty="0">
                <a:latin typeface="PT Sans" panose="020B0503020203020204" pitchFamily="34" charset="-52"/>
              </a:rPr>
              <a:t> Educational Mathematical Ontology: Prerequisites, Educational Levels and Educational Projections // /CEUR Workshop Proceedings. – 2020. – Vol. 2784, Is.. – P.346 – 351. URL: http://ceur-ws.org/Vol-2784/spaper07.pdf  </a:t>
            </a:r>
            <a:r>
              <a:rPr lang="en-US" sz="900" dirty="0" err="1">
                <a:latin typeface="PT Sans" panose="020B0503020203020204" pitchFamily="34" charset="-52"/>
              </a:rPr>
              <a:t>Nevzorova</a:t>
            </a:r>
            <a:r>
              <a:rPr lang="en-US" sz="900" dirty="0">
                <a:latin typeface="PT Sans" panose="020B0503020203020204" pitchFamily="34" charset="-52"/>
              </a:rPr>
              <a:t> O., </a:t>
            </a:r>
            <a:r>
              <a:rPr lang="en-US" sz="900" dirty="0" err="1">
                <a:latin typeface="PT Sans" panose="020B0503020203020204" pitchFamily="34" charset="-52"/>
              </a:rPr>
              <a:t>Shakirova</a:t>
            </a:r>
            <a:r>
              <a:rPr lang="en-US" sz="900" dirty="0">
                <a:latin typeface="PT Sans" panose="020B0503020203020204" pitchFamily="34" charset="-52"/>
              </a:rPr>
              <a:t> L., </a:t>
            </a:r>
            <a:r>
              <a:rPr lang="en-US" sz="900" dirty="0" err="1">
                <a:latin typeface="PT Sans" panose="020B0503020203020204" pitchFamily="34" charset="-52"/>
              </a:rPr>
              <a:t>Falileeva</a:t>
            </a:r>
            <a:r>
              <a:rPr lang="en-US" sz="900" dirty="0">
                <a:latin typeface="PT Sans" panose="020B0503020203020204" pitchFamily="34" charset="-52"/>
              </a:rPr>
              <a:t> M., </a:t>
            </a:r>
            <a:r>
              <a:rPr lang="en-US" sz="900" dirty="0" err="1">
                <a:latin typeface="PT Sans" panose="020B0503020203020204" pitchFamily="34" charset="-52"/>
              </a:rPr>
              <a:t>Kirillovich</a:t>
            </a:r>
            <a:r>
              <a:rPr lang="en-US" sz="900" dirty="0">
                <a:latin typeface="PT Sans" panose="020B0503020203020204" pitchFamily="34" charset="-52"/>
              </a:rPr>
              <a:t> A., </a:t>
            </a:r>
            <a:r>
              <a:rPr lang="en-US" sz="900" dirty="0" err="1">
                <a:latin typeface="PT Sans" panose="020B0503020203020204" pitchFamily="34" charset="-52"/>
              </a:rPr>
              <a:t>Nevzorov</a:t>
            </a:r>
            <a:r>
              <a:rPr lang="en-US" sz="900" dirty="0">
                <a:latin typeface="PT Sans" panose="020B0503020203020204" pitchFamily="34" charset="-52"/>
              </a:rPr>
              <a:t> V., </a:t>
            </a:r>
            <a:r>
              <a:rPr lang="en-US" sz="900" dirty="0" err="1">
                <a:latin typeface="PT Sans" panose="020B0503020203020204" pitchFamily="34" charset="-52"/>
              </a:rPr>
              <a:t>Lipachev</a:t>
            </a:r>
            <a:r>
              <a:rPr lang="en-US" sz="900" dirty="0">
                <a:latin typeface="PT Sans" panose="020B0503020203020204" pitchFamily="34" charset="-52"/>
              </a:rPr>
              <a:t> E. </a:t>
            </a:r>
            <a:r>
              <a:rPr lang="en-US" sz="900" dirty="0" err="1">
                <a:latin typeface="PT Sans" panose="020B0503020203020204" pitchFamily="34" charset="-52"/>
              </a:rPr>
              <a:t>OntoMathEdu</a:t>
            </a:r>
            <a:r>
              <a:rPr lang="en-US" sz="900" dirty="0">
                <a:latin typeface="PT Sans" panose="020B0503020203020204" pitchFamily="34" charset="-52"/>
              </a:rPr>
              <a:t> Educational Mathematical Ontology: Annotation of Concepts //CEUR Workshop Proceedings. – 2020. – Vol. 2648, Is.. – P.157 – 168. URL: </a:t>
            </a:r>
            <a:r>
              <a:rPr lang="en-US" sz="900" dirty="0">
                <a:latin typeface="PT Sans" panose="020B0503020203020204" pitchFamily="34" charset="-52"/>
                <a:hlinkClick r:id="rId4"/>
              </a:rPr>
              <a:t>https://ceur-ws.org/Vol-2648/paper13.pdf</a:t>
            </a:r>
            <a:endParaRPr lang="en-US" sz="900" dirty="0">
              <a:latin typeface="PT Sans" panose="020B0503020203020204" pitchFamily="34" charset="-52"/>
            </a:endParaRPr>
          </a:p>
          <a:p>
            <a:pPr>
              <a:spcAft>
                <a:spcPts val="600"/>
              </a:spcAft>
            </a:pPr>
            <a:r>
              <a:rPr lang="en-US" sz="900" dirty="0">
                <a:latin typeface="PT Sans" panose="020B0503020203020204" pitchFamily="34" charset="-52"/>
              </a:rPr>
              <a:t>Nikolaev, K.S., </a:t>
            </a:r>
            <a:r>
              <a:rPr lang="en-US" sz="900" dirty="0" err="1">
                <a:latin typeface="PT Sans" panose="020B0503020203020204" pitchFamily="34" charset="-52"/>
              </a:rPr>
              <a:t>Nevzorova</a:t>
            </a:r>
            <a:r>
              <a:rPr lang="en-US" sz="900" dirty="0">
                <a:latin typeface="PT Sans" panose="020B0503020203020204" pitchFamily="34" charset="-52"/>
              </a:rPr>
              <a:t>, O.A., </a:t>
            </a:r>
            <a:r>
              <a:rPr lang="en-US" sz="900" dirty="0" err="1">
                <a:latin typeface="PT Sans" panose="020B0503020203020204" pitchFamily="34" charset="-52"/>
              </a:rPr>
              <a:t>Falileeva</a:t>
            </a:r>
            <a:r>
              <a:rPr lang="en-US" sz="900" dirty="0">
                <a:latin typeface="PT Sans" panose="020B0503020203020204" pitchFamily="34" charset="-52"/>
              </a:rPr>
              <a:t>, M.V. Developing the </a:t>
            </a:r>
            <a:r>
              <a:rPr lang="en-US" sz="900" dirty="0" err="1">
                <a:latin typeface="PT Sans" panose="020B0503020203020204" pitchFamily="34" charset="-52"/>
              </a:rPr>
              <a:t>OntoMathEdu</a:t>
            </a:r>
            <a:r>
              <a:rPr lang="en-US" sz="900" dirty="0">
                <a:latin typeface="PT Sans" panose="020B0503020203020204" pitchFamily="34" charset="-52"/>
              </a:rPr>
              <a:t> Ecosystem for Educational Applications // CEUR Workshop Proceedings. – 2020. – Vol. 2910, Is.. – P.81-87. URL: </a:t>
            </a:r>
            <a:r>
              <a:rPr lang="en-US" sz="900" dirty="0">
                <a:latin typeface="PT Sans" panose="020B0503020203020204" pitchFamily="34" charset="-52"/>
                <a:hlinkClick r:id="rId5"/>
              </a:rPr>
              <a:t>http://sunsite.informatik.rwth-aachen.de/Publications/CEUR-WS/Vol-2910/short8.pdf</a:t>
            </a:r>
            <a:endParaRPr lang="en-US" sz="900" dirty="0">
              <a:latin typeface="PT Sans" panose="020B0503020203020204" pitchFamily="34" charset="-52"/>
            </a:endParaRPr>
          </a:p>
          <a:p>
            <a:pPr>
              <a:spcAft>
                <a:spcPts val="600"/>
              </a:spcAft>
            </a:pPr>
            <a:r>
              <a:rPr lang="en-US" sz="900" dirty="0">
                <a:latin typeface="PT Sans" panose="020B0503020203020204" pitchFamily="34" charset="-52"/>
              </a:rPr>
              <a:t> A. </a:t>
            </a:r>
            <a:r>
              <a:rPr lang="en-US" sz="900" dirty="0" err="1">
                <a:latin typeface="PT Sans" panose="020B0503020203020204" pitchFamily="34" charset="-52"/>
              </a:rPr>
              <a:t>Kirillovich</a:t>
            </a:r>
            <a:r>
              <a:rPr lang="en-US" sz="900" dirty="0">
                <a:latin typeface="PT Sans" panose="020B0503020203020204" pitchFamily="34" charset="-52"/>
              </a:rPr>
              <a:t>, O. </a:t>
            </a:r>
            <a:r>
              <a:rPr lang="en-US" sz="900" dirty="0" err="1">
                <a:latin typeface="PT Sans" panose="020B0503020203020204" pitchFamily="34" charset="-52"/>
              </a:rPr>
              <a:t>Nevzorova</a:t>
            </a:r>
            <a:r>
              <a:rPr lang="en-US" sz="900" dirty="0">
                <a:latin typeface="PT Sans" panose="020B0503020203020204" pitchFamily="34" charset="-52"/>
              </a:rPr>
              <a:t>, K. Nikolaev, K. </a:t>
            </a:r>
            <a:r>
              <a:rPr lang="en-US" sz="900" dirty="0" err="1">
                <a:latin typeface="PT Sans" panose="020B0503020203020204" pitchFamily="34" charset="-52"/>
              </a:rPr>
              <a:t>Galiaskarova</a:t>
            </a:r>
            <a:r>
              <a:rPr lang="en-US" sz="900" dirty="0">
                <a:latin typeface="PT Sans" panose="020B0503020203020204" pitchFamily="34" charset="-52"/>
              </a:rPr>
              <a:t>. Towards a Parallel Informal/Formal Corpus of Educational Mathematical Texts in Russian // The International Symposium on Computer Science, Digital Economy and Intelligent Systems. – 2020.  – P. 325–334. URL: https://www.researchgate.net/profile/Alexander-Kirillovich/publication/338772012_Towards_a_Parallel_InformalFormal_Corpus_of_Educational_Mathematical_Texts_in_Russian/links/5e2b0955a6fdcc70a148d8c9/Towards-a-Parallel-Informal-Formal-Corpus-of-Educational-Mathematical-Texts-in-Russian.pdf</a:t>
            </a:r>
            <a:endParaRPr lang="ru-RU" sz="900" dirty="0">
              <a:latin typeface="PT Sans" panose="020B0503020203020204" pitchFamily="34" charset="-52"/>
            </a:endParaRPr>
          </a:p>
        </p:txBody>
      </p:sp>
      <p:pic>
        <p:nvPicPr>
          <p:cNvPr id="16" name="Рисунок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58988" y="793451"/>
            <a:ext cx="1143314" cy="1080000"/>
          </a:xfrm>
          <a:prstGeom prst="rect">
            <a:avLst/>
          </a:prstGeom>
          <a:noFill/>
          <a:ln>
            <a:noFill/>
          </a:ln>
        </p:spPr>
      </p:pic>
      <p:pic>
        <p:nvPicPr>
          <p:cNvPr id="17" name="Рисунок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45988" y="1421486"/>
            <a:ext cx="1092926" cy="1080000"/>
          </a:xfrm>
          <a:prstGeom prst="rect">
            <a:avLst/>
          </a:prstGeom>
          <a:noFill/>
          <a:ln>
            <a:noFill/>
          </a:ln>
        </p:spPr>
      </p:pic>
      <p:pic>
        <p:nvPicPr>
          <p:cNvPr id="18" name="Рисунок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09254" y="2190050"/>
            <a:ext cx="1084499" cy="1080000"/>
          </a:xfrm>
          <a:prstGeom prst="rect">
            <a:avLst/>
          </a:prstGeom>
          <a:noFill/>
          <a:ln>
            <a:noFill/>
          </a:ln>
        </p:spPr>
      </p:pic>
      <p:sp>
        <p:nvSpPr>
          <p:cNvPr id="3" name="TextBox 2">
            <a:extLst>
              <a:ext uri="{FF2B5EF4-FFF2-40B4-BE49-F238E27FC236}">
                <a16:creationId xmlns:a16="http://schemas.microsoft.com/office/drawing/2014/main" id="{729AD079-9D36-BA05-B77F-6EE1DD315D79}"/>
              </a:ext>
            </a:extLst>
          </p:cNvPr>
          <p:cNvSpPr txBox="1"/>
          <p:nvPr/>
        </p:nvSpPr>
        <p:spPr>
          <a:xfrm flipH="1">
            <a:off x="179512" y="3066597"/>
            <a:ext cx="6118318" cy="1277273"/>
          </a:xfrm>
          <a:prstGeom prst="rect">
            <a:avLst/>
          </a:prstGeom>
          <a:noFill/>
        </p:spPr>
        <p:txBody>
          <a:bodyPr wrap="square" rtlCol="0">
            <a:spAutoFit/>
          </a:bodyPr>
          <a:lstStyle/>
          <a:p>
            <a:pPr>
              <a:spcAft>
                <a:spcPts val="600"/>
              </a:spcAft>
            </a:pPr>
            <a:r>
              <a:rPr lang="en-US" sz="900" dirty="0">
                <a:latin typeface="PT Sans" panose="020B0503020203020204" pitchFamily="34" charset="-52"/>
              </a:rPr>
              <a:t>Liliana </a:t>
            </a:r>
            <a:r>
              <a:rPr lang="en-US" sz="900" dirty="0" err="1">
                <a:latin typeface="PT Sans" panose="020B0503020203020204" pitchFamily="34" charset="-52"/>
              </a:rPr>
              <a:t>Shakirova</a:t>
            </a:r>
            <a:r>
              <a:rPr lang="en-US" sz="900" dirty="0">
                <a:latin typeface="PT Sans" panose="020B0503020203020204" pitchFamily="34" charset="-52"/>
              </a:rPr>
              <a:t>, Marina </a:t>
            </a:r>
            <a:r>
              <a:rPr lang="en-US" sz="900" dirty="0" err="1">
                <a:latin typeface="PT Sans" panose="020B0503020203020204" pitchFamily="34" charset="-52"/>
              </a:rPr>
              <a:t>Falileeva</a:t>
            </a:r>
            <a:r>
              <a:rPr lang="en-US" sz="900" dirty="0">
                <a:latin typeface="PT Sans" panose="020B0503020203020204" pitchFamily="34" charset="-52"/>
              </a:rPr>
              <a:t>, Alexander </a:t>
            </a:r>
            <a:r>
              <a:rPr lang="en-US" sz="900" dirty="0" err="1">
                <a:latin typeface="PT Sans" panose="020B0503020203020204" pitchFamily="34" charset="-52"/>
              </a:rPr>
              <a:t>Kirillovich</a:t>
            </a:r>
            <a:r>
              <a:rPr lang="en-US" sz="900" dirty="0">
                <a:latin typeface="PT Sans" panose="020B0503020203020204" pitchFamily="34" charset="-52"/>
              </a:rPr>
              <a:t>, </a:t>
            </a:r>
            <a:r>
              <a:rPr lang="en-US" sz="900" dirty="0" err="1">
                <a:latin typeface="PT Sans" panose="020B0503020203020204" pitchFamily="34" charset="-52"/>
              </a:rPr>
              <a:t>Evgeny</a:t>
            </a:r>
            <a:r>
              <a:rPr lang="en-US" sz="900" dirty="0">
                <a:latin typeface="PT Sans" panose="020B0503020203020204" pitchFamily="34" charset="-52"/>
              </a:rPr>
              <a:t> </a:t>
            </a:r>
            <a:r>
              <a:rPr lang="en-US" sz="900" dirty="0" err="1">
                <a:latin typeface="PT Sans" panose="020B0503020203020204" pitchFamily="34" charset="-52"/>
              </a:rPr>
              <a:t>Lipachev</a:t>
            </a:r>
            <a:r>
              <a:rPr lang="en-US" sz="900" dirty="0">
                <a:latin typeface="PT Sans" panose="020B0503020203020204" pitchFamily="34" charset="-52"/>
              </a:rPr>
              <a:t>, Olga </a:t>
            </a:r>
            <a:r>
              <a:rPr lang="en-US" sz="900" dirty="0" err="1">
                <a:latin typeface="PT Sans" panose="020B0503020203020204" pitchFamily="34" charset="-52"/>
              </a:rPr>
              <a:t>Nevzorova</a:t>
            </a:r>
            <a:r>
              <a:rPr lang="en-US" sz="900" dirty="0">
                <a:latin typeface="PT Sans" panose="020B0503020203020204" pitchFamily="34" charset="-52"/>
              </a:rPr>
              <a:t>, Vladimir </a:t>
            </a:r>
            <a:r>
              <a:rPr lang="en-US" sz="900" dirty="0" err="1">
                <a:latin typeface="PT Sans" panose="020B0503020203020204" pitchFamily="34" charset="-52"/>
              </a:rPr>
              <a:t>Nevzorov</a:t>
            </a:r>
            <a:r>
              <a:rPr lang="en-US" sz="900" dirty="0">
                <a:latin typeface="PT Sans" panose="020B0503020203020204" pitchFamily="34" charset="-52"/>
              </a:rPr>
              <a:t>. Modeling and Evaluation of the Mathematical Educational Ontology // Mikhail Gorbunov-</a:t>
            </a:r>
            <a:r>
              <a:rPr lang="en-US" sz="900" dirty="0" err="1">
                <a:latin typeface="PT Sans" panose="020B0503020203020204" pitchFamily="34" charset="-52"/>
              </a:rPr>
              <a:t>Posadov</a:t>
            </a:r>
            <a:r>
              <a:rPr lang="en-US" sz="900" dirty="0">
                <a:latin typeface="PT Sans" panose="020B0503020203020204" pitchFamily="34" charset="-52"/>
              </a:rPr>
              <a:t>, et al. (eds). Proceedings of the 21st Conference on Scientific Services &amp; Internet (SSI-2019). CEUR Workshop Proceedings. – 2020. – Vol. 2543. CEUR-WS.org. P. 305–319. URL: </a:t>
            </a:r>
            <a:r>
              <a:rPr lang="en-US" sz="900" dirty="0">
                <a:latin typeface="PT Sans" panose="020B0503020203020204" pitchFamily="34" charset="-52"/>
                <a:hlinkClick r:id="rId9"/>
              </a:rPr>
              <a:t>https://ceur-ws.org/Vol-2543/rpaper26.pdf</a:t>
            </a:r>
            <a:endParaRPr lang="en-US" sz="900" dirty="0">
              <a:latin typeface="PT Sans" panose="020B0503020203020204" pitchFamily="34" charset="-52"/>
            </a:endParaRPr>
          </a:p>
          <a:p>
            <a:pPr>
              <a:spcAft>
                <a:spcPts val="600"/>
              </a:spcAft>
            </a:pPr>
            <a:r>
              <a:rPr lang="en-US" sz="900" dirty="0" err="1">
                <a:latin typeface="PT Sans" panose="020B0503020203020204" pitchFamily="34" charset="-52"/>
              </a:rPr>
              <a:t>Kirillovich</a:t>
            </a:r>
            <a:r>
              <a:rPr lang="en-US" sz="900" dirty="0">
                <a:latin typeface="PT Sans" panose="020B0503020203020204" pitchFamily="34" charset="-52"/>
              </a:rPr>
              <a:t> A., </a:t>
            </a:r>
            <a:r>
              <a:rPr lang="en-US" sz="900" dirty="0" err="1">
                <a:latin typeface="PT Sans" panose="020B0503020203020204" pitchFamily="34" charset="-52"/>
              </a:rPr>
              <a:t>Nevzorova</a:t>
            </a:r>
            <a:r>
              <a:rPr lang="en-US" sz="900" dirty="0">
                <a:latin typeface="PT Sans" panose="020B0503020203020204" pitchFamily="34" charset="-52"/>
              </a:rPr>
              <a:t> O., </a:t>
            </a:r>
            <a:r>
              <a:rPr lang="en-US" sz="900" dirty="0" err="1">
                <a:latin typeface="PT Sans" panose="020B0503020203020204" pitchFamily="34" charset="-52"/>
              </a:rPr>
              <a:t>Falileeva</a:t>
            </a:r>
            <a:r>
              <a:rPr lang="en-US" sz="900" dirty="0">
                <a:latin typeface="PT Sans" panose="020B0503020203020204" pitchFamily="34" charset="-52"/>
              </a:rPr>
              <a:t> M., </a:t>
            </a:r>
            <a:r>
              <a:rPr lang="en-US" sz="900" dirty="0" err="1">
                <a:latin typeface="PT Sans" panose="020B0503020203020204" pitchFamily="34" charset="-52"/>
              </a:rPr>
              <a:t>Lipachev</a:t>
            </a:r>
            <a:r>
              <a:rPr lang="en-US" sz="900" dirty="0">
                <a:latin typeface="PT Sans" panose="020B0503020203020204" pitchFamily="34" charset="-52"/>
              </a:rPr>
              <a:t> E., and </a:t>
            </a:r>
            <a:r>
              <a:rPr lang="en-US" sz="900" dirty="0" err="1">
                <a:latin typeface="PT Sans" panose="020B0503020203020204" pitchFamily="34" charset="-52"/>
              </a:rPr>
              <a:t>Shakirova</a:t>
            </a:r>
            <a:r>
              <a:rPr lang="en-US" sz="900" dirty="0">
                <a:latin typeface="PT Sans" panose="020B0503020203020204" pitchFamily="34" charset="-52"/>
              </a:rPr>
              <a:t> L. </a:t>
            </a:r>
            <a:r>
              <a:rPr lang="en-US" sz="900" dirty="0" err="1">
                <a:latin typeface="PT Sans" panose="020B0503020203020204" pitchFamily="34" charset="-52"/>
              </a:rPr>
              <a:t>OntoMathEdu</a:t>
            </a:r>
            <a:r>
              <a:rPr lang="en-US" sz="900" dirty="0">
                <a:latin typeface="PT Sans" panose="020B0503020203020204" pitchFamily="34" charset="-52"/>
              </a:rPr>
              <a:t>: A Linguistically Grounded Educational Mathematical Ontology // In </a:t>
            </a:r>
            <a:r>
              <a:rPr lang="en-US" sz="900" dirty="0" err="1">
                <a:latin typeface="PT Sans" panose="020B0503020203020204" pitchFamily="34" charset="-52"/>
              </a:rPr>
              <a:t>Benzmüller</a:t>
            </a:r>
            <a:r>
              <a:rPr lang="en-US" sz="900" dirty="0">
                <a:latin typeface="PT Sans" panose="020B0503020203020204" pitchFamily="34" charset="-52"/>
              </a:rPr>
              <a:t>, C. and Miller, B. (eds.) Proceedings of the 13th International Conference on Intelligent Computer Mathematics (CICM 2020). Lecture Notes in Artificial Intelligence, vol. 12236, pp. 157-172. Springer, 2020. URL: </a:t>
            </a:r>
            <a:r>
              <a:rPr lang="en-US" sz="900" dirty="0">
                <a:latin typeface="PT Sans" panose="020B0503020203020204" pitchFamily="34" charset="-52"/>
                <a:hlinkClick r:id="rId10"/>
              </a:rPr>
              <a:t>https://link.springer.com/chapter/10.1007/978-3-030-53518-6_10</a:t>
            </a:r>
            <a:endParaRPr lang="en-US" sz="900" dirty="0">
              <a:latin typeface="PT Sans" panose="020B0503020203020204" pitchFamily="34" charset="-52"/>
            </a:endParaRPr>
          </a:p>
        </p:txBody>
      </p:sp>
      <p:pic>
        <p:nvPicPr>
          <p:cNvPr id="4" name="Рисунок 3">
            <a:extLst>
              <a:ext uri="{FF2B5EF4-FFF2-40B4-BE49-F238E27FC236}">
                <a16:creationId xmlns:a16="http://schemas.microsoft.com/office/drawing/2014/main" id="{C50A057D-9FCB-AC4A-CB92-2EB8F0BEBC0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811243" y="3012333"/>
            <a:ext cx="1127671" cy="1080000"/>
          </a:xfrm>
          <a:prstGeom prst="rect">
            <a:avLst/>
          </a:prstGeom>
          <a:noFill/>
          <a:ln>
            <a:noFill/>
          </a:ln>
        </p:spPr>
      </p:pic>
      <p:pic>
        <p:nvPicPr>
          <p:cNvPr id="12" name="Рисунок 11">
            <a:extLst>
              <a:ext uri="{FF2B5EF4-FFF2-40B4-BE49-F238E27FC236}">
                <a16:creationId xmlns:a16="http://schemas.microsoft.com/office/drawing/2014/main" id="{4811A509-F3D3-3147-15EF-A7044D6CBF1C}"/>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545808" y="3732424"/>
            <a:ext cx="1075141" cy="1080000"/>
          </a:xfrm>
          <a:prstGeom prst="rect">
            <a:avLst/>
          </a:prstGeom>
          <a:noFill/>
          <a:ln>
            <a:noFill/>
          </a:ln>
        </p:spPr>
      </p:pic>
      <p:sp>
        <p:nvSpPr>
          <p:cNvPr id="13" name="Номер слайда 12">
            <a:extLst>
              <a:ext uri="{FF2B5EF4-FFF2-40B4-BE49-F238E27FC236}">
                <a16:creationId xmlns:a16="http://schemas.microsoft.com/office/drawing/2014/main" id="{F3D474C9-BE6F-6FE6-5806-E9F819B24D5F}"/>
              </a:ext>
            </a:extLst>
          </p:cNvPr>
          <p:cNvSpPr>
            <a:spLocks noGrp="1"/>
          </p:cNvSpPr>
          <p:nvPr>
            <p:ph type="sldNum" sz="quarter" idx="12"/>
          </p:nvPr>
        </p:nvSpPr>
        <p:spPr/>
        <p:txBody>
          <a:bodyPr/>
          <a:lstStyle/>
          <a:p>
            <a:fld id="{B19B0651-EE4F-4900-A07F-96A6BFA9D0F0}" type="slidenum">
              <a:rPr lang="ru-RU" smtClean="0"/>
              <a:t>7</a:t>
            </a:fld>
            <a:endParaRPr lang="ru-RU"/>
          </a:p>
        </p:txBody>
      </p:sp>
    </p:spTree>
    <p:extLst>
      <p:ext uri="{BB962C8B-B14F-4D97-AF65-F5344CB8AC3E}">
        <p14:creationId xmlns:p14="http://schemas.microsoft.com/office/powerpoint/2010/main" val="347333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32259"/>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3357" y="159358"/>
            <a:ext cx="5859331" cy="523220"/>
          </a:xfrm>
          <a:prstGeom prst="rect">
            <a:avLst/>
          </a:prstGeom>
          <a:noFill/>
        </p:spPr>
        <p:txBody>
          <a:bodyPr wrap="square" rtlCol="0">
            <a:spAutoFit/>
          </a:bodyPr>
          <a:lstStyle/>
          <a:p>
            <a:r>
              <a:rPr lang="ru-RU" sz="1400" dirty="0">
                <a:solidFill>
                  <a:schemeClr val="bg1"/>
                </a:solidFill>
                <a:latin typeface="PT Sans" panose="020B0503020203020204"/>
              </a:rPr>
              <a:t>Публикации по проекту, индексируемые в </a:t>
            </a:r>
            <a:r>
              <a:rPr lang="en-US" sz="1400" dirty="0">
                <a:solidFill>
                  <a:schemeClr val="bg1"/>
                </a:solidFill>
                <a:latin typeface="PT Sans" panose="020B0503020203020204" pitchFamily="34" charset="-52"/>
              </a:rPr>
              <a:t>Web of Science (</a:t>
            </a:r>
            <a:r>
              <a:rPr lang="en-US" sz="1400" dirty="0" err="1">
                <a:solidFill>
                  <a:schemeClr val="bg1"/>
                </a:solidFill>
                <a:latin typeface="PT Sans" panose="020B0503020203020204" pitchFamily="34" charset="-52"/>
              </a:rPr>
              <a:t>WoS</a:t>
            </a:r>
            <a:r>
              <a:rPr lang="en-US" sz="1400" dirty="0">
                <a:solidFill>
                  <a:schemeClr val="bg1"/>
                </a:solidFill>
                <a:latin typeface="PT Sans" panose="020B0503020203020204" pitchFamily="34" charset="-52"/>
              </a:rPr>
              <a:t>)</a:t>
            </a:r>
          </a:p>
          <a:p>
            <a:endParaRPr lang="ru-RU" sz="1400" dirty="0">
              <a:solidFill>
                <a:schemeClr val="bg1"/>
              </a:solidFill>
              <a:latin typeface="PT Sans" panose="020B0503020203020204"/>
            </a:endParaRPr>
          </a:p>
        </p:txBody>
      </p:sp>
      <p:sp>
        <p:nvSpPr>
          <p:cNvPr id="2" name="TextBox 1">
            <a:extLst>
              <a:ext uri="{FF2B5EF4-FFF2-40B4-BE49-F238E27FC236}">
                <a16:creationId xmlns:a16="http://schemas.microsoft.com/office/drawing/2014/main" id="{7A9ACF8C-2A6E-EEB7-B1A0-7DBB1023B7CB}"/>
              </a:ext>
            </a:extLst>
          </p:cNvPr>
          <p:cNvSpPr txBox="1"/>
          <p:nvPr/>
        </p:nvSpPr>
        <p:spPr>
          <a:xfrm flipH="1">
            <a:off x="79894" y="742009"/>
            <a:ext cx="6960545" cy="2285241"/>
          </a:xfrm>
          <a:prstGeom prst="rect">
            <a:avLst/>
          </a:prstGeom>
          <a:noFill/>
        </p:spPr>
        <p:txBody>
          <a:bodyPr wrap="square" rtlCol="0">
            <a:spAutoFit/>
          </a:bodyPr>
          <a:lstStyle/>
          <a:p>
            <a:pPr>
              <a:spcAft>
                <a:spcPts val="600"/>
              </a:spcAft>
            </a:pPr>
            <a:r>
              <a:rPr lang="en-US" sz="850" dirty="0">
                <a:latin typeface="PT Sans" panose="020B0503020203020204" pitchFamily="34" charset="-52"/>
              </a:rPr>
              <a:t>L </a:t>
            </a:r>
            <a:r>
              <a:rPr lang="en-US" sz="850" dirty="0" err="1">
                <a:latin typeface="PT Sans" panose="020B0503020203020204" pitchFamily="34" charset="-52"/>
              </a:rPr>
              <a:t>Shakirova</a:t>
            </a:r>
            <a:r>
              <a:rPr lang="en-US" sz="850" dirty="0">
                <a:latin typeface="PT Sans" panose="020B0503020203020204" pitchFamily="34" charset="-52"/>
              </a:rPr>
              <a:t>, M </a:t>
            </a:r>
            <a:r>
              <a:rPr lang="en-US" sz="850" dirty="0" err="1">
                <a:latin typeface="PT Sans" panose="020B0503020203020204" pitchFamily="34" charset="-52"/>
              </a:rPr>
              <a:t>Falileeva</a:t>
            </a:r>
            <a:r>
              <a:rPr lang="en-US" sz="850" dirty="0">
                <a:latin typeface="PT Sans" panose="020B0503020203020204" pitchFamily="34" charset="-52"/>
              </a:rPr>
              <a:t>, O </a:t>
            </a:r>
            <a:r>
              <a:rPr lang="en-US" sz="850" dirty="0" err="1">
                <a:latin typeface="PT Sans" panose="020B0503020203020204" pitchFamily="34" charset="-52"/>
              </a:rPr>
              <a:t>Nevzorova</a:t>
            </a:r>
            <a:r>
              <a:rPr lang="en-US" sz="850" dirty="0">
                <a:latin typeface="PT Sans" panose="020B0503020203020204" pitchFamily="34" charset="-52"/>
              </a:rPr>
              <a:t>, K Nikolaev. Design and Implementation of a Personalized Digital Learning Model // INTED2021 Proceedings, 6340–6348. URL: </a:t>
            </a:r>
            <a:r>
              <a:rPr lang="en-US" sz="850" dirty="0">
                <a:latin typeface="PT Sans" panose="020B0503020203020204" pitchFamily="34" charset="-52"/>
                <a:hlinkClick r:id="rId4"/>
              </a:rPr>
              <a:t>https://interaktivna-obrazovatelna-sreda.unibit.bg/images/pdf/DESIGN%20AND%20IMPLEMENTATION%20OF%20A%20PERSONALIZED%20DIGITAL.pdf</a:t>
            </a:r>
            <a:endParaRPr lang="en-US" sz="850" dirty="0">
              <a:latin typeface="PT Sans" panose="020B0503020203020204" pitchFamily="34" charset="-52"/>
            </a:endParaRPr>
          </a:p>
          <a:p>
            <a:pPr>
              <a:spcAft>
                <a:spcPts val="600"/>
              </a:spcAft>
            </a:pPr>
            <a:r>
              <a:rPr lang="en-US" sz="850" dirty="0">
                <a:latin typeface="PT Sans" panose="020B0503020203020204" pitchFamily="34" charset="-52"/>
              </a:rPr>
              <a:t>Nikolaev K., </a:t>
            </a:r>
            <a:r>
              <a:rPr lang="en-US" sz="850" dirty="0" err="1">
                <a:latin typeface="PT Sans" panose="020B0503020203020204" pitchFamily="34" charset="-52"/>
              </a:rPr>
              <a:t>Kirillovich</a:t>
            </a:r>
            <a:r>
              <a:rPr lang="en-US" sz="850" dirty="0">
                <a:latin typeface="PT Sans" panose="020B0503020203020204" pitchFamily="34" charset="-52"/>
              </a:rPr>
              <a:t> A., </a:t>
            </a:r>
            <a:r>
              <a:rPr lang="en-US" sz="850" dirty="0" err="1">
                <a:latin typeface="PT Sans" panose="020B0503020203020204" pitchFamily="34" charset="-52"/>
              </a:rPr>
              <a:t>Nevzorova</a:t>
            </a:r>
            <a:r>
              <a:rPr lang="en-US" sz="850" dirty="0">
                <a:latin typeface="PT Sans" panose="020B0503020203020204" pitchFamily="34" charset="-52"/>
              </a:rPr>
              <a:t> O. A corpus-based approach to elementary geometry knowledge test generation // 14th International Technology, Education and Development Conference. 2-4 March, 2020. Valencia, Spain. </a:t>
            </a:r>
            <a:r>
              <a:rPr lang="en-US" sz="850" dirty="0" err="1">
                <a:latin typeface="PT Sans" panose="020B0503020203020204" pitchFamily="34" charset="-52"/>
              </a:rPr>
              <a:t>doi</a:t>
            </a:r>
            <a:r>
              <a:rPr lang="en-US" sz="850" dirty="0">
                <a:latin typeface="PT Sans" panose="020B0503020203020204" pitchFamily="34" charset="-52"/>
              </a:rPr>
              <a:t>: 10.21125/inted.2020.1710. URL: </a:t>
            </a:r>
            <a:r>
              <a:rPr lang="en-US" sz="850" dirty="0">
                <a:latin typeface="PT Sans" panose="020B0503020203020204" pitchFamily="34" charset="-52"/>
                <a:hlinkClick r:id="rId5"/>
              </a:rPr>
              <a:t>https://www.researchgate.net/publication/340120301_A_CORPUS-BASED_APPROACH_TO_ELEMENTARY_GEOMETRY_KNOWLEDGE_TEST_GENERATION</a:t>
            </a:r>
            <a:endParaRPr lang="en-US" sz="850" dirty="0">
              <a:latin typeface="PT Sans" panose="020B0503020203020204" pitchFamily="34" charset="-52"/>
            </a:endParaRPr>
          </a:p>
          <a:p>
            <a:pPr>
              <a:spcAft>
                <a:spcPts val="600"/>
              </a:spcAft>
            </a:pPr>
            <a:r>
              <a:rPr lang="en-US" sz="850" dirty="0">
                <a:latin typeface="PT Sans" panose="020B0503020203020204" pitchFamily="34" charset="-52"/>
              </a:rPr>
              <a:t>Olga </a:t>
            </a:r>
            <a:r>
              <a:rPr lang="en-US" sz="850" dirty="0" err="1">
                <a:latin typeface="PT Sans" panose="020B0503020203020204" pitchFamily="34" charset="-52"/>
              </a:rPr>
              <a:t>Nevzorova</a:t>
            </a:r>
            <a:r>
              <a:rPr lang="en-US" sz="850" dirty="0">
                <a:latin typeface="PT Sans" panose="020B0503020203020204" pitchFamily="34" charset="-52"/>
              </a:rPr>
              <a:t>, Liliana </a:t>
            </a:r>
            <a:r>
              <a:rPr lang="en-US" sz="850" dirty="0" err="1">
                <a:latin typeface="PT Sans" panose="020B0503020203020204" pitchFamily="34" charset="-52"/>
              </a:rPr>
              <a:t>Shakirova</a:t>
            </a:r>
            <a:r>
              <a:rPr lang="en-US" sz="850" dirty="0">
                <a:latin typeface="PT Sans" panose="020B0503020203020204" pitchFamily="34" charset="-52"/>
              </a:rPr>
              <a:t>, Marina </a:t>
            </a:r>
            <a:r>
              <a:rPr lang="en-US" sz="850" dirty="0" err="1">
                <a:latin typeface="PT Sans" panose="020B0503020203020204" pitchFamily="34" charset="-52"/>
              </a:rPr>
              <a:t>Falileeva</a:t>
            </a:r>
            <a:r>
              <a:rPr lang="en-US" sz="850" dirty="0">
                <a:latin typeface="PT Sans" panose="020B0503020203020204" pitchFamily="34" charset="-52"/>
              </a:rPr>
              <a:t>, Konstantin Nikolaev. Towards Ontology-Based Software Services for Teaching School Mathematics // L. </a:t>
            </a:r>
            <a:r>
              <a:rPr lang="en-US" sz="850" dirty="0" err="1">
                <a:latin typeface="PT Sans" panose="020B0503020203020204" pitchFamily="34" charset="-52"/>
              </a:rPr>
              <a:t>Gómez</a:t>
            </a:r>
            <a:r>
              <a:rPr lang="en-US" sz="850" dirty="0">
                <a:latin typeface="PT Sans" panose="020B0503020203020204" pitchFamily="34" charset="-52"/>
              </a:rPr>
              <a:t> </a:t>
            </a:r>
            <a:r>
              <a:rPr lang="en-US" sz="850" dirty="0" err="1">
                <a:latin typeface="PT Sans" panose="020B0503020203020204" pitchFamily="34" charset="-52"/>
              </a:rPr>
              <a:t>Chova</a:t>
            </a:r>
            <a:r>
              <a:rPr lang="en-US" sz="850" dirty="0">
                <a:latin typeface="PT Sans" panose="020B0503020203020204" pitchFamily="34" charset="-52"/>
              </a:rPr>
              <a:t>, et al. (eds). Proceedings of the 15th International Technology, Education and Development Conference (INTED 2021), March 8th-9th, 2021. IATED, 2021. Pp. 5288–5297. ISBN: 978-84-09-27666-0, ISSN: 2340-1079 (</a:t>
            </a:r>
            <a:r>
              <a:rPr lang="ru-RU" sz="850" dirty="0">
                <a:latin typeface="PT Sans" panose="020B0503020203020204" pitchFamily="34" charset="-52"/>
              </a:rPr>
              <a:t>не проиндексирована).</a:t>
            </a:r>
          </a:p>
          <a:p>
            <a:pPr>
              <a:spcAft>
                <a:spcPts val="600"/>
              </a:spcAft>
            </a:pPr>
            <a:r>
              <a:rPr lang="en-US" sz="850" dirty="0" err="1">
                <a:latin typeface="PT Sans" panose="020B0503020203020204" pitchFamily="34" charset="-52"/>
              </a:rPr>
              <a:t>Kirillovich</a:t>
            </a:r>
            <a:r>
              <a:rPr lang="en-US" sz="850" dirty="0">
                <a:latin typeface="PT Sans" panose="020B0503020203020204" pitchFamily="34" charset="-52"/>
              </a:rPr>
              <a:t> A., </a:t>
            </a:r>
            <a:r>
              <a:rPr lang="en-US" sz="850" dirty="0" err="1">
                <a:latin typeface="PT Sans" panose="020B0503020203020204" pitchFamily="34" charset="-52"/>
              </a:rPr>
              <a:t>Falileeva</a:t>
            </a:r>
            <a:r>
              <a:rPr lang="en-US" sz="850" dirty="0">
                <a:latin typeface="PT Sans" panose="020B0503020203020204" pitchFamily="34" charset="-52"/>
              </a:rPr>
              <a:t> M., </a:t>
            </a:r>
            <a:r>
              <a:rPr lang="en-US" sz="850" dirty="0" err="1">
                <a:latin typeface="PT Sans" panose="020B0503020203020204" pitchFamily="34" charset="-52"/>
              </a:rPr>
              <a:t>Nevzorova</a:t>
            </a:r>
            <a:r>
              <a:rPr lang="en-US" sz="850" dirty="0">
                <a:latin typeface="PT Sans" panose="020B0503020203020204" pitchFamily="34" charset="-52"/>
              </a:rPr>
              <a:t> O., </a:t>
            </a:r>
            <a:r>
              <a:rPr lang="en-US" sz="850" dirty="0" err="1">
                <a:latin typeface="PT Sans" panose="020B0503020203020204" pitchFamily="34" charset="-52"/>
              </a:rPr>
              <a:t>Lipachev</a:t>
            </a:r>
            <a:r>
              <a:rPr lang="en-US" sz="850" dirty="0">
                <a:latin typeface="PT Sans" panose="020B0503020203020204" pitchFamily="34" charset="-52"/>
              </a:rPr>
              <a:t> E., </a:t>
            </a:r>
            <a:r>
              <a:rPr lang="en-US" sz="850" dirty="0" err="1">
                <a:latin typeface="PT Sans" panose="020B0503020203020204" pitchFamily="34" charset="-52"/>
              </a:rPr>
              <a:t>Dyupina</a:t>
            </a:r>
            <a:r>
              <a:rPr lang="en-US" sz="850" dirty="0">
                <a:latin typeface="PT Sans" panose="020B0503020203020204" pitchFamily="34" charset="-52"/>
              </a:rPr>
              <a:t> A., </a:t>
            </a:r>
            <a:r>
              <a:rPr lang="en-US" sz="850" dirty="0" err="1">
                <a:latin typeface="PT Sans" panose="020B0503020203020204" pitchFamily="34" charset="-52"/>
              </a:rPr>
              <a:t>Shakirova</a:t>
            </a:r>
            <a:r>
              <a:rPr lang="en-US" sz="850" dirty="0">
                <a:latin typeface="PT Sans" panose="020B0503020203020204" pitchFamily="34" charset="-52"/>
              </a:rPr>
              <a:t> L. Prerequisite Relationships of the </a:t>
            </a:r>
            <a:r>
              <a:rPr lang="en-US" sz="850" dirty="0" err="1">
                <a:latin typeface="PT Sans" panose="020B0503020203020204" pitchFamily="34" charset="-52"/>
              </a:rPr>
              <a:t>OntoMathEdu</a:t>
            </a:r>
            <a:r>
              <a:rPr lang="en-US" sz="850" dirty="0">
                <a:latin typeface="PT Sans" panose="020B0503020203020204" pitchFamily="34" charset="-52"/>
              </a:rPr>
              <a:t> Educational Mathematical Ontology//Communications in Computer and Information Science. - 2021. - Vol.1431 CCIS, Is.. - P.517-524. URL: </a:t>
            </a:r>
            <a:r>
              <a:rPr lang="en-US" sz="850" dirty="0">
                <a:latin typeface="PT Sans" panose="020B0503020203020204" pitchFamily="34" charset="-52"/>
                <a:hlinkClick r:id="rId6"/>
              </a:rPr>
              <a:t>https://www.researchgate.net/profile/Alexander-Kirillovich/publication/354924033_Prerequisite_Relationships_of_the_OntoMathEdu_Educational_Mathematical_Ontology/links/6157c9054a82eb7cb5e24be1/Prerequisite-Relationships-of-the-OntoMathEdu-Educational-Mathematical-Ontology.pdf</a:t>
            </a:r>
            <a:endParaRPr lang="ru-RU" sz="850" b="1" dirty="0">
              <a:latin typeface="PT Sans" panose="020B0503020203020204" pitchFamily="34" charset="-52"/>
            </a:endParaRPr>
          </a:p>
        </p:txBody>
      </p:sp>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96763" y="700255"/>
            <a:ext cx="1097877" cy="1080000"/>
          </a:xfrm>
          <a:prstGeom prst="rect">
            <a:avLst/>
          </a:prstGeom>
          <a:ln>
            <a:noFill/>
          </a:ln>
          <a:effectLst>
            <a:outerShdw blurRad="292100" dist="139700" dir="2700000" algn="tl" rotWithShape="0">
              <a:srgbClr val="333333">
                <a:alpha val="65000"/>
              </a:srgbClr>
            </a:outerShdw>
          </a:effectLst>
        </p:spPr>
      </p:pic>
      <p:pic>
        <p:nvPicPr>
          <p:cNvPr id="13" name="Рисунок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84106" y="1050775"/>
            <a:ext cx="1080000" cy="1080000"/>
          </a:xfrm>
          <a:prstGeom prst="rect">
            <a:avLst/>
          </a:prstGeom>
          <a:ln>
            <a:noFill/>
          </a:ln>
          <a:effectLst>
            <a:outerShdw blurRad="292100" dist="139700" dir="2700000" algn="tl" rotWithShape="0">
              <a:srgbClr val="333333">
                <a:alpha val="65000"/>
              </a:srgbClr>
            </a:outerShdw>
          </a:effectLst>
        </p:spPr>
      </p:pic>
      <p:sp>
        <p:nvSpPr>
          <p:cNvPr id="3" name="Прямоугольник 2">
            <a:extLst>
              <a:ext uri="{FF2B5EF4-FFF2-40B4-BE49-F238E27FC236}">
                <a16:creationId xmlns:a16="http://schemas.microsoft.com/office/drawing/2014/main" id="{7DFE5B28-AE66-DA3A-9D05-234369E159E4}"/>
              </a:ext>
            </a:extLst>
          </p:cNvPr>
          <p:cNvSpPr/>
          <p:nvPr/>
        </p:nvSpPr>
        <p:spPr>
          <a:xfrm>
            <a:off x="90723" y="3381052"/>
            <a:ext cx="6565794" cy="1631216"/>
          </a:xfrm>
          <a:prstGeom prst="rect">
            <a:avLst/>
          </a:prstGeom>
        </p:spPr>
        <p:txBody>
          <a:bodyPr wrap="square">
            <a:spAutoFit/>
          </a:bodyPr>
          <a:lstStyle/>
          <a:p>
            <a:pPr>
              <a:spcAft>
                <a:spcPts val="600"/>
              </a:spcAft>
            </a:pPr>
            <a:r>
              <a:rPr lang="ru-RU" sz="900" dirty="0">
                <a:latin typeface="PT Sans" panose="020B0503020203020204" pitchFamily="34" charset="-52"/>
              </a:rPr>
              <a:t>Шакирова Л.Р., Фалилеева М.В. Развитие цифровых компетенций будущих учителей математики и информатики // Современные проблемы математики и математического образования. Сборник научных статей Международной научной конференции: к 225-летию </a:t>
            </a:r>
            <a:r>
              <a:rPr lang="ru-RU" sz="900" dirty="0" err="1">
                <a:latin typeface="PT Sans" panose="020B0503020203020204" pitchFamily="34" charset="-52"/>
              </a:rPr>
              <a:t>Герценовского</a:t>
            </a:r>
            <a:r>
              <a:rPr lang="ru-RU" sz="900" dirty="0">
                <a:latin typeface="PT Sans" panose="020B0503020203020204" pitchFamily="34" charset="-52"/>
              </a:rPr>
              <a:t> университета. Под редакцией В.В. Орлова и М.Я. </a:t>
            </a:r>
            <a:r>
              <a:rPr lang="ru-RU" sz="900" dirty="0" err="1">
                <a:latin typeface="PT Sans" panose="020B0503020203020204" pitchFamily="34" charset="-52"/>
              </a:rPr>
              <a:t>Якубсона</a:t>
            </a:r>
            <a:r>
              <a:rPr lang="ru-RU" sz="900" dirty="0">
                <a:latin typeface="PT Sans" panose="020B0503020203020204" pitchFamily="34" charset="-52"/>
              </a:rPr>
              <a:t>. Санкт-Петербург, 2022. С. 134-141. URL: </a:t>
            </a:r>
            <a:r>
              <a:rPr lang="ru-RU" sz="900" dirty="0">
                <a:latin typeface="PT Sans" panose="020B0503020203020204" pitchFamily="34" charset="-52"/>
                <a:hlinkClick r:id="rId9"/>
              </a:rPr>
              <a:t>https://www.elibrary.ru/download/elibrary_49275742_62485482.pdf</a:t>
            </a:r>
            <a:endParaRPr lang="ru-RU" sz="900" dirty="0">
              <a:latin typeface="PT Sans" panose="020B0503020203020204" pitchFamily="34" charset="-52"/>
            </a:endParaRPr>
          </a:p>
          <a:p>
            <a:pPr>
              <a:spcAft>
                <a:spcPts val="600"/>
              </a:spcAft>
            </a:pPr>
            <a:r>
              <a:rPr lang="ru-RU" sz="900" dirty="0">
                <a:latin typeface="PT Sans" panose="020B0503020203020204" pitchFamily="34" charset="-52"/>
              </a:rPr>
              <a:t>Шакирова Л.Р., Фалилеева М.В. Модель подготовки учителя математики и информатики, владеющего цифровыми компетенциями // Математика, информатика, физика: проблемы и перспективы. сборник научных статей международной научно - практической конференции. ФГБОУ ВО "Оренбургский государственный педагогический университет". 2022. С. 244-251. URL: </a:t>
            </a:r>
            <a:r>
              <a:rPr lang="ru-RU" sz="900" dirty="0">
                <a:latin typeface="PT Sans" panose="020B0503020203020204" pitchFamily="34" charset="-52"/>
                <a:hlinkClick r:id="rId10"/>
              </a:rPr>
              <a:t>http://elib.osu.ru/handle/123456789/14769</a:t>
            </a:r>
            <a:endParaRPr lang="en-US" sz="900" dirty="0">
              <a:latin typeface="PT Sans" panose="020B0503020203020204" pitchFamily="34" charset="-52"/>
            </a:endParaRPr>
          </a:p>
          <a:p>
            <a:pPr>
              <a:spcAft>
                <a:spcPts val="600"/>
              </a:spcAft>
            </a:pPr>
            <a:r>
              <a:rPr lang="ru-RU" sz="900" dirty="0">
                <a:latin typeface="PT Sans" panose="020B0503020203020204" pitchFamily="34" charset="-52"/>
              </a:rPr>
              <a:t>Шакирова Л.Р., Фалилеева М.В. Цифровые компетенции учителя математики и информатики: анализ опроса работодателей // Новые информационные технологии в образовании и науке. 2022. № 5. С. 107-115. </a:t>
            </a:r>
            <a:endParaRPr lang="ru-RU" sz="900" b="1" dirty="0">
              <a:latin typeface="PT Sans" panose="020B0503020203020204" pitchFamily="34" charset="-52"/>
            </a:endParaRPr>
          </a:p>
        </p:txBody>
      </p:sp>
      <p:pic>
        <p:nvPicPr>
          <p:cNvPr id="4" name="Рисунок 3">
            <a:extLst>
              <a:ext uri="{FF2B5EF4-FFF2-40B4-BE49-F238E27FC236}">
                <a16:creationId xmlns:a16="http://schemas.microsoft.com/office/drawing/2014/main" id="{F2A9DE7F-BA0C-9845-74EF-4C9A94D7F60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74897" y="3509456"/>
            <a:ext cx="1080000" cy="984513"/>
          </a:xfrm>
          <a:prstGeom prst="rect">
            <a:avLst/>
          </a:prstGeom>
          <a:ln>
            <a:noFill/>
          </a:ln>
          <a:effectLst>
            <a:outerShdw blurRad="292100" dist="139700" dir="2700000" algn="tl" rotWithShape="0">
              <a:srgbClr val="333333">
                <a:alpha val="65000"/>
              </a:srgbClr>
            </a:outerShdw>
          </a:effectLst>
        </p:spPr>
      </p:pic>
      <p:pic>
        <p:nvPicPr>
          <p:cNvPr id="14" name="Рисунок 13">
            <a:extLst>
              <a:ext uri="{FF2B5EF4-FFF2-40B4-BE49-F238E27FC236}">
                <a16:creationId xmlns:a16="http://schemas.microsoft.com/office/drawing/2014/main" id="{05BC659A-F4D4-1B73-8B59-07AA8273F435}"/>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32161" y="3995393"/>
            <a:ext cx="1080000" cy="1088471"/>
          </a:xfrm>
          <a:prstGeom prst="rect">
            <a:avLst/>
          </a:prstGeom>
          <a:ln>
            <a:noFill/>
          </a:ln>
          <a:effectLst>
            <a:outerShdw blurRad="292100" dist="139700" dir="2700000" algn="tl" rotWithShape="0">
              <a:srgbClr val="333333">
                <a:alpha val="65000"/>
              </a:srgbClr>
            </a:outerShdw>
          </a:effectLst>
        </p:spPr>
      </p:pic>
      <p:sp>
        <p:nvSpPr>
          <p:cNvPr id="15" name="Прямоугольник 14">
            <a:extLst>
              <a:ext uri="{FF2B5EF4-FFF2-40B4-BE49-F238E27FC236}">
                <a16:creationId xmlns:a16="http://schemas.microsoft.com/office/drawing/2014/main" id="{4A240B77-AF8A-D2A1-3EEA-18A7C564C1BB}"/>
              </a:ext>
            </a:extLst>
          </p:cNvPr>
          <p:cNvSpPr/>
          <p:nvPr/>
        </p:nvSpPr>
        <p:spPr>
          <a:xfrm>
            <a:off x="0" y="3045074"/>
            <a:ext cx="9144000" cy="335978"/>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sp>
        <p:nvSpPr>
          <p:cNvPr id="16" name="TextBox 15">
            <a:extLst>
              <a:ext uri="{FF2B5EF4-FFF2-40B4-BE49-F238E27FC236}">
                <a16:creationId xmlns:a16="http://schemas.microsoft.com/office/drawing/2014/main" id="{E821516D-1D97-F31B-DB3C-52D5D9C61B94}"/>
              </a:ext>
            </a:extLst>
          </p:cNvPr>
          <p:cNvSpPr txBox="1"/>
          <p:nvPr/>
        </p:nvSpPr>
        <p:spPr>
          <a:xfrm>
            <a:off x="610333" y="3047736"/>
            <a:ext cx="5859331" cy="307777"/>
          </a:xfrm>
          <a:prstGeom prst="rect">
            <a:avLst/>
          </a:prstGeom>
          <a:noFill/>
        </p:spPr>
        <p:txBody>
          <a:bodyPr wrap="square" rtlCol="0">
            <a:spAutoFit/>
          </a:bodyPr>
          <a:lstStyle/>
          <a:p>
            <a:r>
              <a:rPr lang="ru-RU" sz="1400" dirty="0">
                <a:solidFill>
                  <a:schemeClr val="bg1"/>
                </a:solidFill>
                <a:latin typeface="PT Sans" panose="020B0503020203020204"/>
              </a:rPr>
              <a:t>Публикации по проекту, индексируемые в </a:t>
            </a:r>
            <a:r>
              <a:rPr lang="ru-RU" sz="1400" dirty="0">
                <a:solidFill>
                  <a:schemeClr val="bg1"/>
                </a:solidFill>
                <a:latin typeface="PT Sans" panose="020B0503020203020204" pitchFamily="34" charset="-52"/>
              </a:rPr>
              <a:t>РИНЦ</a:t>
            </a:r>
            <a:endParaRPr lang="ru-RU" sz="1400" dirty="0">
              <a:solidFill>
                <a:schemeClr val="bg1"/>
              </a:solidFill>
              <a:latin typeface="PT Sans" panose="020B0503020203020204"/>
            </a:endParaRPr>
          </a:p>
        </p:txBody>
      </p:sp>
      <p:pic>
        <p:nvPicPr>
          <p:cNvPr id="17" name="Рисунок 16">
            <a:extLst>
              <a:ext uri="{FF2B5EF4-FFF2-40B4-BE49-F238E27FC236}">
                <a16:creationId xmlns:a16="http://schemas.microsoft.com/office/drawing/2014/main" id="{44A16765-1330-9216-BCA5-1EDD111BA27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845732" y="1884630"/>
            <a:ext cx="1051820" cy="1080000"/>
          </a:xfrm>
          <a:prstGeom prst="rect">
            <a:avLst/>
          </a:prstGeom>
          <a:ln>
            <a:noFill/>
          </a:ln>
          <a:effectLst>
            <a:outerShdw blurRad="292100" dist="139700" dir="2700000" algn="tl" rotWithShape="0">
              <a:srgbClr val="333333">
                <a:alpha val="65000"/>
              </a:srgbClr>
            </a:outerShdw>
          </a:effectLst>
        </p:spPr>
      </p:pic>
      <p:sp>
        <p:nvSpPr>
          <p:cNvPr id="18" name="Номер слайда 17">
            <a:extLst>
              <a:ext uri="{FF2B5EF4-FFF2-40B4-BE49-F238E27FC236}">
                <a16:creationId xmlns:a16="http://schemas.microsoft.com/office/drawing/2014/main" id="{9D00C891-A64A-D831-577C-48FFCC56DA65}"/>
              </a:ext>
            </a:extLst>
          </p:cNvPr>
          <p:cNvSpPr>
            <a:spLocks noGrp="1"/>
          </p:cNvSpPr>
          <p:nvPr>
            <p:ph type="sldNum" sz="quarter" idx="12"/>
          </p:nvPr>
        </p:nvSpPr>
        <p:spPr/>
        <p:txBody>
          <a:bodyPr/>
          <a:lstStyle/>
          <a:p>
            <a:fld id="{B19B0651-EE4F-4900-A07F-96A6BFA9D0F0}" type="slidenum">
              <a:rPr lang="ru-RU" smtClean="0"/>
              <a:t>8</a:t>
            </a:fld>
            <a:endParaRPr lang="ru-RU"/>
          </a:p>
        </p:txBody>
      </p:sp>
    </p:spTree>
    <p:extLst>
      <p:ext uri="{BB962C8B-B14F-4D97-AF65-F5344CB8AC3E}">
        <p14:creationId xmlns:p14="http://schemas.microsoft.com/office/powerpoint/2010/main" val="275068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924"/>
            <a:ext cx="9144000" cy="719025"/>
          </a:xfrm>
          <a:prstGeom prst="rect">
            <a:avLst/>
          </a:prstGeom>
          <a:gradFill flip="none" rotWithShape="1">
            <a:gsLst>
              <a:gs pos="0">
                <a:srgbClr val="00549F">
                  <a:shade val="30000"/>
                  <a:satMod val="115000"/>
                </a:srgbClr>
              </a:gs>
              <a:gs pos="50000">
                <a:srgbClr val="00549F">
                  <a:shade val="67500"/>
                  <a:satMod val="115000"/>
                </a:srgbClr>
              </a:gs>
              <a:gs pos="100000">
                <a:srgbClr val="00549F">
                  <a:shade val="100000"/>
                  <a:satMod val="115000"/>
                </a:srgb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PT Sans" panose="020B0503020203020204" pitchFamily="34" charset="-52"/>
            </a:endParaRPr>
          </a:p>
        </p:txBody>
      </p:sp>
      <p:pic>
        <p:nvPicPr>
          <p:cNvPr id="6" name="Picture 2" descr="C:\Users\MSShafigullin\Desktop\2020\Презентация КФУ\kfu_logo_circle_r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68" y="80605"/>
            <a:ext cx="55305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8771" y="199288"/>
            <a:ext cx="5553429" cy="307777"/>
          </a:xfrm>
          <a:prstGeom prst="rect">
            <a:avLst/>
          </a:prstGeom>
          <a:noFill/>
        </p:spPr>
        <p:txBody>
          <a:bodyPr wrap="square" rtlCol="0">
            <a:spAutoFit/>
          </a:bodyPr>
          <a:lstStyle/>
          <a:p>
            <a:r>
              <a:rPr lang="ru-RU" sz="1400" dirty="0">
                <a:solidFill>
                  <a:schemeClr val="bg1"/>
                </a:solidFill>
                <a:latin typeface="PT Sans" panose="020B0503020203020204"/>
              </a:rPr>
              <a:t>Публикации по проекту, индексированные в РИНЦ</a:t>
            </a:r>
            <a:r>
              <a:rPr lang="en-US" sz="1400" dirty="0">
                <a:solidFill>
                  <a:schemeClr val="bg1"/>
                </a:solidFill>
                <a:latin typeface="PT Sans" panose="020B0503020203020204"/>
              </a:rPr>
              <a:t> </a:t>
            </a:r>
            <a:endParaRPr lang="ru-RU" sz="1400" dirty="0">
              <a:solidFill>
                <a:schemeClr val="bg1"/>
              </a:solidFill>
              <a:latin typeface="PT Sans" panose="020B0503020203020204"/>
            </a:endParaRPr>
          </a:p>
        </p:txBody>
      </p:sp>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2416" y="849152"/>
            <a:ext cx="1080000" cy="1074504"/>
          </a:xfrm>
          <a:prstGeom prst="rect">
            <a:avLst/>
          </a:prstGeom>
          <a:noFill/>
          <a:ln>
            <a:noFill/>
          </a:ln>
        </p:spPr>
      </p:pic>
      <p:sp>
        <p:nvSpPr>
          <p:cNvPr id="2" name="Прямоугольник 1">
            <a:extLst>
              <a:ext uri="{FF2B5EF4-FFF2-40B4-BE49-F238E27FC236}">
                <a16:creationId xmlns:a16="http://schemas.microsoft.com/office/drawing/2014/main" id="{17BCC10E-E578-EBF8-F3D5-DCC423A19D89}"/>
              </a:ext>
            </a:extLst>
          </p:cNvPr>
          <p:cNvSpPr/>
          <p:nvPr/>
        </p:nvSpPr>
        <p:spPr>
          <a:xfrm>
            <a:off x="78030" y="763199"/>
            <a:ext cx="6841656" cy="907941"/>
          </a:xfrm>
          <a:prstGeom prst="rect">
            <a:avLst/>
          </a:prstGeom>
        </p:spPr>
        <p:txBody>
          <a:bodyPr wrap="square">
            <a:spAutoFit/>
          </a:bodyPr>
          <a:lstStyle/>
          <a:p>
            <a:pPr>
              <a:spcAft>
                <a:spcPts val="600"/>
              </a:spcAft>
            </a:pPr>
            <a:r>
              <a:rPr lang="ru-RU" sz="800" dirty="0">
                <a:latin typeface="PT Sans" panose="020B0503020203020204" pitchFamily="34" charset="-52"/>
              </a:rPr>
              <a:t>Фалилеева, М. В., Кириллович, А. В., </a:t>
            </a:r>
            <a:r>
              <a:rPr lang="ru-RU" sz="800" dirty="0" err="1">
                <a:latin typeface="PT Sans" panose="020B0503020203020204" pitchFamily="34" charset="-52"/>
              </a:rPr>
              <a:t>Hевзорова</a:t>
            </a:r>
            <a:r>
              <a:rPr lang="ru-RU" sz="800" dirty="0">
                <a:latin typeface="PT Sans" panose="020B0503020203020204" pitchFamily="34" charset="-52"/>
              </a:rPr>
              <a:t> О. А., Шакирова, Л. Р., </a:t>
            </a:r>
            <a:r>
              <a:rPr lang="ru-RU" sz="800" dirty="0" err="1">
                <a:latin typeface="PT Sans" panose="020B0503020203020204" pitchFamily="34" charset="-52"/>
              </a:rPr>
              <a:t>Липачёв</a:t>
            </a:r>
            <a:r>
              <a:rPr lang="ru-RU" sz="800" dirty="0">
                <a:latin typeface="PT Sans" panose="020B0503020203020204" pitchFamily="34" charset="-52"/>
              </a:rPr>
              <a:t>, Е. К., </a:t>
            </a:r>
            <a:r>
              <a:rPr lang="ru-RU" sz="800" dirty="0" err="1">
                <a:latin typeface="PT Sans" panose="020B0503020203020204" pitchFamily="34" charset="-52"/>
              </a:rPr>
              <a:t>Дюпина</a:t>
            </a:r>
            <a:r>
              <a:rPr lang="ru-RU" sz="800" dirty="0">
                <a:latin typeface="PT Sans" panose="020B0503020203020204" pitchFamily="34" charset="-52"/>
              </a:rPr>
              <a:t>, А. Э. Системы образовательных проекций, уровней и </a:t>
            </a:r>
            <a:r>
              <a:rPr lang="ru-RU" sz="800" dirty="0" err="1">
                <a:latin typeface="PT Sans" panose="020B0503020203020204" pitchFamily="34" charset="-52"/>
              </a:rPr>
              <a:t>пререквизитов</a:t>
            </a:r>
            <a:r>
              <a:rPr lang="ru-RU" sz="800" dirty="0">
                <a:latin typeface="PT Sans" panose="020B0503020203020204" pitchFamily="34" charset="-52"/>
              </a:rPr>
              <a:t> математической онтологии </a:t>
            </a:r>
            <a:r>
              <a:rPr lang="ru-RU" sz="800" dirty="0" err="1">
                <a:latin typeface="PT Sans" panose="020B0503020203020204" pitchFamily="34" charset="-52"/>
              </a:rPr>
              <a:t>OntoMathEdu</a:t>
            </a:r>
            <a:r>
              <a:rPr lang="ru-RU" sz="800" dirty="0">
                <a:latin typeface="PT Sans" panose="020B0503020203020204" pitchFamily="34" charset="-52"/>
              </a:rPr>
              <a:t>. Электронные библиотеки, 2021, 24(3), 505-530. URL: </a:t>
            </a:r>
            <a:r>
              <a:rPr lang="ru-RU" sz="800" dirty="0">
                <a:latin typeface="PT Sans" panose="020B0503020203020204" pitchFamily="34" charset="-52"/>
                <a:hlinkClick r:id="rId5"/>
              </a:rPr>
              <a:t>https://rdl-journal.ru/article/view/691/770</a:t>
            </a:r>
            <a:r>
              <a:rPr lang="ru-RU" sz="800" dirty="0">
                <a:latin typeface="PT Sans" panose="020B0503020203020204" pitchFamily="34" charset="-52"/>
              </a:rPr>
              <a:t>  </a:t>
            </a:r>
            <a:endParaRPr lang="en-US" sz="800" dirty="0">
              <a:latin typeface="PT Sans" panose="020B0503020203020204" pitchFamily="34" charset="-52"/>
            </a:endParaRPr>
          </a:p>
          <a:p>
            <a:pPr>
              <a:spcAft>
                <a:spcPts val="600"/>
              </a:spcAft>
            </a:pPr>
            <a:r>
              <a:rPr lang="ru-RU" sz="800" dirty="0">
                <a:latin typeface="PT Sans" panose="020B0503020203020204" pitchFamily="34" charset="-52"/>
              </a:rPr>
              <a:t>Шакирова Л.Р., Фалилеева М.В. Персонализированное адаптивное обучение в условиях цифровизации образования // Педагогическое образование: новые вызовы и цели: материалы VII Международного форума по педагогическому образованию: сборник научных трудов. Ч. III. – Казань: Издательство Казанского университета, 2021. – С. 287-295. URL: </a:t>
            </a:r>
            <a:r>
              <a:rPr lang="ru-RU" sz="800" dirty="0">
                <a:latin typeface="PT Sans" panose="020B0503020203020204" pitchFamily="34" charset="-52"/>
                <a:hlinkClick r:id="rId6"/>
              </a:rPr>
              <a:t>https://dspace.kpfu.ru/xmlui/bitstream/handle/net/166361/287_295.pdf</a:t>
            </a:r>
            <a:r>
              <a:rPr lang="ru-RU" sz="800" dirty="0">
                <a:latin typeface="PT Sans" panose="020B0503020203020204" pitchFamily="34" charset="-52"/>
              </a:rPr>
              <a:t> </a:t>
            </a:r>
            <a:endParaRPr lang="ru-RU" sz="800" b="1" dirty="0">
              <a:latin typeface="PT Sans" panose="020B0503020203020204" pitchFamily="34" charset="-52"/>
            </a:endParaRPr>
          </a:p>
        </p:txBody>
      </p:sp>
      <p:pic>
        <p:nvPicPr>
          <p:cNvPr id="4" name="Рисунок 3">
            <a:extLst>
              <a:ext uri="{FF2B5EF4-FFF2-40B4-BE49-F238E27FC236}">
                <a16:creationId xmlns:a16="http://schemas.microsoft.com/office/drawing/2014/main" id="{54AEF129-1F83-F50F-E436-C1306C2622A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20189" y="1514142"/>
            <a:ext cx="1080000" cy="1137278"/>
          </a:xfrm>
          <a:prstGeom prst="rect">
            <a:avLst/>
          </a:prstGeom>
          <a:noFill/>
          <a:ln>
            <a:noFill/>
          </a:ln>
        </p:spPr>
      </p:pic>
      <p:pic>
        <p:nvPicPr>
          <p:cNvPr id="15" name="Рисунок 14">
            <a:extLst>
              <a:ext uri="{FF2B5EF4-FFF2-40B4-BE49-F238E27FC236}">
                <a16:creationId xmlns:a16="http://schemas.microsoft.com/office/drawing/2014/main" id="{F1A88E35-2434-0735-5DDE-26A0470A470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06623" y="2235420"/>
            <a:ext cx="1080000" cy="988906"/>
          </a:xfrm>
          <a:prstGeom prst="rect">
            <a:avLst/>
          </a:prstGeom>
          <a:noFill/>
          <a:ln>
            <a:noFill/>
          </a:ln>
        </p:spPr>
      </p:pic>
      <p:sp>
        <p:nvSpPr>
          <p:cNvPr id="16" name="Прямоугольник 15">
            <a:extLst>
              <a:ext uri="{FF2B5EF4-FFF2-40B4-BE49-F238E27FC236}">
                <a16:creationId xmlns:a16="http://schemas.microsoft.com/office/drawing/2014/main" id="{56FEDDFE-E40E-9AC1-6DF2-6EA21C1EB5BA}"/>
              </a:ext>
            </a:extLst>
          </p:cNvPr>
          <p:cNvSpPr/>
          <p:nvPr/>
        </p:nvSpPr>
        <p:spPr>
          <a:xfrm>
            <a:off x="78030" y="1620542"/>
            <a:ext cx="6677905" cy="3508653"/>
          </a:xfrm>
          <a:prstGeom prst="rect">
            <a:avLst/>
          </a:prstGeom>
        </p:spPr>
        <p:txBody>
          <a:bodyPr wrap="square">
            <a:spAutoFit/>
          </a:bodyPr>
          <a:lstStyle/>
          <a:p>
            <a:pPr>
              <a:spcAft>
                <a:spcPts val="600"/>
              </a:spcAft>
            </a:pPr>
            <a:r>
              <a:rPr lang="ru-RU" sz="800" dirty="0" err="1">
                <a:latin typeface="PT Sans" panose="020B0503020203020204" pitchFamily="34" charset="-52"/>
              </a:rPr>
              <a:t>Дюпина</a:t>
            </a:r>
            <a:r>
              <a:rPr lang="ru-RU" sz="800" dirty="0">
                <a:latin typeface="PT Sans" panose="020B0503020203020204" pitchFamily="34" charset="-52"/>
              </a:rPr>
              <a:t> А.Э. Методика организации SPOC курса по обучению планиметрии будущих учителей математики / А.Э. </a:t>
            </a:r>
            <a:r>
              <a:rPr lang="ru-RU" sz="800" dirty="0" err="1">
                <a:latin typeface="PT Sans" panose="020B0503020203020204" pitchFamily="34" charset="-52"/>
              </a:rPr>
              <a:t>Дюпина</a:t>
            </a:r>
            <a:r>
              <a:rPr lang="ru-RU" sz="800" dirty="0">
                <a:latin typeface="PT Sans" panose="020B0503020203020204" pitchFamily="34" charset="-52"/>
              </a:rPr>
              <a:t>, М.В. Фалилеева // Электронные библиотеки. - Т. 23. - № 1-2 (2020): Тематический выпуск «Математическое образование в школе и вузе». Ч. 3. - С. 49-56. URL: </a:t>
            </a:r>
            <a:r>
              <a:rPr lang="ru-RU" sz="800" dirty="0">
                <a:latin typeface="PT Sans" panose="020B0503020203020204" pitchFamily="34" charset="-52"/>
                <a:hlinkClick r:id="rId9"/>
              </a:rPr>
              <a:t>https://rdl-journal.ru/article/view/567/664</a:t>
            </a:r>
            <a:endParaRPr lang="en-US" sz="800" dirty="0">
              <a:latin typeface="PT Sans" panose="020B0503020203020204" pitchFamily="34" charset="-52"/>
            </a:endParaRPr>
          </a:p>
          <a:p>
            <a:pPr>
              <a:spcAft>
                <a:spcPts val="600"/>
              </a:spcAft>
            </a:pPr>
            <a:r>
              <a:rPr lang="ru-RU" sz="800" dirty="0">
                <a:latin typeface="PT Sans" panose="020B0503020203020204" pitchFamily="34" charset="-52"/>
              </a:rPr>
              <a:t>Фалилеева М.В., Кириллович А.В., Невзорова О.А., Шакирова Л.Р., </a:t>
            </a:r>
            <a:r>
              <a:rPr lang="ru-RU" sz="800" dirty="0" err="1">
                <a:latin typeface="PT Sans" panose="020B0503020203020204" pitchFamily="34" charset="-52"/>
              </a:rPr>
              <a:t>Липачев</a:t>
            </a:r>
            <a:r>
              <a:rPr lang="ru-RU" sz="800" dirty="0">
                <a:latin typeface="PT Sans" panose="020B0503020203020204" pitchFamily="34" charset="-52"/>
              </a:rPr>
              <a:t> Е.К., </a:t>
            </a:r>
            <a:r>
              <a:rPr lang="ru-RU" sz="800" dirty="0" err="1">
                <a:latin typeface="PT Sans" panose="020B0503020203020204" pitchFamily="34" charset="-52"/>
              </a:rPr>
              <a:t>Дюпина</a:t>
            </a:r>
            <a:r>
              <a:rPr lang="ru-RU" sz="800" dirty="0">
                <a:latin typeface="PT Sans" panose="020B0503020203020204" pitchFamily="34" charset="-52"/>
              </a:rPr>
              <a:t> А.Э. Разработка образовательных проекций математической онтологии </a:t>
            </a:r>
            <a:r>
              <a:rPr lang="ru-RU" sz="800" dirty="0" err="1">
                <a:latin typeface="PT Sans" panose="020B0503020203020204" pitchFamily="34" charset="-52"/>
              </a:rPr>
              <a:t>OntoMathEdu</a:t>
            </a:r>
            <a:r>
              <a:rPr lang="ru-RU" sz="800" dirty="0">
                <a:latin typeface="PT Sans" panose="020B0503020203020204" pitchFamily="34" charset="-52"/>
              </a:rPr>
              <a:t> // Научный сервис в сети Интернет. 2020. № 22. С. 604-611. URL: </a:t>
            </a:r>
            <a:r>
              <a:rPr lang="ru-RU" sz="800" dirty="0">
                <a:latin typeface="PT Sans" panose="020B0503020203020204" pitchFamily="34" charset="-52"/>
                <a:hlinkClick r:id="rId10"/>
              </a:rPr>
              <a:t>https://www.elibrary.ru/item.asp?id=44142673</a:t>
            </a:r>
            <a:endParaRPr lang="en-US" sz="800" dirty="0">
              <a:latin typeface="PT Sans" panose="020B0503020203020204" pitchFamily="34" charset="-52"/>
            </a:endParaRPr>
          </a:p>
          <a:p>
            <a:pPr>
              <a:spcAft>
                <a:spcPts val="600"/>
              </a:spcAft>
            </a:pPr>
            <a:r>
              <a:rPr lang="ru-RU" sz="800" dirty="0">
                <a:latin typeface="PT Sans" panose="020B0503020203020204" pitchFamily="34" charset="-52"/>
              </a:rPr>
              <a:t>Фалилеева М.В. , </a:t>
            </a:r>
            <a:r>
              <a:rPr lang="ru-RU" sz="800" dirty="0" err="1">
                <a:latin typeface="PT Sans" panose="020B0503020203020204" pitchFamily="34" charset="-52"/>
              </a:rPr>
              <a:t>Дюпина</a:t>
            </a:r>
            <a:r>
              <a:rPr lang="ru-RU" sz="800" dirty="0">
                <a:latin typeface="PT Sans" panose="020B0503020203020204" pitchFamily="34" charset="-52"/>
              </a:rPr>
              <a:t> А.Э. Развитие геометрического мышления обучающихся в условиях смешанного обучения / М.В. Фалилеева, А.Э. </a:t>
            </a:r>
            <a:r>
              <a:rPr lang="ru-RU" sz="800" dirty="0" err="1">
                <a:latin typeface="PT Sans" panose="020B0503020203020204" pitchFamily="34" charset="-52"/>
              </a:rPr>
              <a:t>Дюпина</a:t>
            </a:r>
            <a:r>
              <a:rPr lang="ru-RU" sz="800" dirty="0">
                <a:latin typeface="PT Sans" panose="020B0503020203020204" pitchFamily="34" charset="-52"/>
              </a:rPr>
              <a:t> // Наука. Информатизация. Технологии. Образование. Материалы XIII международной научно-практической конференции. Екатеринбург, 24-28 февраля 2020 г. - Екатеринбург: РГППУ. - 2020. - С.403-411. URL: </a:t>
            </a:r>
            <a:r>
              <a:rPr lang="ru-RU" sz="800" dirty="0">
                <a:latin typeface="PT Sans" panose="020B0503020203020204" pitchFamily="34" charset="-52"/>
                <a:hlinkClick r:id="rId11"/>
              </a:rPr>
              <a:t>https://www.elibrary.ru/item.asp?id=49275742</a:t>
            </a:r>
            <a:endParaRPr lang="en-US" sz="800" dirty="0">
              <a:latin typeface="PT Sans" panose="020B0503020203020204" pitchFamily="34" charset="-52"/>
            </a:endParaRPr>
          </a:p>
          <a:p>
            <a:pPr>
              <a:spcAft>
                <a:spcPts val="600"/>
              </a:spcAft>
            </a:pPr>
            <a:r>
              <a:rPr lang="ru-RU" sz="800" dirty="0">
                <a:latin typeface="PT Sans" panose="020B0503020203020204" pitchFamily="34" charset="-52"/>
              </a:rPr>
              <a:t>Фалилеева М.В., Шакирова Л.Р., Нурутдинов С.Х. Принципы проектирования электронного курса математики для учащихся старших классов // Перспективы и приоритеты педагогического образования в эпоху трансформаций, выбора и вызовов: сб. науч. трудов VI Виртуального Международного форума по педагогическому образованию, 27.05 - 09.06.2020. - Ч. IV, с. 158-163. URL: </a:t>
            </a:r>
            <a:r>
              <a:rPr lang="ru-RU" sz="800" dirty="0">
                <a:latin typeface="PT Sans" panose="020B0503020203020204" pitchFamily="34" charset="-52"/>
                <a:hlinkClick r:id="rId12"/>
              </a:rPr>
              <a:t>https://dspace.kpfu.ru/xmlui/bitstream/handle/net/160235/IFTE2020_4.pdf_158_163.pdf</a:t>
            </a:r>
            <a:endParaRPr lang="en-US" sz="800" dirty="0">
              <a:latin typeface="PT Sans" panose="020B0503020203020204" pitchFamily="34" charset="-52"/>
            </a:endParaRPr>
          </a:p>
          <a:p>
            <a:pPr>
              <a:spcAft>
                <a:spcPts val="600"/>
              </a:spcAft>
            </a:pPr>
            <a:r>
              <a:rPr lang="ru-RU" sz="800" dirty="0">
                <a:latin typeface="PT Sans" panose="020B0503020203020204" pitchFamily="34" charset="-52"/>
              </a:rPr>
              <a:t>Шакирова Л.Р., Фалилеева М.В., Нурутдинов С.Х., </a:t>
            </a:r>
            <a:r>
              <a:rPr lang="ru-RU" sz="800" dirty="0" err="1">
                <a:latin typeface="PT Sans" panose="020B0503020203020204" pitchFamily="34" charset="-52"/>
              </a:rPr>
              <a:t>Дюпина</a:t>
            </a:r>
            <a:r>
              <a:rPr lang="ru-RU" sz="800" dirty="0">
                <a:latin typeface="PT Sans" panose="020B0503020203020204" pitchFamily="34" charset="-52"/>
              </a:rPr>
              <a:t> А.Э. Особенности проектирования электронного курса для смешанного обучения в школе и вузе // Теория и практика информатизации образования: внедрение результатов и перспективы развития: сб. науч. трудов юбилейной Международной научно-практической конференции, посвященной 35-летию становления информатизации отечественного образования (г. Москва, 19 декабря 2019 г.) / под общ. ред. И.В. Роберт – М.: Издательство СГУ, 2020. – С. 673-684.</a:t>
            </a:r>
            <a:endParaRPr lang="en-US" sz="800" dirty="0">
              <a:latin typeface="PT Sans" panose="020B0503020203020204" pitchFamily="34" charset="-52"/>
            </a:endParaRPr>
          </a:p>
          <a:p>
            <a:pPr>
              <a:spcAft>
                <a:spcPts val="600"/>
              </a:spcAft>
            </a:pPr>
            <a:r>
              <a:rPr lang="ru-RU" sz="800" dirty="0">
                <a:latin typeface="PT Sans" panose="020B0503020203020204" pitchFamily="34" charset="-52"/>
              </a:rPr>
              <a:t>Фалилеева М.В., Шакирова Л.Р., </a:t>
            </a:r>
            <a:r>
              <a:rPr lang="ru-RU" sz="800" dirty="0" err="1">
                <a:latin typeface="PT Sans" panose="020B0503020203020204" pitchFamily="34" charset="-52"/>
              </a:rPr>
              <a:t>Дюпина</a:t>
            </a:r>
            <a:r>
              <a:rPr lang="ru-RU" sz="800" dirty="0">
                <a:latin typeface="PT Sans" panose="020B0503020203020204" pitchFamily="34" charset="-52"/>
              </a:rPr>
              <a:t> А.Э. Фундаментальные основания проектирования банка вопросов по планиметрии средствами LMS MOODLE / М.В. Фалилеева, Л.Р. Шакирова, А.Э. </a:t>
            </a:r>
            <a:r>
              <a:rPr lang="ru-RU" sz="800" dirty="0" err="1">
                <a:latin typeface="PT Sans" panose="020B0503020203020204" pitchFamily="34" charset="-52"/>
              </a:rPr>
              <a:t>Дюпина</a:t>
            </a:r>
            <a:r>
              <a:rPr lang="ru-RU" sz="800" dirty="0">
                <a:latin typeface="PT Sans" panose="020B0503020203020204" pitchFamily="34" charset="-52"/>
              </a:rPr>
              <a:t> // Математика – основа компетенций цифровой эры: Материалы XXXIX Международного научного семинара преподавателей математики и информатики университетов и педагогических вузов (01-02 октября 2020 года). – Москва: ГАОУ ВО МГПУ, 2020. – С. 105-108.</a:t>
            </a:r>
            <a:endParaRPr lang="en-US" sz="800" dirty="0">
              <a:latin typeface="PT Sans" panose="020B0503020203020204" pitchFamily="34" charset="-52"/>
            </a:endParaRPr>
          </a:p>
          <a:p>
            <a:pPr>
              <a:spcAft>
                <a:spcPts val="600"/>
              </a:spcAft>
            </a:pPr>
            <a:r>
              <a:rPr lang="ru-RU" sz="800" dirty="0">
                <a:latin typeface="PT Sans" panose="020B0503020203020204" pitchFamily="34" charset="-52"/>
              </a:rPr>
              <a:t>Фалилеева М.В., Шакирова Л.Р. Дидактические особенности проектирования системы тестирования в электронном курсе // Проблемы теории и практики обучения математике: сб. науч. работ, представленных на Международную научную конференцию «73Герценовские чтения»/под ред. В.В. Орлова. – СПб.: Изд-во РГПУ им. А.И. Герцена, 2020. С. 87–89.</a:t>
            </a:r>
          </a:p>
        </p:txBody>
      </p:sp>
      <p:pic>
        <p:nvPicPr>
          <p:cNvPr id="17" name="Рисунок 16">
            <a:extLst>
              <a:ext uri="{FF2B5EF4-FFF2-40B4-BE49-F238E27FC236}">
                <a16:creationId xmlns:a16="http://schemas.microsoft.com/office/drawing/2014/main" id="{EFD30C08-C3D6-EBFD-1657-3540F35225E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867759" y="3893700"/>
            <a:ext cx="1080000" cy="1071546"/>
          </a:xfrm>
          <a:prstGeom prst="rect">
            <a:avLst/>
          </a:prstGeom>
          <a:noFill/>
          <a:ln>
            <a:noFill/>
          </a:ln>
        </p:spPr>
      </p:pic>
      <p:pic>
        <p:nvPicPr>
          <p:cNvPr id="18" name="Рисунок 17">
            <a:extLst>
              <a:ext uri="{FF2B5EF4-FFF2-40B4-BE49-F238E27FC236}">
                <a16:creationId xmlns:a16="http://schemas.microsoft.com/office/drawing/2014/main" id="{BEEE391E-DCF2-48BB-B593-5EBDC95BD89F}"/>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968975" y="3067531"/>
            <a:ext cx="1080000" cy="1108165"/>
          </a:xfrm>
          <a:prstGeom prst="rect">
            <a:avLst/>
          </a:prstGeom>
          <a:noFill/>
          <a:ln>
            <a:noFill/>
          </a:ln>
        </p:spPr>
      </p:pic>
      <p:sp>
        <p:nvSpPr>
          <p:cNvPr id="22" name="Номер слайда 21">
            <a:extLst>
              <a:ext uri="{FF2B5EF4-FFF2-40B4-BE49-F238E27FC236}">
                <a16:creationId xmlns:a16="http://schemas.microsoft.com/office/drawing/2014/main" id="{832D2BBF-BE2D-CCC4-4B6F-CE588441440F}"/>
              </a:ext>
            </a:extLst>
          </p:cNvPr>
          <p:cNvSpPr>
            <a:spLocks noGrp="1"/>
          </p:cNvSpPr>
          <p:nvPr>
            <p:ph type="sldNum" sz="quarter" idx="12"/>
          </p:nvPr>
        </p:nvSpPr>
        <p:spPr/>
        <p:txBody>
          <a:bodyPr/>
          <a:lstStyle/>
          <a:p>
            <a:fld id="{B19B0651-EE4F-4900-A07F-96A6BFA9D0F0}" type="slidenum">
              <a:rPr lang="ru-RU" smtClean="0"/>
              <a:t>9</a:t>
            </a:fld>
            <a:endParaRPr lang="ru-RU"/>
          </a:p>
        </p:txBody>
      </p:sp>
    </p:spTree>
    <p:extLst>
      <p:ext uri="{BB962C8B-B14F-4D97-AF65-F5344CB8AC3E}">
        <p14:creationId xmlns:p14="http://schemas.microsoft.com/office/powerpoint/2010/main" val="82296207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5391</TotalTime>
  <Words>4016</Words>
  <Application>Microsoft Office PowerPoint</Application>
  <PresentationFormat>Экран (16:9)</PresentationFormat>
  <Paragraphs>321</Paragraphs>
  <Slides>24</Slides>
  <Notes>24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Arial</vt:lpstr>
      <vt:lpstr>Calibri</vt:lpstr>
      <vt:lpstr>Corbel</vt:lpstr>
      <vt:lpstr>PT Sans</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Исходная версия документа курса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Шафигуллин Марат Шарифуллович</dc:creator>
  <cp:lastModifiedBy>Лилиана Шакирова</cp:lastModifiedBy>
  <cp:revision>140</cp:revision>
  <dcterms:created xsi:type="dcterms:W3CDTF">2020-07-15T10:53:07Z</dcterms:created>
  <dcterms:modified xsi:type="dcterms:W3CDTF">2023-05-17T10:53:44Z</dcterms:modified>
</cp:coreProperties>
</file>