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9" r:id="rId4"/>
    <p:sldId id="273" r:id="rId5"/>
    <p:sldId id="26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49" autoAdjust="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B3AD-808C-47E5-81BC-3FAD09701F1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1D5E-355E-4CCC-8061-02A8BE552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Центры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IT-</a:t>
            </a:r>
            <a:r>
              <a:rPr lang="ru-RU" b="1" baseline="0" dirty="0" smtClean="0"/>
              <a:t>куб создаются в ходе </a:t>
            </a:r>
            <a:r>
              <a:rPr lang="ru-RU" b="1" dirty="0" smtClean="0"/>
              <a:t>реализации федеральных проектов «Успех каждого ребенка» и «Цифровая образовательная среда».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1D5E-355E-4CCC-8061-02A8BE552E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8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/>
              <a:t>Из</a:t>
            </a:r>
            <a:r>
              <a:rPr lang="ru-RU" sz="1600" b="1" baseline="0" dirty="0" smtClean="0"/>
              <a:t> них более 20 тысяч АРМ поставляются для проекта «</a:t>
            </a:r>
            <a:r>
              <a:rPr lang="en-US" sz="1600" b="1" baseline="0" dirty="0" smtClean="0"/>
              <a:t>IT-</a:t>
            </a:r>
            <a:r>
              <a:rPr lang="ru-RU" sz="1600" b="1" baseline="0" dirty="0" smtClean="0"/>
              <a:t>Куб» – сети 340 центров дополнительного образования по шести предпрофессиональным ИТ-профилям. Для реализации контрольных показателей ЦОС необходимо на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64,53</a:t>
            </a:r>
            <a:r>
              <a:rPr lang="ru-RU" sz="1600" b="1" dirty="0" smtClean="0"/>
              <a:t>%</a:t>
            </a:r>
            <a:r>
              <a:rPr lang="ru-RU" sz="1600" dirty="0" smtClean="0"/>
              <a:t> </a:t>
            </a:r>
            <a:r>
              <a:rPr lang="ru-RU" sz="1600" b="1" dirty="0" smtClean="0"/>
              <a:t>больше АРМ.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1D5E-355E-4CCC-8061-02A8BE552E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https://wiki2.org/ru/%D0%92%D0%B8%D1%80%D1%82%D1%83%D0%B0%D0%BB%D1%8C%D0%BD%D0%BE%D0%B5_%D0%BF%D1%80%D0%B0%D0%BA%D1%82%D0%B8%D1%87%D0%B5%D1%81%D0%BA%D0%BE%D0%B5_%D1%81%D0%BE%D0%BE%D0%B1%D1%89%D0%B5%D1%81%D1%82%D0%B2%D0%BE+Milds</a:t>
            </a:r>
            <a:endParaRPr lang="ru-RU" dirty="0" smtClean="0"/>
          </a:p>
          <a:p>
            <a:r>
              <a:rPr lang="en-US" dirty="0" smtClean="0"/>
              <a:t>https://wiki2.org/en/Community_of_practice+Milds</a:t>
            </a:r>
            <a:endParaRPr lang="ru-RU" dirty="0" smtClean="0"/>
          </a:p>
          <a:p>
            <a:r>
              <a:rPr lang="en-US" dirty="0" smtClean="0"/>
              <a:t>https://enhance.etfoundation.co.uk/eds/community-of-practice?cop=edscop&amp;viewpost=153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1D5E-355E-4CCC-8061-02A8BE552E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8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C856CF-D68E-484E-AEFB-0C5C0DAD6772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8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C1D0-64AD-4FE9-B668-F75E6F76A4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Сценарий педагогического</a:t>
            </a:r>
            <a:r>
              <a:rPr lang="ru-RU" b="1" baseline="0" dirty="0" smtClean="0"/>
              <a:t> эксперимента с учащимися 7 классов ГБОУ «Школа № 1533 «ЛИТ»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1D5E-355E-4CCC-8061-02A8BE552E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9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1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3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7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3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5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2603-3A9A-4A5C-B70A-D6E11311DF07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48F3-52EF-4197-96DB-A69220DD0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2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41819" cy="2387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исследования сетевых архитектур коллективной проектно-исследовательской деятельности учащихся в цифровой образовательной среде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548876"/>
            <a:ext cx="5876085" cy="1022684"/>
          </a:xfrm>
        </p:spPr>
        <p:txBody>
          <a:bodyPr/>
          <a:lstStyle/>
          <a:p>
            <a:pPr algn="r"/>
            <a:r>
              <a:rPr lang="ru-RU" dirty="0" smtClean="0"/>
              <a:t>А.В. Гиглавый, заместитель директора </a:t>
            </a:r>
          </a:p>
          <a:p>
            <a:pPr algn="r"/>
            <a:r>
              <a:rPr lang="ru-RU" dirty="0" smtClean="0"/>
              <a:t>ГБОУ «Школа № 1533 «ЛИТ»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32" y="5147298"/>
            <a:ext cx="1393597" cy="1476000"/>
          </a:xfrm>
          <a:prstGeom prst="rect">
            <a:avLst/>
          </a:prstGeom>
        </p:spPr>
      </p:pic>
      <p:pic>
        <p:nvPicPr>
          <p:cNvPr id="1028" name="Picture 4" descr="https://rffi.1sept.ru/image/2020/05/95d12e89-fdb1-41b4-b8ba-e5a276065eb4__1080x1080.jpe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94" y="5159563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895" y="5201185"/>
            <a:ext cx="1296000" cy="1431389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76" y="5147298"/>
            <a:ext cx="1244593" cy="147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5" y="3566745"/>
            <a:ext cx="1107000" cy="147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21750" y="468050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И.В. Морозова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71953" y="466143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В.В. </a:t>
            </a:r>
            <a:r>
              <a:rPr lang="ru-RU" dirty="0" err="1" smtClean="0"/>
              <a:t>Вихрев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33157" y="466143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Н.К. </a:t>
            </a:r>
            <a:r>
              <a:rPr lang="ru-RU" dirty="0" err="1" smtClean="0"/>
              <a:t>Завриев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72415" y="4661439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Е.А. Додонова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13248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71158" y="111944"/>
            <a:ext cx="7853177" cy="8562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 СЦЕНАРИЕВ К ПРОГРАММАМ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27766" y="5457920"/>
            <a:ext cx="115074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5 - 6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2077" y="4433808"/>
            <a:ext cx="28803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216" y="2789903"/>
            <a:ext cx="24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ВИЗУАЛЬНАЯ</a:t>
            </a:r>
          </a:p>
          <a:p>
            <a:pPr algn="ctr"/>
            <a:r>
              <a:rPr lang="ru-RU" sz="2400" b="1" dirty="0"/>
              <a:t>АЛГОРИТМИКА</a:t>
            </a:r>
          </a:p>
          <a:p>
            <a:pPr algn="ctr"/>
            <a:r>
              <a:rPr lang="ru-RU" sz="2400" b="1" dirty="0"/>
              <a:t>(ПЕРСОНАЖ,</a:t>
            </a:r>
          </a:p>
          <a:p>
            <a:pPr algn="ctr"/>
            <a:r>
              <a:rPr lang="ru-RU" sz="2400" b="1" dirty="0"/>
              <a:t>ОБСТАНОВКА, </a:t>
            </a:r>
          </a:p>
          <a:p>
            <a:pPr algn="ctr"/>
            <a:r>
              <a:rPr lang="ru-RU" sz="2400" b="1" dirty="0"/>
              <a:t>ДЕЙСТВИЕ)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320" y="206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336310" y="3991926"/>
            <a:ext cx="289173" cy="4616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2844" y="1229852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ОСНОВЫ ПРОЕКТНОЙ</a:t>
            </a:r>
          </a:p>
          <a:p>
            <a:pPr algn="ctr"/>
            <a:r>
              <a:rPr lang="ru-RU" sz="2400" b="1" dirty="0"/>
              <a:t>РАБОТЫ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9654" y="5199583"/>
            <a:ext cx="2436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ПРОЦЕДУРНАЯ</a:t>
            </a:r>
            <a:endParaRPr lang="en-US" sz="2400" b="1" dirty="0"/>
          </a:p>
          <a:p>
            <a:r>
              <a:rPr lang="ru-RU" sz="2400" b="1" dirty="0"/>
              <a:t>АЛГОРИТМИКА</a:t>
            </a:r>
          </a:p>
          <a:p>
            <a:r>
              <a:rPr lang="ru-RU" sz="2400" b="1" dirty="0"/>
              <a:t>(БИБЛИОТЕКИ,</a:t>
            </a:r>
          </a:p>
          <a:p>
            <a:r>
              <a:rPr lang="ru-RU" sz="2400" b="1" dirty="0"/>
              <a:t>ИНТЕРФЕЙСЫ)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2843" y="3750013"/>
            <a:ext cx="320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ОБЪЕКТНО-ОРИЕНТИРОВАННЫЕ </a:t>
            </a:r>
            <a:r>
              <a:rPr lang="ru-RU" sz="2400" b="1" dirty="0"/>
              <a:t>ТЕХНОЛОГИИ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6803" y="1229852"/>
            <a:ext cx="89338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9-10</a:t>
            </a:r>
            <a:endParaRPr lang="ru-RU" sz="2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5691">
            <a:off x="1825915" y="5551522"/>
            <a:ext cx="2736304" cy="9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yt3.ggpht.com/a/AATXAJxoJHjzqI36x17A34d8Yonpa3dw59Kx0s9YbA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69" y="3688342"/>
            <a:ext cx="1540858" cy="15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++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58" y="1817903"/>
            <a:ext cx="172529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9" grpId="0" animBg="1"/>
      <p:bldP spid="13" grpId="0"/>
      <p:bldP spid="14" grpId="0"/>
      <p:bldP spid="1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51703" y="140036"/>
            <a:ext cx="6838336" cy="7865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 СЦЕНАРИЕВ К ОБРАЗАМ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100" y="5115757"/>
            <a:ext cx="93784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5 - 6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101" y="4466898"/>
            <a:ext cx="460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275" y="221908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147428" y="4028784"/>
            <a:ext cx="460800" cy="4616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7799" y="1249209"/>
            <a:ext cx="89970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9-10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569" y="1295376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ОСНОВЫ ПРОЕКТНОЙ</a:t>
            </a:r>
          </a:p>
          <a:p>
            <a:pPr algn="ctr"/>
            <a:r>
              <a:rPr lang="ru-RU" sz="2400" b="1" dirty="0"/>
              <a:t>РАБОТЫ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970" y="5178424"/>
            <a:ext cx="232278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586" y="4433176"/>
            <a:ext cx="232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303917" y="5898425"/>
            <a:ext cx="24796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МЕДИА-ТЕХНОЛОГИИ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45691">
            <a:off x="729307" y="5542229"/>
            <a:ext cx="2736304" cy="9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8174" y="2721673"/>
            <a:ext cx="24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ВИЗУАЛЬНАЯ</a:t>
            </a:r>
          </a:p>
          <a:p>
            <a:pPr algn="ctr"/>
            <a:r>
              <a:rPr lang="ru-RU" sz="2400" b="1" dirty="0"/>
              <a:t>АЛГОРИТМИКА</a:t>
            </a:r>
          </a:p>
          <a:p>
            <a:pPr algn="ctr"/>
            <a:r>
              <a:rPr lang="ru-RU" sz="2400" b="1" dirty="0"/>
              <a:t>(ПЕРСОНАЖ,</a:t>
            </a:r>
          </a:p>
          <a:p>
            <a:pPr algn="ctr"/>
            <a:r>
              <a:rPr lang="ru-RU" sz="2400" b="1" dirty="0"/>
              <a:t>ОБСТАНОВКА, </a:t>
            </a:r>
          </a:p>
          <a:p>
            <a:pPr algn="ctr"/>
            <a:r>
              <a:rPr lang="ru-RU" sz="2400" b="1" dirty="0"/>
              <a:t>ДЕЙСТВИЕ)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5529" y="5199583"/>
            <a:ext cx="2436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ПРОЦЕДУРНАЯ</a:t>
            </a:r>
            <a:endParaRPr lang="en-US" sz="2400" b="1" dirty="0"/>
          </a:p>
          <a:p>
            <a:r>
              <a:rPr lang="ru-RU" sz="2400" b="1" dirty="0"/>
              <a:t>АЛГОРИТМИКА</a:t>
            </a:r>
          </a:p>
          <a:p>
            <a:r>
              <a:rPr lang="ru-RU" sz="2400" b="1" dirty="0"/>
              <a:t>(БИБЛИОТЕКИ,</a:t>
            </a:r>
          </a:p>
          <a:p>
            <a:r>
              <a:rPr lang="ru-RU" sz="2400" b="1" dirty="0"/>
              <a:t>ИНТЕРФЕЙСЫ)</a:t>
            </a:r>
          </a:p>
        </p:txBody>
      </p:sp>
      <p:pic>
        <p:nvPicPr>
          <p:cNvPr id="23" name="Picture 2" descr="https://yt3.ggpht.com/a/AATXAJxoJHjzqI36x17A34d8Yonpa3dw59Kx0s9YbA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33" y="3688342"/>
            <a:ext cx="1540858" cy="15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0523" y="3435924"/>
            <a:ext cx="101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VR/AR</a:t>
            </a:r>
            <a:endParaRPr lang="ru-RU" sz="2400" b="1" dirty="0"/>
          </a:p>
        </p:txBody>
      </p:sp>
      <p:pic>
        <p:nvPicPr>
          <p:cNvPr id="8194" name="Picture 2" descr="https://koloro.ru/files/images/content/59ddfc5b164c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64" y="1815700"/>
            <a:ext cx="1982071" cy="16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5928" y="84318"/>
            <a:ext cx="8375892" cy="71411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ОТ СЦЕНАРИЕВ К БИЗНЕС-ПРОЦЕССАМ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32846" y="5005901"/>
            <a:ext cx="94373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5 - 6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7793" y="4623520"/>
            <a:ext cx="460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971" y="206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36425" y="4155677"/>
            <a:ext cx="460800" cy="4616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8920" y="1503799"/>
            <a:ext cx="9818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9-10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057" y="1085836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ОСНОВЫ ПРОЕКТНОЙ</a:t>
            </a:r>
          </a:p>
          <a:p>
            <a:pPr algn="ctr"/>
            <a:r>
              <a:rPr lang="ru-RU" sz="2400" b="1" dirty="0"/>
              <a:t>РАБОТЫ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3775" y="339025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ЦИФРОВАЯ </a:t>
            </a:r>
          </a:p>
          <a:p>
            <a:r>
              <a:rPr lang="ru-RU" sz="2400" b="1" dirty="0"/>
              <a:t>ЭКОНОМИКА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7322" y="5661249"/>
            <a:ext cx="28600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КОМПЬЮТЕРНЫЙ </a:t>
            </a:r>
          </a:p>
          <a:p>
            <a:pPr algn="ctr"/>
            <a:r>
              <a:rPr lang="ru-RU" sz="2400" b="1" dirty="0"/>
              <a:t>АНАЛИЗ ДАННЫХ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324" y="1950250"/>
            <a:ext cx="286117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739" y="4221248"/>
            <a:ext cx="20945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5691">
            <a:off x="1701632" y="5481174"/>
            <a:ext cx="2736304" cy="9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yt3.ggpht.com/a/AATXAJxoJHjzqI36x17A34d8Yonpa3dw59Kx0s9YbA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73" y="3688342"/>
            <a:ext cx="1540858" cy="15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91257" y="5199583"/>
            <a:ext cx="2436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ПРОЦЕДУРНАЯ</a:t>
            </a:r>
            <a:endParaRPr lang="en-US" sz="2400" b="1" dirty="0"/>
          </a:p>
          <a:p>
            <a:r>
              <a:rPr lang="ru-RU" sz="2400" b="1" dirty="0"/>
              <a:t>АЛГОРИТМИКА</a:t>
            </a:r>
          </a:p>
          <a:p>
            <a:r>
              <a:rPr lang="ru-RU" sz="2400" b="1" dirty="0"/>
              <a:t>(БИБЛИОТЕКИ,</a:t>
            </a:r>
          </a:p>
          <a:p>
            <a:r>
              <a:rPr lang="ru-RU" sz="2400" b="1" dirty="0"/>
              <a:t>ИНТЕРФЕЙСЫ)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74" y="2721673"/>
            <a:ext cx="24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ВИЗУАЛЬНАЯ</a:t>
            </a:r>
          </a:p>
          <a:p>
            <a:pPr algn="ctr"/>
            <a:r>
              <a:rPr lang="ru-RU" sz="2400" b="1" dirty="0"/>
              <a:t>АЛГОРИТМИКА</a:t>
            </a:r>
          </a:p>
          <a:p>
            <a:pPr algn="ctr"/>
            <a:r>
              <a:rPr lang="ru-RU" sz="2400" b="1" dirty="0"/>
              <a:t>(ПЕРСОНАЖ,</a:t>
            </a:r>
          </a:p>
          <a:p>
            <a:pPr algn="ctr"/>
            <a:r>
              <a:rPr lang="ru-RU" sz="2400" b="1" dirty="0"/>
              <a:t>ОБСТАНОВКА, </a:t>
            </a:r>
          </a:p>
          <a:p>
            <a:pPr algn="ctr"/>
            <a:r>
              <a:rPr lang="ru-RU" sz="2400" b="1" dirty="0"/>
              <a:t>ДЕЙСТВИЕ)</a:t>
            </a:r>
          </a:p>
        </p:txBody>
      </p:sp>
    </p:spTree>
    <p:extLst>
      <p:ext uri="{BB962C8B-B14F-4D97-AF65-F5344CB8AC3E}">
        <p14:creationId xmlns:p14="http://schemas.microsoft.com/office/powerpoint/2010/main" val="24687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3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 ЧИСЛА К СИСТЕМЕ – ДИДАКТИЧЕСКИЕ МАРШРУТЫ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34813"/>
            <a:ext cx="12234162" cy="54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1530833"/>
            <a:ext cx="8596668" cy="1826581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5" y="3740862"/>
            <a:ext cx="8596668" cy="2330552"/>
          </a:xfrm>
        </p:spPr>
        <p:txBody>
          <a:bodyPr>
            <a:noAutofit/>
          </a:bodyPr>
          <a:lstStyle/>
          <a:p>
            <a:r>
              <a:rPr lang="ru-RU" sz="2400" b="1" dirty="0"/>
              <a:t>Работа выполнена при финансовой поддержке РФФИ в рамках научного проекта № 19-29-14172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Исследование сетевых архитектур коллективной проектно-исследовательской деятельности в ИКТ-насыщенной </a:t>
            </a:r>
            <a:r>
              <a:rPr lang="ru-RU" sz="2400" b="1" dirty="0" smtClean="0"/>
              <a:t>информационной </a:t>
            </a:r>
            <a:r>
              <a:rPr lang="ru-RU" sz="2400" b="1" dirty="0"/>
              <a:t>образовательной среде с опорой на опыт российских школ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1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3538" y="298384"/>
            <a:ext cx="3183569" cy="166517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Narrow" panose="020B0606020202030204" pitchFamily="34" charset="0"/>
              </a:rPr>
              <a:t>ШКОЛЬНАЯ ИНФОРМАТИКА 1985 – 1989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43538" y="2057400"/>
            <a:ext cx="3510831" cy="159057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НЕ «ВЫУЧИЛ И СДАЛ», А «ПРИДУМАЛ И СДЕЛАЛ»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7" name="Picture 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b="19198"/>
          <a:stretch>
            <a:fillRect/>
          </a:stretch>
        </p:blipFill>
        <p:spPr>
          <a:xfrm>
            <a:off x="4263992" y="987425"/>
            <a:ext cx="7928007" cy="3867427"/>
          </a:xfrm>
        </p:spPr>
      </p:pic>
    </p:spTree>
    <p:extLst>
      <p:ext uri="{BB962C8B-B14F-4D97-AF65-F5344CB8AC3E}">
        <p14:creationId xmlns:p14="http://schemas.microsoft.com/office/powerpoint/2010/main" val="1578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157"/>
          </a:xfrm>
        </p:spPr>
        <p:txBody>
          <a:bodyPr/>
          <a:lstStyle/>
          <a:p>
            <a:r>
              <a:rPr lang="en-US" b="1" dirty="0" smtClean="0"/>
              <a:t>KPI </a:t>
            </a:r>
            <a:r>
              <a:rPr lang="ru-RU" b="1" dirty="0" smtClean="0"/>
              <a:t>ДЛЯ ЦОС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354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22 010 ОБРАЗОВАТЕЛЬНЫХ ОРГАНИЗАЦИЙ, оснащенных оборудованием для внедрения цифровой образовательной среды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340 ЦЕНТРОВ цифрового образования детей «IT-КУБ»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В </a:t>
            </a:r>
            <a:r>
              <a:rPr lang="ru-RU" sz="2400" dirty="0">
                <a:latin typeface="Arial Narrow" panose="020B0606020202030204" pitchFamily="34" charset="0"/>
              </a:rPr>
              <a:t>переданных Министерству просвещения РФ 33 педагогических вузах </a:t>
            </a:r>
            <a:r>
              <a:rPr lang="ru-RU" sz="2400" dirty="0" smtClean="0">
                <a:latin typeface="Arial Narrow" panose="020B0606020202030204" pitchFamily="34" charset="0"/>
              </a:rPr>
              <a:t>реализуется </a:t>
            </a:r>
            <a:r>
              <a:rPr lang="ru-RU" sz="2400" dirty="0">
                <a:latin typeface="Arial Narrow" panose="020B0606020202030204" pitchFamily="34" charset="0"/>
              </a:rPr>
              <a:t>проект </a:t>
            </a:r>
            <a:r>
              <a:rPr lang="ru-RU" sz="2400" dirty="0" smtClean="0">
                <a:latin typeface="Arial Narrow" panose="020B0606020202030204" pitchFamily="34" charset="0"/>
              </a:rPr>
              <a:t>«Педагогический </a:t>
            </a:r>
            <a:r>
              <a:rPr lang="ru-RU" sz="2400" dirty="0" err="1" smtClean="0">
                <a:latin typeface="Arial Narrow" panose="020B0606020202030204" pitchFamily="34" charset="0"/>
              </a:rPr>
              <a:t>кванториум</a:t>
            </a:r>
            <a:r>
              <a:rPr lang="ru-RU" sz="2400" dirty="0" smtClean="0">
                <a:latin typeface="Arial Narrow" panose="020B0606020202030204" pitchFamily="34" charset="0"/>
              </a:rPr>
              <a:t>»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4400" b="1" dirty="0" smtClean="0">
                <a:latin typeface="+mj-lt"/>
              </a:rPr>
              <a:t>ИНДЕКС НАСЫЩЕНИЯ ЦОС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ИН = Количество АРМ по целевой модели ЦОС </a:t>
            </a:r>
            <a:r>
              <a:rPr lang="ru-RU" sz="2400" dirty="0">
                <a:latin typeface="Arial Narrow" panose="020B0606020202030204" pitchFamily="34" charset="0"/>
              </a:rPr>
              <a:t>в регионе / Численность учащихся в 9-11 классах, 2022 г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76992"/>
              </p:ext>
            </p:extLst>
          </p:nvPr>
        </p:nvGraphicFramePr>
        <p:xfrm>
          <a:off x="182876" y="228599"/>
          <a:ext cx="11841485" cy="5948366"/>
        </p:xfrm>
        <a:graphic>
          <a:graphicData uri="http://schemas.openxmlformats.org/drawingml/2006/table">
            <a:tbl>
              <a:tblPr/>
              <a:tblGrid>
                <a:gridCol w="219716">
                  <a:extLst>
                    <a:ext uri="{9D8B030D-6E8A-4147-A177-3AD203B41FA5}">
                      <a16:colId xmlns:a16="http://schemas.microsoft.com/office/drawing/2014/main" val="2835053143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815488968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07494637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429579569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76423620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211359128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3225545906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127262198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238631896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056979471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473671988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430855839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839673814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670387089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3926027369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2960671471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697150552"/>
                    </a:ext>
                  </a:extLst>
                </a:gridCol>
                <a:gridCol w="670709">
                  <a:extLst>
                    <a:ext uri="{9D8B030D-6E8A-4147-A177-3AD203B41FA5}">
                      <a16:colId xmlns:a16="http://schemas.microsoft.com/office/drawing/2014/main" val="1927677033"/>
                    </a:ext>
                  </a:extLst>
                </a:gridCol>
                <a:gridCol w="219716">
                  <a:extLst>
                    <a:ext uri="{9D8B030D-6E8A-4147-A177-3AD203B41FA5}">
                      <a16:colId xmlns:a16="http://schemas.microsoft.com/office/drawing/2014/main" val="1211637696"/>
                    </a:ext>
                  </a:extLst>
                </a:gridCol>
              </a:tblGrid>
              <a:tr h="277750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781995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МУР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НЕН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ЯНО 5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ЧУК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КАМ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16779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ВОЛ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ХМО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САХ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МАГ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09565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СПБ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ПСК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ЯРО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ТЮМ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ТОМ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КРС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ИРК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АМР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СХЛ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202441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НВГ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ТВЕР 5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МСК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ВЛА 6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 7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МРЭ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СВР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КРГ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НВС 5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 7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ЕВР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ПРМ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446838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КНГ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СМЛ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КЛГ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ТУЛ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РЯЗ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ЧУВ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ТАТ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УДМ 5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 7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АЛК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ХКС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 8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219544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БРЯ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ОРЛ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ТАМ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БШК 9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АЛТ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ТВА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352003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ВРЖ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ВЛГ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ОРН 3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542749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КРМ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КРД 4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АДГ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СТВ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РСТ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КЛМ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АСТ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05238"/>
                  </a:ext>
                </a:extLst>
              </a:tr>
              <a:tr h="502714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СВС 2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КЧР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КБР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ИНГ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ЧЕЧ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ДАГ 5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478782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94191"/>
                  </a:ext>
                </a:extLst>
              </a:tr>
              <a:tr h="295345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1&lt;ИН&lt;2 </a:t>
                      </a:r>
                    </a:p>
                  </a:txBody>
                  <a:tcPr marL="4597" marR="4597" marT="4597" marB="0" anchor="b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5&lt;ИН&lt;10 </a:t>
                      </a:r>
                    </a:p>
                  </a:txBody>
                  <a:tcPr marL="4597" marR="4597" marT="4597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 7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Педагогические кванториумы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 1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Развернуты центры </a:t>
                      </a: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IT-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куб</a:t>
                      </a:r>
                    </a:p>
                  </a:txBody>
                  <a:tcPr marL="4597" marR="4597" marT="4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349247"/>
                  </a:ext>
                </a:extLst>
              </a:tr>
              <a:tr h="295345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2&lt;ИН&lt;5 </a:t>
                      </a:r>
                    </a:p>
                  </a:txBody>
                  <a:tcPr marL="4597" marR="4597" marT="45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7" marR="4597" marT="4597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10&lt;ИН&lt;40 </a:t>
                      </a:r>
                    </a:p>
                  </a:txBody>
                  <a:tcPr marL="4597" marR="4597" marT="4597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5427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7" marR="4597" marT="4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53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АВТОМАТИЗИРОВАННЫЕ РАБОЧИЕ МЕСТА </a:t>
            </a:r>
            <a:br>
              <a:rPr lang="ru-RU" b="1" dirty="0" smtClean="0"/>
            </a:br>
            <a:r>
              <a:rPr lang="ru-RU" b="1" dirty="0" smtClean="0"/>
              <a:t>В ЭКОСИСТЕМЕ ЦОС</a:t>
            </a:r>
            <a:endParaRPr lang="ru-RU" b="1" dirty="0"/>
          </a:p>
        </p:txBody>
      </p:sp>
      <p:pic>
        <p:nvPicPr>
          <p:cNvPr id="1026" name="Picture 2" descr="https://catherineasquithgallery.com/uploads/posts/2021-03/1614578908_1-p-noutbuk-na-belom-fon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430500"/>
            <a:ext cx="53580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578908_1-p-noutbuk-na-belom-fone-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0" y="1750548"/>
            <a:ext cx="53969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you-2-you.ru/uploads/article/7e206b570cdee3398cdb7ae069c17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97" y="1753686"/>
            <a:ext cx="363898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8726" y="5742507"/>
            <a:ext cx="188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539 704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3983" y="4718304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8958</a:t>
            </a:r>
          </a:p>
        </p:txBody>
      </p:sp>
    </p:spTree>
    <p:extLst>
      <p:ext uri="{BB962C8B-B14F-4D97-AF65-F5344CB8AC3E}">
        <p14:creationId xmlns:p14="http://schemas.microsoft.com/office/powerpoint/2010/main" val="3360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Количество «горизонтальных связей» между учениками </a:t>
            </a:r>
            <a:r>
              <a:rPr lang="ru-RU" dirty="0" smtClean="0">
                <a:latin typeface="Arial Narrow" panose="020B0606020202030204" pitchFamily="34" charset="0"/>
              </a:rPr>
              <a:t>– показатель эффективности </a:t>
            </a:r>
            <a:r>
              <a:rPr lang="ru-RU" dirty="0">
                <a:latin typeface="Arial Narrow" panose="020B0606020202030204" pitchFamily="34" charset="0"/>
              </a:rPr>
              <a:t>образовательного </a:t>
            </a:r>
            <a:r>
              <a:rPr lang="ru-RU" dirty="0" smtClean="0">
                <a:latin typeface="Arial Narrow" panose="020B0606020202030204" pitchFamily="34" charset="0"/>
              </a:rPr>
              <a:t>процесса</a:t>
            </a:r>
          </a:p>
          <a:p>
            <a:r>
              <a:rPr lang="ru-RU" dirty="0">
                <a:latin typeface="Arial Narrow" panose="020B0606020202030204" pitchFamily="34" charset="0"/>
              </a:rPr>
              <a:t>Склонность учащихся к самообразованию и взаимодействию можно оценить по цифровому следу в сети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1161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30 ЛЕТ КОНКУРСНОЙ ИНФРАСТРУКТУРЕ ДЛЯ ШКОЛЬНИКОВ РОССИИ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" y="2123263"/>
            <a:ext cx="4124925" cy="1226330"/>
          </a:xfrm>
          <a:prstGeom prst="rect">
            <a:avLst/>
          </a:prstGeom>
        </p:spPr>
      </p:pic>
      <p:pic>
        <p:nvPicPr>
          <p:cNvPr id="3074" name="Picture 2" descr="Региональный конкурс «Высший пилотаж – Пермь» — Факультет довузовской  подготовки (Пермь) — Национальный исследовательский университет «Высшая  школа экономик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6" y="4248802"/>
            <a:ext cx="4901411" cy="14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учающийся Цента «На Донской» занял 2 место на Всероссийском конкурсе  научных работ школьников «Юниор» - ДНТТ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15" y="1953622"/>
            <a:ext cx="16593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ченые будущего | design.KzMz.ru создание сайтов, логотипа, рекламы и др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29" y="1953622"/>
            <a:ext cx="2420781" cy="1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isual ident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4248802"/>
            <a:ext cx="2974873" cy="148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55" y="38691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ПРОБЛЕМА ПРЕЕМСТВЕННОСТИ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506065"/>
            <a:ext cx="4985473" cy="426445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3100" dirty="0">
                <a:solidFill>
                  <a:srgbClr val="FF0000"/>
                </a:solidFill>
              </a:rPr>
              <a:t>Профили в старшей </a:t>
            </a:r>
            <a:r>
              <a:rPr lang="ru-RU" sz="3100" dirty="0" smtClean="0">
                <a:solidFill>
                  <a:srgbClr val="FF0000"/>
                </a:solidFill>
              </a:rPr>
              <a:t>школе</a:t>
            </a:r>
          </a:p>
          <a:p>
            <a:pPr marL="0" indent="0">
              <a:buNone/>
              <a:defRPr/>
            </a:pPr>
            <a:endParaRPr lang="ru-RU" sz="2200" dirty="0" smtClean="0"/>
          </a:p>
          <a:p>
            <a:pPr marL="0" indent="0">
              <a:buNone/>
              <a:defRPr/>
            </a:pPr>
            <a:endParaRPr lang="ru-RU" sz="2200" dirty="0" smtClean="0"/>
          </a:p>
          <a:p>
            <a:pPr marL="0" indent="0">
              <a:buNone/>
              <a:defRPr/>
            </a:pPr>
            <a:endParaRPr lang="ru-RU" sz="2200" dirty="0"/>
          </a:p>
          <a:p>
            <a:pPr marL="0" indent="0">
              <a:buNone/>
              <a:defRPr/>
            </a:pPr>
            <a:r>
              <a:rPr lang="ru-RU" sz="3100" dirty="0" smtClean="0"/>
              <a:t>Направления подготовки </a:t>
            </a:r>
            <a:r>
              <a:rPr lang="ru-RU" sz="3100" dirty="0"/>
              <a:t>в вузах</a:t>
            </a:r>
          </a:p>
          <a:p>
            <a:pPr marL="0" indent="0">
              <a:buNone/>
              <a:defRPr/>
            </a:pPr>
            <a:endParaRPr lang="ru-RU" sz="2200" dirty="0"/>
          </a:p>
          <a:p>
            <a:pPr marL="0" indent="0">
              <a:buNone/>
              <a:defRPr/>
            </a:pPr>
            <a:r>
              <a:rPr lang="ru-RU" sz="3100" dirty="0"/>
              <a:t>Профессии на рынке труда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1635" y="1529918"/>
            <a:ext cx="3842038" cy="403960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400" dirty="0"/>
              <a:t>Выделение направлений в ИТ-профиле  («Технологии программирования»,  «Медиа-технологии», «Цифровая экономика»)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4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/>
              <a:t>Учебно-научные центры,  </a:t>
            </a:r>
            <a:r>
              <a:rPr lang="ru-RU" altLang="ru-RU" sz="2400" dirty="0"/>
              <a:t>базовые кафедры и факультеты ИТ-компаний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4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400" dirty="0"/>
              <a:t>Профессиональные стандарты, рамки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907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СЕМАНТИКА СВЯЗЕЙ МЕЖДУ ПОНЯТИЯМИ КЛЮЧЕВЫХ ПРЕДМЕТНЫХ ОБЛАСТЕЙ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927134"/>
            <a:ext cx="8799144" cy="38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681</Words>
  <Application>Microsoft Office PowerPoint</Application>
  <PresentationFormat>Широкоэкранный</PresentationFormat>
  <Paragraphs>275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Тема Office</vt:lpstr>
      <vt:lpstr>Результаты исследования сетевых архитектур коллективной проектно-исследовательской деятельности учащихся в цифровой образовательной среде</vt:lpstr>
      <vt:lpstr>ШКОЛЬНАЯ ИНФОРМАТИКА 1985 – 1989</vt:lpstr>
      <vt:lpstr>KPI ДЛЯ ЦОС</vt:lpstr>
      <vt:lpstr>Презентация PowerPoint</vt:lpstr>
      <vt:lpstr>АВТОМАТИЗИРОВАННЫЕ РАБОЧИЕ МЕСТА  В ЭКОСИСТЕМЕ ЦОС</vt:lpstr>
      <vt:lpstr>ГИПОТЕЗЫ</vt:lpstr>
      <vt:lpstr>30 ЛЕТ КОНКУРСНОЙ ИНФРАСТРУКТУРЕ ДЛЯ ШКОЛЬНИКОВ РОССИИ</vt:lpstr>
      <vt:lpstr>ПРОБЛЕМА ПРЕЕМСТВЕННОСТИ</vt:lpstr>
      <vt:lpstr>СЕМАНТИКА СВЯЗЕЙ МЕЖДУ ПОНЯТИЯМИ КЛЮЧЕВЫХ ПРЕДМЕТНЫХ ОБЛАСТЕЙ</vt:lpstr>
      <vt:lpstr>ОТ СЦЕНАРИЕВ К ПРОГРАММАМ</vt:lpstr>
      <vt:lpstr>ОТ СЦЕНАРИЕВ К ОБРАЗАМ</vt:lpstr>
      <vt:lpstr>ОТ СЦЕНАРИЕВ К БИЗНЕС-ПРОЦЕССАМ</vt:lpstr>
      <vt:lpstr>ОТ ЧИСЛА К СИСТЕМЕ – ДИДАКТИЧЕСКИЕ МАРШРУТЫ</vt:lpstr>
      <vt:lpstr>БЛАГОДАРЮ ЗА ВНИМАНИЕ</vt:lpstr>
    </vt:vector>
  </TitlesOfParts>
  <Company>LIT1533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</cp:revision>
  <dcterms:created xsi:type="dcterms:W3CDTF">2023-05-13T10:31:30Z</dcterms:created>
  <dcterms:modified xsi:type="dcterms:W3CDTF">2023-05-20T19:40:01Z</dcterms:modified>
</cp:coreProperties>
</file>